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66"/>
  </p:notesMasterIdLst>
  <p:handoutMasterIdLst>
    <p:handoutMasterId r:id="rId67"/>
  </p:handoutMasterIdLst>
  <p:sldIdLst>
    <p:sldId id="377" r:id="rId3"/>
    <p:sldId id="425" r:id="rId4"/>
    <p:sldId id="479" r:id="rId5"/>
    <p:sldId id="491" r:id="rId6"/>
    <p:sldId id="426" r:id="rId7"/>
    <p:sldId id="427" r:id="rId8"/>
    <p:sldId id="428" r:id="rId9"/>
    <p:sldId id="429" r:id="rId10"/>
    <p:sldId id="482" r:id="rId11"/>
    <p:sldId id="480" r:id="rId12"/>
    <p:sldId id="487" r:id="rId13"/>
    <p:sldId id="485" r:id="rId14"/>
    <p:sldId id="432" r:id="rId15"/>
    <p:sldId id="488" r:id="rId16"/>
    <p:sldId id="481" r:id="rId17"/>
    <p:sldId id="433" r:id="rId18"/>
    <p:sldId id="434" r:id="rId19"/>
    <p:sldId id="435" r:id="rId20"/>
    <p:sldId id="436" r:id="rId21"/>
    <p:sldId id="437" r:id="rId22"/>
    <p:sldId id="438" r:id="rId23"/>
    <p:sldId id="439" r:id="rId24"/>
    <p:sldId id="440" r:id="rId25"/>
    <p:sldId id="441" r:id="rId26"/>
    <p:sldId id="489" r:id="rId27"/>
    <p:sldId id="490" r:id="rId28"/>
    <p:sldId id="442" r:id="rId29"/>
    <p:sldId id="443" r:id="rId30"/>
    <p:sldId id="444" r:id="rId31"/>
    <p:sldId id="445" r:id="rId32"/>
    <p:sldId id="446" r:id="rId33"/>
    <p:sldId id="447" r:id="rId34"/>
    <p:sldId id="448" r:id="rId35"/>
    <p:sldId id="449" r:id="rId36"/>
    <p:sldId id="450" r:id="rId37"/>
    <p:sldId id="451" r:id="rId38"/>
    <p:sldId id="452" r:id="rId39"/>
    <p:sldId id="453" r:id="rId40"/>
    <p:sldId id="454" r:id="rId41"/>
    <p:sldId id="455" r:id="rId42"/>
    <p:sldId id="456" r:id="rId43"/>
    <p:sldId id="457" r:id="rId44"/>
    <p:sldId id="458" r:id="rId45"/>
    <p:sldId id="459" r:id="rId46"/>
    <p:sldId id="460" r:id="rId47"/>
    <p:sldId id="461" r:id="rId48"/>
    <p:sldId id="462" r:id="rId49"/>
    <p:sldId id="463" r:id="rId50"/>
    <p:sldId id="464" r:id="rId51"/>
    <p:sldId id="493" r:id="rId52"/>
    <p:sldId id="465" r:id="rId53"/>
    <p:sldId id="466" r:id="rId54"/>
    <p:sldId id="467" r:id="rId55"/>
    <p:sldId id="494" r:id="rId56"/>
    <p:sldId id="469" r:id="rId57"/>
    <p:sldId id="470" r:id="rId58"/>
    <p:sldId id="471" r:id="rId59"/>
    <p:sldId id="472" r:id="rId60"/>
    <p:sldId id="473" r:id="rId61"/>
    <p:sldId id="474" r:id="rId62"/>
    <p:sldId id="475" r:id="rId63"/>
    <p:sldId id="476" r:id="rId64"/>
    <p:sldId id="478" r:id="rId6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9" autoAdjust="0"/>
    <p:restoredTop sz="96252" autoAdjust="0"/>
  </p:normalViewPr>
  <p:slideViewPr>
    <p:cSldViewPr>
      <p:cViewPr>
        <p:scale>
          <a:sx n="60" d="100"/>
          <a:sy n="60" d="100"/>
        </p:scale>
        <p:origin x="-7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2015/11/2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2015/11/2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1ADB51-2292-4396-8164-F5F42DDA948B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5840CE-57C1-446F-AF0F-0AD13C704D81}" type="slidenum">
              <a:rPr lang="zh-TW" altLang="en-US" smtClean="0"/>
              <a:pPr/>
              <a:t>3</a:t>
            </a:fld>
            <a:endParaRPr lang="en-US" altLang="zh-TW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5840CE-57C1-446F-AF0F-0AD13C704D81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AF97C-33B5-4352-A2AF-72081392D543}" type="slidenum">
              <a:rPr lang="zh-TW" altLang="en-US" smtClean="0"/>
              <a:pPr/>
              <a:t>6</a:t>
            </a:fld>
            <a:endParaRPr lang="en-US" altLang="zh-TW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23D10F-263D-463C-AE3F-36C7214B0359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z="10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F04E1-6B91-4FFF-8C1A-C5AECADB72BE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6A6434-8E53-4D3C-BD65-5FA20754A0E9}" type="slidenum">
              <a:rPr lang="zh-TW" altLang="en-US" smtClean="0"/>
              <a:pPr/>
              <a:t>13</a:t>
            </a:fld>
            <a:endParaRPr lang="en-US" altLang="zh-TW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6A6434-8E53-4D3C-BD65-5FA20754A0E9}" type="slidenum">
              <a:rPr lang="zh-TW" altLang="en-US" smtClean="0"/>
              <a:pPr/>
              <a:t>14</a:t>
            </a:fld>
            <a:endParaRPr lang="en-US" altLang="zh-TW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33EC9F-E5C1-4E0A-9DFE-A4B23367517A}" type="slidenum">
              <a:rPr lang="zh-TW" altLang="en-US" smtClean="0"/>
              <a:pPr/>
              <a:t>16</a:t>
            </a:fld>
            <a:endParaRPr lang="en-US" altLang="zh-TW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22CA6-1442-47DC-90A8-39603C7464C6}" type="slidenum">
              <a:rPr lang="zh-TW" altLang="en-US" smtClean="0"/>
              <a:pPr/>
              <a:t>17</a:t>
            </a:fld>
            <a:endParaRPr lang="en-US" altLang="zh-TW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BF26F3-2556-4521-9DA8-D89FD25D516A}" type="slidenum">
              <a:rPr lang="zh-TW" altLang="en-US" smtClean="0"/>
              <a:pPr/>
              <a:t>18</a:t>
            </a:fld>
            <a:endParaRPr lang="en-US" altLang="zh-TW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422158-736B-4CEE-AD33-1EE348B5DFA0}" type="slidenum">
              <a:rPr lang="zh-TW" altLang="en-US" smtClean="0"/>
              <a:pPr/>
              <a:t>19</a:t>
            </a:fld>
            <a:endParaRPr lang="en-US" altLang="zh-TW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287AF-B261-4F50-B621-A4FCCAFAC12D}" type="slidenum">
              <a:rPr lang="zh-TW" altLang="en-US" smtClean="0"/>
              <a:pPr/>
              <a:t>20</a:t>
            </a:fld>
            <a:endParaRPr lang="en-US" altLang="zh-TW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6F44E-19BC-48B3-B548-D4AE03FA0835}" type="slidenum">
              <a:rPr lang="zh-TW" altLang="en-US" smtClean="0"/>
              <a:pPr/>
              <a:t>21</a:t>
            </a:fld>
            <a:endParaRPr lang="en-US" altLang="zh-TW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41A36E-58D1-4159-9B40-D79202002631}" type="slidenum">
              <a:rPr lang="zh-TW" altLang="en-US" smtClean="0"/>
              <a:pPr/>
              <a:t>22</a:t>
            </a:fld>
            <a:endParaRPr lang="en-US" altLang="zh-TW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D50D7B-C58E-453E-8A14-72C49359351B}" type="slidenum">
              <a:rPr lang="zh-TW" altLang="en-US" smtClean="0"/>
              <a:pPr/>
              <a:t>23</a:t>
            </a:fld>
            <a:endParaRPr lang="en-US" altLang="zh-TW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780296-0E07-4CE8-9AD4-AE78FE6AD336}" type="slidenum">
              <a:rPr lang="zh-TW" altLang="en-US" smtClean="0"/>
              <a:pPr/>
              <a:t>24</a:t>
            </a:fld>
            <a:endParaRPr lang="en-US" altLang="zh-TW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zh-TW" sz="10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78464B-AC59-4B65-A595-A9DC1712A2A0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989EE1-07E9-4279-B8F6-7C060690D85C}" type="slidenum">
              <a:rPr lang="zh-TW" altLang="en-US" smtClean="0"/>
              <a:pPr/>
              <a:t>29</a:t>
            </a:fld>
            <a:endParaRPr lang="en-US" altLang="zh-TW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15CF3E-26B2-444D-9903-BB0273E46F1A}" type="slidenum">
              <a:rPr lang="zh-TW" altLang="en-US" smtClean="0"/>
              <a:pPr/>
              <a:t>31</a:t>
            </a:fld>
            <a:endParaRPr lang="en-US" altLang="zh-TW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6D3A-920C-4D47-B91C-6A91288B3B32}" type="slidenum">
              <a:rPr lang="zh-TW" altLang="en-US" smtClean="0"/>
              <a:pPr/>
              <a:t>32</a:t>
            </a:fld>
            <a:endParaRPr lang="en-US" altLang="zh-TW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E2BD27-2867-4759-B57F-95DAA8ED7A60}" type="slidenum">
              <a:rPr lang="zh-TW" altLang="en-US" smtClean="0"/>
              <a:pPr/>
              <a:t>33</a:t>
            </a:fld>
            <a:endParaRPr lang="en-US" altLang="zh-TW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1FED24-0417-4247-A9A1-2B36D1AE4C4B}" type="slidenum">
              <a:rPr lang="zh-TW" altLang="en-US" smtClean="0"/>
              <a:pPr/>
              <a:t>34</a:t>
            </a:fld>
            <a:endParaRPr lang="en-US" altLang="zh-TW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004A3B-0A45-48D6-B28B-AF79A85B226F}" type="slidenum">
              <a:rPr lang="zh-TW" altLang="en-US" smtClean="0"/>
              <a:pPr/>
              <a:t>35</a:t>
            </a:fld>
            <a:endParaRPr lang="en-US" altLang="zh-TW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mtClean="0"/>
          </a:p>
        </p:txBody>
      </p:sp>
      <p:sp>
        <p:nvSpPr>
          <p:cNvPr id="1361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815FD7-514A-4049-AF1E-F3572A71DB34}" type="slidenum">
              <a:rPr lang="zh-TW" altLang="en-US" smtClean="0"/>
              <a:pPr/>
              <a:t>36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 smtClean="0"/>
          </a:p>
        </p:txBody>
      </p:sp>
      <p:sp>
        <p:nvSpPr>
          <p:cNvPr id="1372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C4CB3-0FC9-46AA-AFBD-FD6FE112BC4C}" type="slidenum">
              <a:rPr lang="zh-TW" altLang="en-US" smtClean="0"/>
              <a:pPr/>
              <a:t>37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917EED-E8FD-49A5-AE3F-B9BF0007457A}" type="slidenum">
              <a:rPr lang="zh-TW" altLang="en-US" smtClean="0"/>
              <a:pPr/>
              <a:t>45</a:t>
            </a:fld>
            <a:endParaRPr lang="en-US" altLang="zh-TW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A9A541-8108-4C7D-877B-05273AFC4BEA}" type="slidenum">
              <a:rPr lang="zh-TW" altLang="en-US" smtClean="0"/>
              <a:pPr/>
              <a:t>47</a:t>
            </a:fld>
            <a:endParaRPr lang="en-US" altLang="zh-TW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2347E-DE74-4890-A91E-539D53E17AEB}" type="slidenum">
              <a:rPr lang="zh-TW" altLang="en-US" smtClean="0"/>
              <a:pPr/>
              <a:t>60</a:t>
            </a:fld>
            <a:endParaRPr lang="en-US" altLang="zh-TW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63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Stacks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Stacks:</a:t>
            </a:r>
            <a:br>
              <a:rPr lang="en-US" altLang="zh-TW" sz="4800" dirty="0" smtClean="0"/>
            </a:br>
            <a:r>
              <a:rPr lang="en-US" altLang="zh-TW" sz="4800" dirty="0" smtClean="0"/>
              <a:t>The ADT and Its Uses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2BD394-14BB-449C-854C-E0FE078C9C46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(1/5)</a:t>
            </a:r>
            <a:endParaRPr lang="en-US" altLang="zh-TW" sz="4400" b="1" dirty="0" smtClean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Specifications of an abstract data type for a particular problem can emerge during the design of a solution to the problem.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Example: a program reads a line typed from a keyboard.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An ADT </a:t>
            </a:r>
            <a:r>
              <a:rPr lang="en-US" altLang="zh-TW" dirty="0" smtClean="0">
                <a:solidFill>
                  <a:schemeClr val="tx2"/>
                </a:solidFill>
              </a:rPr>
              <a:t>(an object of that type) to </a:t>
            </a:r>
            <a:r>
              <a:rPr lang="en-US" altLang="zh-TW" dirty="0" smtClean="0">
                <a:solidFill>
                  <a:schemeClr val="tx2"/>
                </a:solidFill>
              </a:rPr>
              <a:t>store the input line.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C:\&gt;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copy 1.txt 2.txt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[enter]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C:\&gt;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co</a:t>
            </a:r>
            <a:r>
              <a:rPr lang="en-US" altLang="zh-TW" b="1" dirty="0" smtClean="0">
                <a:solidFill>
                  <a:schemeClr val="accent1"/>
                </a:solidFill>
                <a:latin typeface="Courier New" pitchFamily="49" charset="0"/>
              </a:rPr>
              <a:t>o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[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  <a:sym typeface="Wingdings" pitchFamily="2" charset="2"/>
              </a:rPr>
              <a:t>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]</a:t>
            </a:r>
            <a:r>
              <a:rPr lang="en-US" altLang="zh-TW" b="1" dirty="0" err="1" smtClean="0">
                <a:solidFill>
                  <a:schemeClr val="accent2"/>
                </a:solidFill>
                <a:latin typeface="Courier New" pitchFamily="49" charset="0"/>
              </a:rPr>
              <a:t>py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 1.txt 2.txt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[enter]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1295400" y="5861074"/>
            <a:ext cx="6327373" cy="43088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dirty="0"/>
              <a:t>U</a:t>
            </a:r>
            <a:r>
              <a:rPr lang="en-US" altLang="zh-TW" sz="2200" dirty="0" smtClean="0"/>
              <a:t>se </a:t>
            </a:r>
            <a:r>
              <a:rPr lang="en-US" altLang="zh-TW" sz="2200" b="1" i="1" dirty="0"/>
              <a:t>backspace</a:t>
            </a:r>
            <a:r>
              <a:rPr lang="en-US" altLang="zh-TW" sz="2200" dirty="0"/>
              <a:t> to erase the typo you </a:t>
            </a:r>
            <a:r>
              <a:rPr lang="en-US" altLang="zh-TW" sz="2200" b="1" dirty="0"/>
              <a:t>just</a:t>
            </a:r>
            <a:r>
              <a:rPr lang="en-US" altLang="zh-TW" sz="2200" dirty="0"/>
              <a:t> made.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V="1">
            <a:off x="2911624" y="5517232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animBg="1"/>
      <p:bldP spid="61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77900A-BC57-463B-9A07-756835B84E56}" type="slidenum">
              <a:rPr lang="zh-TW" altLang="en-US" smtClean="0"/>
              <a:pPr/>
              <a:t>3</a:t>
            </a:fld>
            <a:endParaRPr lang="en-US" altLang="zh-TW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(2/5)</a:t>
            </a:r>
            <a:endParaRPr lang="zh-TW" altLang="en-US" sz="4400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Initial draft of a solution:</a:t>
            </a: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Two operations needed: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Add (a new element)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Remove (the most recently added element)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219200" y="2060848"/>
            <a:ext cx="6665168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b="1" dirty="0" smtClean="0">
                <a:latin typeface="Courier New" pitchFamily="49" charset="0"/>
              </a:rPr>
              <a:t>while</a:t>
            </a:r>
            <a:r>
              <a:rPr lang="en-US" altLang="zh-TW" sz="2200" dirty="0" smtClean="0">
                <a:latin typeface="Courier New" pitchFamily="49" charset="0"/>
              </a:rPr>
              <a:t> (</a:t>
            </a:r>
            <a:r>
              <a:rPr lang="en-US" altLang="zh-TW" sz="2200" i="1" dirty="0">
                <a:latin typeface="Courier New" pitchFamily="49" charset="0"/>
              </a:rPr>
              <a:t>not end of line</a:t>
            </a:r>
            <a:r>
              <a:rPr lang="en-US" altLang="zh-TW" sz="2200" dirty="0">
                <a:latin typeface="Courier New" pitchFamily="49" charset="0"/>
              </a:rPr>
              <a:t>)</a:t>
            </a:r>
          </a:p>
          <a:p>
            <a:r>
              <a:rPr lang="en-US" altLang="zh-TW" sz="2200" dirty="0">
                <a:latin typeface="Courier New" pitchFamily="49" charset="0"/>
              </a:rPr>
              <a:t>{  </a:t>
            </a:r>
            <a:r>
              <a:rPr lang="en-US" altLang="zh-TW" sz="2200" i="1" dirty="0">
                <a:latin typeface="Courier New" pitchFamily="49" charset="0"/>
              </a:rPr>
              <a:t>Read a new character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err="1">
                <a:latin typeface="Courier New" pitchFamily="49" charset="0"/>
              </a:rPr>
              <a:t>ch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 </a:t>
            </a:r>
            <a:r>
              <a:rPr lang="en-US" altLang="zh-TW" sz="2200" b="1" dirty="0" smtClean="0">
                <a:latin typeface="Courier New" pitchFamily="49" charset="0"/>
              </a:rPr>
              <a:t>if</a:t>
            </a:r>
            <a:r>
              <a:rPr lang="en-US" altLang="zh-TW" sz="2200" dirty="0" smtClean="0">
                <a:latin typeface="Courier New" pitchFamily="49" charset="0"/>
              </a:rPr>
              <a:t> (</a:t>
            </a:r>
            <a:r>
              <a:rPr lang="en-US" altLang="zh-TW" sz="2200" dirty="0" err="1" smtClean="0">
                <a:latin typeface="Courier New" pitchFamily="49" charset="0"/>
              </a:rPr>
              <a:t>ch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is not a</a:t>
            </a:r>
            <a:r>
              <a:rPr lang="en-US" altLang="zh-TW" sz="2200" dirty="0">
                <a:latin typeface="Courier New" pitchFamily="49" charset="0"/>
              </a:rPr>
              <a:t> ‘</a:t>
            </a:r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’)</a:t>
            </a: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	</a:t>
            </a:r>
            <a:r>
              <a:rPr lang="en-US" altLang="zh-TW" sz="2200" b="1" i="1" dirty="0" smtClean="0">
                <a:solidFill>
                  <a:schemeClr val="accent2"/>
                </a:solidFill>
                <a:latin typeface="Courier New" pitchFamily="49" charset="0"/>
                <a:sym typeface="Wingdings" pitchFamily="2" charset="2"/>
              </a:rPr>
              <a:t>Add</a:t>
            </a:r>
            <a:r>
              <a:rPr lang="en-US" altLang="zh-TW" sz="2200" i="1" dirty="0" smtClean="0">
                <a:latin typeface="Courier New" pitchFamily="49" charset="0"/>
                <a:sym typeface="Wingdings" pitchFamily="2" charset="2"/>
              </a:rPr>
              <a:t> </a:t>
            </a:r>
            <a:r>
              <a:rPr lang="en-US" altLang="zh-TW" sz="2200" dirty="0" err="1">
                <a:latin typeface="Courier New" pitchFamily="49" charset="0"/>
                <a:sym typeface="Wingdings" pitchFamily="2" charset="2"/>
              </a:rPr>
              <a:t>ch</a:t>
            </a:r>
            <a:r>
              <a:rPr lang="en-US" altLang="zh-TW" sz="2200" i="1" dirty="0">
                <a:latin typeface="Courier New" pitchFamily="49" charset="0"/>
                <a:sym typeface="Wingdings" pitchFamily="2" charset="2"/>
              </a:rPr>
              <a:t> to the ADT</a:t>
            </a: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   </a:t>
            </a:r>
            <a:r>
              <a:rPr lang="en-US" altLang="zh-TW" sz="2200" b="1" dirty="0" smtClean="0">
                <a:latin typeface="Courier New" pitchFamily="49" charset="0"/>
                <a:sym typeface="Wingdings" pitchFamily="2" charset="2"/>
              </a:rPr>
              <a:t>else</a:t>
            </a:r>
            <a:endParaRPr lang="en-US" altLang="zh-TW" sz="2200" dirty="0">
              <a:latin typeface="Courier New" pitchFamily="49" charset="0"/>
              <a:sym typeface="Wingdings" pitchFamily="2" charset="2"/>
            </a:endParaRP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	</a:t>
            </a:r>
            <a:r>
              <a:rPr lang="en-US" altLang="zh-TW" sz="2200" b="1" i="1" dirty="0" smtClean="0">
                <a:solidFill>
                  <a:schemeClr val="accent2"/>
                </a:solidFill>
                <a:latin typeface="Courier New" pitchFamily="49" charset="0"/>
                <a:sym typeface="Wingdings" pitchFamily="2" charset="2"/>
              </a:rPr>
              <a:t>Remove</a:t>
            </a:r>
            <a:r>
              <a:rPr lang="en-US" altLang="zh-TW" sz="2200" i="1" dirty="0" smtClean="0">
                <a:latin typeface="Courier New" pitchFamily="49" charset="0"/>
                <a:sym typeface="Wingdings" pitchFamily="2" charset="2"/>
              </a:rPr>
              <a:t> </a:t>
            </a:r>
            <a:r>
              <a:rPr lang="en-US" altLang="zh-TW" sz="2200" i="1" dirty="0">
                <a:latin typeface="Courier New" pitchFamily="49" charset="0"/>
                <a:sym typeface="Wingdings" pitchFamily="2" charset="2"/>
              </a:rPr>
              <a:t>from the ADT the item</a:t>
            </a:r>
          </a:p>
          <a:p>
            <a:r>
              <a:rPr lang="en-US" altLang="zh-TW" sz="2200" i="1" dirty="0">
                <a:latin typeface="Courier New" pitchFamily="49" charset="0"/>
                <a:sym typeface="Wingdings" pitchFamily="2" charset="2"/>
              </a:rPr>
              <a:t>	   that was added </a:t>
            </a:r>
            <a:r>
              <a:rPr lang="en-US" altLang="zh-TW" sz="2200" i="1" u="sng" dirty="0">
                <a:latin typeface="Courier New" pitchFamily="49" charset="0"/>
                <a:sym typeface="Wingdings" pitchFamily="2" charset="2"/>
              </a:rPr>
              <a:t>most </a:t>
            </a:r>
            <a:r>
              <a:rPr lang="en-US" altLang="zh-TW" sz="2200" i="1" u="sng" dirty="0" smtClean="0">
                <a:latin typeface="Courier New" pitchFamily="49" charset="0"/>
                <a:sym typeface="Wingdings" pitchFamily="2" charset="2"/>
              </a:rPr>
              <a:t>recently</a:t>
            </a:r>
            <a:endParaRPr lang="en-US" altLang="zh-TW" sz="2200" dirty="0">
              <a:latin typeface="Courier New" pitchFamily="49" charset="0"/>
              <a:sym typeface="Wingdings" pitchFamily="2" charset="2"/>
            </a:endParaRP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}</a:t>
            </a:r>
            <a:endParaRPr lang="en-US" altLang="zh-TW" sz="2200" dirty="0">
              <a:latin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8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Developing an ADT by Need (3/5)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What if you type a </a:t>
            </a:r>
            <a:r>
              <a:rPr lang="en-US" altLang="zh-TW" dirty="0" smtClean="0">
                <a:sym typeface="Wingdings" pitchFamily="2" charset="2"/>
              </a:rPr>
              <a:t></a:t>
            </a:r>
            <a:r>
              <a:rPr lang="en-US" altLang="zh-TW" dirty="0" smtClean="0"/>
              <a:t> when </a:t>
            </a:r>
            <a:r>
              <a:rPr lang="en-US" altLang="zh-TW" dirty="0" smtClean="0"/>
              <a:t>the ADT</a:t>
            </a:r>
            <a:r>
              <a:rPr lang="en-US" altLang="zh-TW" dirty="0" smtClean="0"/>
              <a:t> </a:t>
            </a:r>
            <a:r>
              <a:rPr lang="en-US" altLang="zh-TW" dirty="0" smtClean="0"/>
              <a:t>is </a:t>
            </a:r>
            <a:r>
              <a:rPr lang="en-US" altLang="zh-TW" dirty="0" smtClean="0"/>
              <a:t>empty?</a:t>
            </a:r>
          </a:p>
          <a:p>
            <a:r>
              <a:rPr lang="en-US" altLang="zh-TW" dirty="0" smtClean="0"/>
              <a:t>There are three options:</a:t>
            </a:r>
          </a:p>
          <a:p>
            <a:pPr lvl="1"/>
            <a:r>
              <a:rPr lang="en-US" altLang="zh-TW" dirty="0" smtClean="0"/>
              <a:t>Report an error and terminate</a:t>
            </a:r>
          </a:p>
          <a:p>
            <a:pPr lvl="1"/>
            <a:r>
              <a:rPr lang="en-US" altLang="zh-TW" dirty="0" smtClean="0"/>
              <a:t>Throw an exception</a:t>
            </a:r>
          </a:p>
          <a:p>
            <a:pPr lvl="1"/>
            <a:r>
              <a:rPr lang="en-US" altLang="zh-TW" dirty="0" smtClean="0"/>
              <a:t>Ignore the </a:t>
            </a:r>
            <a:r>
              <a:rPr lang="en-US" altLang="zh-TW" dirty="0" smtClean="0">
                <a:sym typeface="Wingdings" pitchFamily="2" charset="2"/>
              </a:rPr>
              <a:t> and continue</a:t>
            </a:r>
            <a:endParaRPr lang="en-US" altLang="zh-TW" dirty="0" smtClean="0"/>
          </a:p>
          <a:p>
            <a:r>
              <a:rPr lang="en-US" altLang="zh-TW" dirty="0" smtClean="0"/>
              <a:t>Will take the third option.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77900A-BC57-463B-9A07-756835B84E56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(4/5)</a:t>
            </a:r>
            <a:endParaRPr lang="zh-TW" altLang="en-US" sz="4400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Taking the empty case into account:</a:t>
            </a: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third operation: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Determine whether the ADT is empty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219200" y="1988840"/>
            <a:ext cx="6665168" cy="35234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b="1" dirty="0" smtClean="0">
                <a:latin typeface="Courier New" pitchFamily="49" charset="0"/>
              </a:rPr>
              <a:t>while</a:t>
            </a:r>
            <a:r>
              <a:rPr lang="en-US" altLang="zh-TW" sz="2200" dirty="0" smtClean="0">
                <a:latin typeface="Courier New" pitchFamily="49" charset="0"/>
              </a:rPr>
              <a:t> (</a:t>
            </a:r>
            <a:r>
              <a:rPr lang="en-US" altLang="zh-TW" sz="2200" i="1" dirty="0">
                <a:latin typeface="Courier New" pitchFamily="49" charset="0"/>
              </a:rPr>
              <a:t>not end of line</a:t>
            </a:r>
            <a:r>
              <a:rPr lang="en-US" altLang="zh-TW" sz="2200" dirty="0">
                <a:latin typeface="Courier New" pitchFamily="49" charset="0"/>
              </a:rPr>
              <a:t>)</a:t>
            </a:r>
          </a:p>
          <a:p>
            <a:r>
              <a:rPr lang="en-US" altLang="zh-TW" sz="2200" dirty="0">
                <a:latin typeface="Courier New" pitchFamily="49" charset="0"/>
              </a:rPr>
              <a:t>{  </a:t>
            </a:r>
            <a:r>
              <a:rPr lang="en-US" altLang="zh-TW" sz="2200" i="1" dirty="0">
                <a:latin typeface="Courier New" pitchFamily="49" charset="0"/>
              </a:rPr>
              <a:t>Read a new character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err="1">
                <a:latin typeface="Courier New" pitchFamily="49" charset="0"/>
              </a:rPr>
              <a:t>ch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 </a:t>
            </a:r>
            <a:r>
              <a:rPr lang="en-US" altLang="zh-TW" sz="2200" b="1" dirty="0" smtClean="0">
                <a:latin typeface="Courier New" pitchFamily="49" charset="0"/>
              </a:rPr>
              <a:t>if</a:t>
            </a:r>
            <a:r>
              <a:rPr lang="en-US" altLang="zh-TW" sz="2200" dirty="0" smtClean="0">
                <a:latin typeface="Courier New" pitchFamily="49" charset="0"/>
              </a:rPr>
              <a:t> (</a:t>
            </a:r>
            <a:r>
              <a:rPr lang="en-US" altLang="zh-TW" sz="2200" dirty="0" err="1" smtClean="0">
                <a:latin typeface="Courier New" pitchFamily="49" charset="0"/>
              </a:rPr>
              <a:t>ch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is not a</a:t>
            </a:r>
            <a:r>
              <a:rPr lang="en-US" altLang="zh-TW" sz="2200" dirty="0">
                <a:latin typeface="Courier New" pitchFamily="49" charset="0"/>
              </a:rPr>
              <a:t> ‘</a:t>
            </a:r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’)</a:t>
            </a: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	</a:t>
            </a:r>
            <a:r>
              <a:rPr lang="en-US" altLang="zh-TW" sz="2200" b="1" i="1" dirty="0" smtClean="0">
                <a:solidFill>
                  <a:schemeClr val="accent2"/>
                </a:solidFill>
                <a:latin typeface="Courier New" pitchFamily="49" charset="0"/>
                <a:sym typeface="Wingdings" pitchFamily="2" charset="2"/>
              </a:rPr>
              <a:t>Add</a:t>
            </a:r>
            <a:r>
              <a:rPr lang="en-US" altLang="zh-TW" sz="2200" i="1" dirty="0" smtClean="0">
                <a:latin typeface="Courier New" pitchFamily="49" charset="0"/>
                <a:sym typeface="Wingdings" pitchFamily="2" charset="2"/>
              </a:rPr>
              <a:t> </a:t>
            </a:r>
            <a:r>
              <a:rPr lang="en-US" altLang="zh-TW" sz="2200" dirty="0" err="1">
                <a:latin typeface="Courier New" pitchFamily="49" charset="0"/>
                <a:sym typeface="Wingdings" pitchFamily="2" charset="2"/>
              </a:rPr>
              <a:t>ch</a:t>
            </a:r>
            <a:r>
              <a:rPr lang="en-US" altLang="zh-TW" sz="2200" i="1" dirty="0">
                <a:latin typeface="Courier New" pitchFamily="49" charset="0"/>
                <a:sym typeface="Wingdings" pitchFamily="2" charset="2"/>
              </a:rPr>
              <a:t> to the ADT</a:t>
            </a: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   </a:t>
            </a:r>
            <a:r>
              <a:rPr lang="en-US" altLang="zh-TW" sz="2200" b="1" dirty="0" smtClean="0">
                <a:latin typeface="Courier New" pitchFamily="49" charset="0"/>
                <a:sym typeface="Wingdings" pitchFamily="2" charset="2"/>
              </a:rPr>
              <a:t>else </a:t>
            </a:r>
            <a:r>
              <a:rPr lang="en-US" altLang="zh-TW" sz="2200" b="1" dirty="0">
                <a:latin typeface="Courier New" pitchFamily="49" charset="0"/>
                <a:sym typeface="Wingdings" pitchFamily="2" charset="2"/>
              </a:rPr>
              <a:t>if</a:t>
            </a:r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 (</a:t>
            </a:r>
            <a:r>
              <a:rPr lang="en-US" altLang="zh-TW" sz="2200" i="1" dirty="0">
                <a:latin typeface="Courier New" pitchFamily="49" charset="0"/>
                <a:sym typeface="Wingdings" pitchFamily="2" charset="2"/>
              </a:rPr>
              <a:t>the ADT is not </a:t>
            </a:r>
            <a:r>
              <a:rPr lang="en-US" altLang="zh-TW" sz="2200" b="1" i="1" dirty="0">
                <a:solidFill>
                  <a:schemeClr val="accent2"/>
                </a:solidFill>
                <a:latin typeface="Courier New" pitchFamily="49" charset="0"/>
                <a:sym typeface="Wingdings" pitchFamily="2" charset="2"/>
              </a:rPr>
              <a:t>empty</a:t>
            </a:r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)</a:t>
            </a: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	</a:t>
            </a:r>
            <a:r>
              <a:rPr lang="en-US" altLang="zh-TW" sz="2200" b="1" i="1" dirty="0" smtClean="0">
                <a:solidFill>
                  <a:schemeClr val="accent2"/>
                </a:solidFill>
                <a:latin typeface="Courier New" pitchFamily="49" charset="0"/>
                <a:sym typeface="Wingdings" pitchFamily="2" charset="2"/>
              </a:rPr>
              <a:t>Remove</a:t>
            </a:r>
            <a:r>
              <a:rPr lang="en-US" altLang="zh-TW" sz="2200" i="1" dirty="0" smtClean="0">
                <a:latin typeface="Courier New" pitchFamily="49" charset="0"/>
                <a:sym typeface="Wingdings" pitchFamily="2" charset="2"/>
              </a:rPr>
              <a:t> </a:t>
            </a:r>
            <a:r>
              <a:rPr lang="en-US" altLang="zh-TW" sz="2200" i="1" dirty="0">
                <a:latin typeface="Courier New" pitchFamily="49" charset="0"/>
                <a:sym typeface="Wingdings" pitchFamily="2" charset="2"/>
              </a:rPr>
              <a:t>from the ADT the item</a:t>
            </a:r>
          </a:p>
          <a:p>
            <a:r>
              <a:rPr lang="en-US" altLang="zh-TW" sz="2200" i="1" dirty="0">
                <a:latin typeface="Courier New" pitchFamily="49" charset="0"/>
                <a:sym typeface="Wingdings" pitchFamily="2" charset="2"/>
              </a:rPr>
              <a:t>	   that was added </a:t>
            </a:r>
            <a:r>
              <a:rPr lang="en-US" altLang="zh-TW" sz="2200" i="1" u="sng" dirty="0">
                <a:latin typeface="Courier New" pitchFamily="49" charset="0"/>
                <a:sym typeface="Wingdings" pitchFamily="2" charset="2"/>
              </a:rPr>
              <a:t>most recently</a:t>
            </a: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   </a:t>
            </a:r>
            <a:r>
              <a:rPr lang="en-US" altLang="zh-TW" sz="2200" b="1" dirty="0" smtClean="0">
                <a:latin typeface="Courier New" pitchFamily="49" charset="0"/>
                <a:sym typeface="Wingdings" pitchFamily="2" charset="2"/>
              </a:rPr>
              <a:t>else</a:t>
            </a:r>
            <a:endParaRPr lang="en-US" altLang="zh-TW" sz="2200" b="1" dirty="0">
              <a:latin typeface="Courier New" pitchFamily="49" charset="0"/>
              <a:sym typeface="Wingdings" pitchFamily="2" charset="2"/>
            </a:endParaRP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	</a:t>
            </a:r>
            <a:r>
              <a:rPr lang="en-US" altLang="zh-TW" sz="2200" i="1" dirty="0">
                <a:latin typeface="Courier New" pitchFamily="49" charset="0"/>
                <a:sym typeface="Wingdings" pitchFamily="2" charset="2"/>
              </a:rPr>
              <a:t>Ignore the</a:t>
            </a:r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 ‘’</a:t>
            </a: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}</a:t>
            </a:r>
            <a:endParaRPr lang="en-US" altLang="zh-TW" sz="2200" dirty="0">
              <a:latin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8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8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88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8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729697-97E8-4B50-A7D1-A74FC65DA6B4}" type="slidenum">
              <a:rPr lang="zh-TW" altLang="en-US" smtClean="0"/>
              <a:pPr/>
              <a:t>6</a:t>
            </a:fld>
            <a:endParaRPr lang="en-US" altLang="zh-TW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Developing an ADT by Need (5/5)</a:t>
            </a:r>
            <a:endParaRPr lang="zh-TW" altLang="en-US" sz="4400" dirty="0" smtClean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This solution implies </a:t>
            </a:r>
            <a:r>
              <a:rPr lang="en-US" altLang="zh-TW" sz="2800" u="sng" dirty="0" smtClean="0">
                <a:solidFill>
                  <a:schemeClr val="tx2"/>
                </a:solidFill>
              </a:rPr>
              <a:t>three operations</a:t>
            </a:r>
            <a:r>
              <a:rPr lang="en-US" altLang="zh-TW" sz="2800" dirty="0" smtClean="0">
                <a:solidFill>
                  <a:schemeClr val="tx2"/>
                </a:solidFill>
              </a:rPr>
              <a:t> of the ADT:</a:t>
            </a:r>
          </a:p>
          <a:p>
            <a:pPr lvl="1" eaLnBrk="1" hangingPunct="1"/>
            <a:r>
              <a:rPr lang="en-US" altLang="zh-TW" sz="2400" b="1" dirty="0" smtClean="0">
                <a:solidFill>
                  <a:srgbClr val="0070C0"/>
                </a:solidFill>
              </a:rPr>
              <a:t>Add</a:t>
            </a:r>
            <a:r>
              <a:rPr lang="en-US" altLang="zh-TW" sz="2400" dirty="0" smtClean="0">
                <a:solidFill>
                  <a:schemeClr val="tx2"/>
                </a:solidFill>
              </a:rPr>
              <a:t> a new item to the ADT.</a:t>
            </a:r>
          </a:p>
          <a:p>
            <a:pPr lvl="1" eaLnBrk="1" hangingPunct="1"/>
            <a:r>
              <a:rPr lang="en-US" altLang="zh-TW" sz="2400" b="1" dirty="0" smtClean="0">
                <a:solidFill>
                  <a:srgbClr val="0070C0"/>
                </a:solidFill>
              </a:rPr>
              <a:t>Remove</a:t>
            </a:r>
            <a:r>
              <a:rPr lang="en-US" altLang="zh-TW" sz="2400" dirty="0" smtClean="0">
                <a:solidFill>
                  <a:schemeClr val="tx2"/>
                </a:solidFill>
              </a:rPr>
              <a:t> from the ADT the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item that was added </a:t>
            </a:r>
            <a:r>
              <a:rPr lang="en-US" altLang="zh-TW" sz="2400" b="1" u="sng" dirty="0" smtClean="0">
                <a:solidFill>
                  <a:srgbClr val="009900"/>
                </a:solidFill>
              </a:rPr>
              <a:t>most recently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Determine whether the ADT is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empty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3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Suppose you would like to display the input line.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Need a way to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look at </a:t>
            </a:r>
            <a:r>
              <a:rPr lang="en-US" altLang="zh-TW" sz="2400" dirty="0" smtClean="0">
                <a:solidFill>
                  <a:schemeClr val="tx2"/>
                </a:solidFill>
              </a:rPr>
              <a:t>the element added most recently.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So, a fourth operation of the ADT: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view</a:t>
            </a:r>
            <a:r>
              <a:rPr lang="en-US" altLang="zh-TW" sz="2400" dirty="0" smtClean="0">
                <a:solidFill>
                  <a:schemeClr val="tx2"/>
                </a:solidFill>
              </a:rPr>
              <a:t> the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item that was added most recently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  <a:p>
            <a:pPr lvl="4" eaLnBrk="1" hangingPunct="1"/>
            <a:endParaRPr lang="en-US" altLang="zh-TW" dirty="0" smtClean="0"/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This is usually called 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stack</a:t>
            </a:r>
            <a:r>
              <a:rPr lang="en-US" altLang="zh-TW" sz="2800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2649F4-1F14-42E3-ACA1-5607A259A1E3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The ADT Stack (1/4)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 Four operations identified for the ADT </a:t>
            </a:r>
            <a:r>
              <a:rPr lang="en-US" altLang="zh-TW" b="1" dirty="0" smtClean="0">
                <a:solidFill>
                  <a:srgbClr val="0070C0"/>
                </a:solidFill>
              </a:rPr>
              <a:t>stack</a:t>
            </a:r>
            <a:r>
              <a:rPr lang="en-US" altLang="zh-TW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Determine whether a stack is </a:t>
            </a:r>
            <a:r>
              <a:rPr lang="en-US" altLang="zh-TW" b="1" dirty="0" smtClean="0">
                <a:solidFill>
                  <a:srgbClr val="0070C0"/>
                </a:solidFill>
              </a:rPr>
              <a:t>empty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b="1" dirty="0" smtClean="0">
                <a:solidFill>
                  <a:srgbClr val="0070C0"/>
                </a:solidFill>
              </a:rPr>
              <a:t>Add</a:t>
            </a:r>
            <a:r>
              <a:rPr lang="en-US" altLang="zh-TW" dirty="0" smtClean="0">
                <a:solidFill>
                  <a:schemeClr val="tx2"/>
                </a:solidFill>
              </a:rPr>
              <a:t> a new item to the stack.</a:t>
            </a:r>
          </a:p>
          <a:p>
            <a:pPr lvl="1" eaLnBrk="1" hangingPunct="1"/>
            <a:r>
              <a:rPr lang="en-US" altLang="zh-TW" b="1" dirty="0" smtClean="0">
                <a:solidFill>
                  <a:srgbClr val="0070C0"/>
                </a:solidFill>
              </a:rPr>
              <a:t>Remove</a:t>
            </a:r>
            <a:r>
              <a:rPr lang="en-US" altLang="zh-TW" dirty="0" smtClean="0">
                <a:solidFill>
                  <a:schemeClr val="tx2"/>
                </a:solidFill>
              </a:rPr>
              <a:t> the </a:t>
            </a:r>
            <a:r>
              <a:rPr lang="en-US" altLang="zh-TW" u="sng" dirty="0" smtClean="0">
                <a:solidFill>
                  <a:schemeClr val="tx2"/>
                </a:solidFill>
              </a:rPr>
              <a:t>item that was added </a:t>
            </a:r>
            <a:r>
              <a:rPr lang="en-US" altLang="zh-TW" b="1" u="sng" dirty="0" smtClean="0">
                <a:solidFill>
                  <a:srgbClr val="009900"/>
                </a:solidFill>
              </a:rPr>
              <a:t>most recently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b="1" dirty="0" smtClean="0">
                <a:solidFill>
                  <a:srgbClr val="0070C0"/>
                </a:solidFill>
              </a:rPr>
              <a:t>View</a:t>
            </a:r>
            <a:r>
              <a:rPr lang="en-US" altLang="zh-TW" dirty="0" smtClean="0">
                <a:solidFill>
                  <a:schemeClr val="tx2"/>
                </a:solidFill>
              </a:rPr>
              <a:t> the </a:t>
            </a:r>
            <a:r>
              <a:rPr lang="en-US" altLang="zh-TW" u="sng" dirty="0" smtClean="0">
                <a:solidFill>
                  <a:schemeClr val="tx2"/>
                </a:solidFill>
              </a:rPr>
              <a:t>item that was added </a:t>
            </a:r>
            <a:r>
              <a:rPr lang="en-US" altLang="zh-TW" b="1" u="sng" dirty="0" smtClean="0">
                <a:solidFill>
                  <a:srgbClr val="009900"/>
                </a:solidFill>
              </a:rPr>
              <a:t>most recently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accent2"/>
                </a:solidFill>
              </a:rPr>
              <a:t>The </a:t>
            </a:r>
            <a:r>
              <a:rPr lang="en-US" altLang="zh-TW" b="1" dirty="0" smtClean="0">
                <a:solidFill>
                  <a:schemeClr val="accent2"/>
                </a:solidFill>
              </a:rPr>
              <a:t>last-in, first-out</a:t>
            </a:r>
            <a:r>
              <a:rPr lang="en-US" altLang="zh-TW" dirty="0" smtClean="0">
                <a:solidFill>
                  <a:schemeClr val="tx2"/>
                </a:solidFill>
              </a:rPr>
              <a:t> (</a:t>
            </a:r>
            <a:r>
              <a:rPr lang="en-US" altLang="zh-TW" b="1" dirty="0" smtClean="0">
                <a:solidFill>
                  <a:schemeClr val="accent2"/>
                </a:solidFill>
              </a:rPr>
              <a:t>LIFO</a:t>
            </a:r>
            <a:r>
              <a:rPr lang="en-US" altLang="zh-TW" dirty="0" smtClean="0">
                <a:solidFill>
                  <a:schemeClr val="tx2"/>
                </a:solidFill>
              </a:rPr>
              <a:t>) property.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The last item placed on the stack will be the first item removed.</a:t>
            </a: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related first-in, first-out (FIFO) property will be discussed when we introduce queues.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047A82-B154-4D1B-90C0-4BD57B8489D6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8939"/>
          </a:xfrm>
        </p:spPr>
        <p:txBody>
          <a:bodyPr/>
          <a:lstStyle/>
          <a:p>
            <a:pPr eaLnBrk="1" hangingPunct="1"/>
            <a:r>
              <a:rPr lang="en-US" altLang="zh-TW" sz="4400" dirty="0" smtClean="0"/>
              <a:t>The ADT Stack (2/4)</a:t>
            </a: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844824"/>
            <a:ext cx="265747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2699792" y="4941168"/>
            <a:ext cx="4176464" cy="504056"/>
          </a:xfrm>
        </p:spPr>
        <p:txBody>
          <a:bodyPr/>
          <a:lstStyle/>
          <a:p>
            <a:r>
              <a:rPr lang="en-US" altLang="zh-TW" sz="2400" dirty="0" smtClean="0">
                <a:latin typeface="Calibri" pitchFamily="34" charset="0"/>
                <a:ea typeface="新細明體" charset="-120"/>
              </a:rPr>
              <a:t>A stack of cafeteria plates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The ADT Stack (3/4)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Stores a finite number of objects that are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not necessarily distinct,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having the same data type, and</a:t>
            </a:r>
          </a:p>
          <a:p>
            <a:pPr lvl="1"/>
            <a:r>
              <a:rPr lang="en-US" altLang="zh-TW" dirty="0" smtClean="0">
                <a:ea typeface="新細明體" charset="-120"/>
              </a:rPr>
              <a:t>ordered by when they were added.</a:t>
            </a:r>
          </a:p>
          <a:p>
            <a:pPr lvl="2"/>
            <a:endParaRPr lang="en-US" altLang="zh-TW" dirty="0" smtClean="0">
              <a:ea typeface="新細明體" charset="-120"/>
            </a:endParaRPr>
          </a:p>
          <a:p>
            <a:r>
              <a:rPr lang="en-US" altLang="zh-TW" dirty="0" smtClean="0">
                <a:ea typeface="新細明體" charset="-120"/>
              </a:rPr>
              <a:t>Provides four operations</a:t>
            </a:r>
          </a:p>
          <a:p>
            <a:pPr lvl="1"/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isEmpty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()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determines whether this stack is empty</a:t>
            </a:r>
            <a:endParaRPr lang="en-US" altLang="zh-TW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push(</a:t>
            </a:r>
            <a:r>
              <a:rPr lang="en-US" altLang="zh-TW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newEntry</a:t>
            </a:r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Adds </a:t>
            </a:r>
            <a:r>
              <a:rPr lang="en-US" altLang="zh-TW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newEntry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 to the top of this stack</a:t>
            </a:r>
            <a:endParaRPr lang="en-US" altLang="zh-TW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pop()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Removes the top of this stack</a:t>
            </a:r>
            <a:endParaRPr lang="en-US" altLang="zh-TW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lvl="1"/>
            <a:r>
              <a:rPr lang="en-US" altLang="zh-TW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peek()</a:t>
            </a:r>
            <a:r>
              <a:rPr lang="en-US" altLang="zh-TW" dirty="0" smtClean="0">
                <a:ea typeface="新細明體" charset="-120"/>
                <a:cs typeface="Courier New" pitchFamily="49" charset="0"/>
              </a:rPr>
              <a:t>: Returns the top of this stack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The ADT Stack (4/4)</a:t>
            </a:r>
            <a:endParaRPr lang="zh-TW" altLang="en-US" sz="4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0705" y="2214736"/>
            <a:ext cx="4981575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6-2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0" name="Text Placeholder 1"/>
          <p:cNvSpPr txBox="1">
            <a:spLocks/>
          </p:cNvSpPr>
          <p:nvPr/>
        </p:nvSpPr>
        <p:spPr bwMode="auto">
          <a:xfrm>
            <a:off x="2123728" y="4941168"/>
            <a:ext cx="49685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t>A UML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t> diagram for the class stack</a:t>
            </a: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A C++ Interface for Stacks (1/2)</a:t>
            </a:r>
            <a:endParaRPr lang="zh-TW" altLang="en-US" sz="4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512" y="1109057"/>
            <a:ext cx="9144000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/** @file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StackInterface.h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*/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ifndef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_STACK_INTERFACE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#define _STACK_INTERFACE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template&lt;class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&gt;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StackInterface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{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public: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/** Sees whether this stack is empty.  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@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return True if the stack is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em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pty, or false if not. */ </a:t>
            </a:r>
          </a:p>
          <a:p>
            <a:r>
              <a:rPr lang="en-US" altLang="zh-TW" sz="20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 const = 0;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endParaRPr lang="en-US" altLang="zh-TW" sz="2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/** Adds a new entry to the top of this stack.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 @post If the operation was successful,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is at the top of the stack.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 @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param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The object to be added as a new entry.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 @return True if the addition is successful or false if not. */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push(const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&amp;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newEntry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 = 0;</a:t>
            </a:r>
            <a:endParaRPr lang="en-US" altLang="zh-TW" sz="2000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A C++ Interface for Stacks (2/2)</a:t>
            </a:r>
            <a:endParaRPr lang="zh-TW" altLang="en-US" sz="4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1412776"/>
            <a:ext cx="9144000" cy="46805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/** Removes the top of this stack.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 @post If the operation was successful, the top of the stack has been removed.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 @return True if the removal is successful or false if not. */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pop() = 0;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endParaRPr lang="en-US" altLang="zh-TW" sz="2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/** Returns the top of this stack.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 @pre The stack is not empty.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 @post The top of the stack has been returned, and the stack is unchanged.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 @return The top of the stack. */ </a:t>
            </a:r>
          </a:p>
          <a:p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virtual 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ItemType</a:t>
            </a: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peek() const = 0;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};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// end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StackInterface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altLang="zh-TW" sz="20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endif</a:t>
            </a:r>
            <a:endParaRPr lang="en-US" altLang="zh-TW" sz="2000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20D10D-F646-46AB-81F3-2A1AFD7A536A}" type="slidenum">
              <a:rPr lang="zh-TW" altLang="en-US" smtClean="0"/>
              <a:pPr/>
              <a:t>13</a:t>
            </a:fld>
            <a:endParaRPr lang="en-US" altLang="zh-TW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Using the ADT Stack in a Solution (1/2)</a:t>
            </a:r>
            <a:endParaRPr lang="zh-TW" altLang="en-US" sz="40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Use the ADT stack</a:t>
            </a:r>
            <a:r>
              <a:rPr lang="en-US" altLang="zh-TW" dirty="0" smtClean="0">
                <a:latin typeface="Arial" charset="0"/>
              </a:rPr>
              <a:t>’</a:t>
            </a:r>
            <a:r>
              <a:rPr lang="en-US" altLang="zh-TW" dirty="0" smtClean="0"/>
              <a:t>s operations for the </a:t>
            </a:r>
            <a:r>
              <a:rPr lang="en-US" altLang="zh-TW" dirty="0" smtClean="0"/>
              <a:t>input line processing</a:t>
            </a:r>
            <a:r>
              <a:rPr lang="en-US" altLang="zh-TW" dirty="0" smtClean="0"/>
              <a:t> </a:t>
            </a:r>
            <a:r>
              <a:rPr lang="en-US" altLang="zh-TW" dirty="0" smtClean="0"/>
              <a:t>problem:</a:t>
            </a: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395536" y="2348880"/>
            <a:ext cx="8496944" cy="415498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dirty="0" err="1" smtClean="0">
                <a:latin typeface="Courier New" pitchFamily="49" charset="0"/>
              </a:rPr>
              <a:t>readAndCorrect</a:t>
            </a:r>
            <a:r>
              <a:rPr lang="en-US" altLang="zh-TW" sz="2200" dirty="0" smtClean="0">
                <a:latin typeface="Courier New" pitchFamily="49" charset="0"/>
              </a:rPr>
              <a:t>(): Stack  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</a:rPr>
              <a:t>aStack</a:t>
            </a:r>
            <a:r>
              <a:rPr lang="en-US" altLang="zh-TW" sz="2200" dirty="0" smtClean="0">
                <a:latin typeface="Courier New" pitchFamily="49" charset="0"/>
              </a:rPr>
              <a:t> = </a:t>
            </a:r>
            <a:r>
              <a:rPr lang="en-US" altLang="zh-TW" sz="2200" i="1" dirty="0" smtClean="0">
                <a:latin typeface="Courier New" pitchFamily="49" charset="0"/>
              </a:rPr>
              <a:t>a new empty stack</a:t>
            </a:r>
            <a:endParaRPr lang="en-US" altLang="zh-TW" sz="2200" b="1" i="1" dirty="0">
              <a:solidFill>
                <a:schemeClr val="accent2"/>
              </a:solidFill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</a:t>
            </a:r>
            <a:r>
              <a:rPr lang="en-US" altLang="zh-TW" sz="2200" i="1" dirty="0">
                <a:latin typeface="Courier New" pitchFamily="49" charset="0"/>
              </a:rPr>
              <a:t>Read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err="1">
                <a:latin typeface="Courier New" pitchFamily="49" charset="0"/>
              </a:rPr>
              <a:t>newChar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</a:t>
            </a:r>
            <a:r>
              <a:rPr lang="en-US" altLang="zh-TW" sz="2200" b="1" dirty="0" smtClean="0">
                <a:latin typeface="Courier New" pitchFamily="49" charset="0"/>
              </a:rPr>
              <a:t>while</a:t>
            </a:r>
            <a:r>
              <a:rPr lang="en-US" altLang="zh-TW" sz="2200" dirty="0" smtClean="0">
                <a:latin typeface="Courier New" pitchFamily="49" charset="0"/>
              </a:rPr>
              <a:t> (</a:t>
            </a:r>
            <a:r>
              <a:rPr lang="en-US" altLang="zh-TW" sz="2200" dirty="0" err="1">
                <a:latin typeface="Courier New" pitchFamily="49" charset="0"/>
              </a:rPr>
              <a:t>newChar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is not the end-of-line symbol</a:t>
            </a:r>
            <a:r>
              <a:rPr lang="en-US" altLang="zh-TW" sz="2200" dirty="0" smtClean="0">
                <a:latin typeface="Courier New" pitchFamily="49" charset="0"/>
              </a:rPr>
              <a:t>) {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</a:t>
            </a:r>
            <a:r>
              <a:rPr lang="en-US" altLang="zh-TW" sz="2200" dirty="0" smtClean="0">
                <a:latin typeface="Courier New" pitchFamily="49" charset="0"/>
              </a:rPr>
              <a:t>  </a:t>
            </a:r>
            <a:r>
              <a:rPr lang="en-US" altLang="zh-TW" sz="2200" b="1" dirty="0" smtClean="0">
                <a:latin typeface="Courier New" pitchFamily="49" charset="0"/>
              </a:rPr>
              <a:t>if</a:t>
            </a:r>
            <a:r>
              <a:rPr lang="en-US" altLang="zh-TW" sz="2200" dirty="0" smtClean="0">
                <a:latin typeface="Courier New" pitchFamily="49" charset="0"/>
              </a:rPr>
              <a:t> (</a:t>
            </a:r>
            <a:r>
              <a:rPr lang="en-US" altLang="zh-TW" sz="2200" dirty="0" err="1" smtClean="0">
                <a:latin typeface="Courier New" pitchFamily="49" charset="0"/>
              </a:rPr>
              <a:t>newChar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is not</a:t>
            </a:r>
            <a:r>
              <a:rPr lang="en-US" altLang="zh-TW" sz="2200" dirty="0">
                <a:latin typeface="Courier New" pitchFamily="49" charset="0"/>
              </a:rPr>
              <a:t> ‘</a:t>
            </a:r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’)</a:t>
            </a:r>
          </a:p>
          <a:p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      </a:t>
            </a:r>
            <a:r>
              <a:rPr lang="en-US" altLang="zh-TW" sz="2200" dirty="0" err="1" smtClean="0">
                <a:latin typeface="Courier New" pitchFamily="49" charset="0"/>
                <a:sym typeface="Wingdings" pitchFamily="2" charset="2"/>
              </a:rPr>
              <a:t>aStack.</a:t>
            </a:r>
            <a:r>
              <a:rPr lang="en-US" altLang="zh-TW" sz="2200" dirty="0" err="1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push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(</a:t>
            </a:r>
            <a:r>
              <a:rPr lang="en-US" altLang="zh-TW" sz="2200" dirty="0" err="1" smtClean="0">
                <a:latin typeface="Courier New" pitchFamily="49" charset="0"/>
                <a:sym typeface="Wingdings" pitchFamily="2" charset="2"/>
              </a:rPr>
              <a:t>newChar</a:t>
            </a:r>
            <a:r>
              <a:rPr lang="en-US" altLang="zh-TW" sz="2200" dirty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)</a:t>
            </a: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    </a:t>
            </a:r>
            <a:r>
              <a:rPr lang="en-US" altLang="zh-TW" sz="2200" b="1" dirty="0" smtClean="0">
                <a:latin typeface="Courier New" pitchFamily="49" charset="0"/>
                <a:sym typeface="Wingdings" pitchFamily="2" charset="2"/>
              </a:rPr>
              <a:t>else if</a:t>
            </a:r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 (!</a:t>
            </a:r>
            <a:r>
              <a:rPr lang="en-US" altLang="zh-TW" sz="2200" dirty="0" err="1" smtClean="0">
                <a:latin typeface="Courier New" pitchFamily="49" charset="0"/>
                <a:sym typeface="Wingdings" pitchFamily="2" charset="2"/>
              </a:rPr>
              <a:t>aStack.</a:t>
            </a:r>
            <a:r>
              <a:rPr lang="en-US" altLang="zh-TW" sz="2200" dirty="0" err="1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isEmpty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()</a:t>
            </a:r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)</a:t>
            </a:r>
            <a:endParaRPr lang="en-US" altLang="zh-TW" sz="2200" dirty="0">
              <a:latin typeface="Courier New" pitchFamily="49" charset="0"/>
              <a:sym typeface="Wingdings" pitchFamily="2" charset="2"/>
            </a:endParaRP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	</a:t>
            </a:r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 aStack.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pop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()</a:t>
            </a:r>
            <a:endParaRPr lang="en-US" altLang="zh-TW" sz="2200" dirty="0">
              <a:solidFill>
                <a:srgbClr val="0070C0"/>
              </a:solidFill>
              <a:latin typeface="Courier New" pitchFamily="49" charset="0"/>
              <a:sym typeface="Wingdings" pitchFamily="2" charset="2"/>
            </a:endParaRP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     </a:t>
            </a: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     </a:t>
            </a:r>
            <a:r>
              <a:rPr lang="en-US" altLang="zh-TW" sz="2200" i="1" dirty="0">
                <a:latin typeface="Courier New" pitchFamily="49" charset="0"/>
                <a:sym typeface="Wingdings" pitchFamily="2" charset="2"/>
              </a:rPr>
              <a:t>Read</a:t>
            </a:r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 </a:t>
            </a:r>
            <a:r>
              <a:rPr lang="en-US" altLang="zh-TW" sz="2200" dirty="0" err="1">
                <a:latin typeface="Courier New" pitchFamily="49" charset="0"/>
                <a:sym typeface="Wingdings" pitchFamily="2" charset="2"/>
              </a:rPr>
              <a:t>newChar</a:t>
            </a:r>
            <a:endParaRPr lang="en-US" altLang="zh-TW" sz="2200" dirty="0">
              <a:latin typeface="Courier New" pitchFamily="49" charset="0"/>
              <a:sym typeface="Wingdings" pitchFamily="2" charset="2"/>
            </a:endParaRPr>
          </a:p>
          <a:p>
            <a:r>
              <a:rPr lang="en-US" altLang="zh-TW" sz="2200" dirty="0">
                <a:latin typeface="Courier New" pitchFamily="49" charset="0"/>
                <a:sym typeface="Wingdings" pitchFamily="2" charset="2"/>
              </a:rPr>
              <a:t>  </a:t>
            </a:r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}</a:t>
            </a:r>
          </a:p>
          <a:p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  return </a:t>
            </a:r>
            <a:r>
              <a:rPr lang="en-US" altLang="zh-TW" sz="2200" dirty="0" err="1" smtClean="0">
                <a:latin typeface="Courier New" pitchFamily="49" charset="0"/>
                <a:sym typeface="Wingdings" pitchFamily="2" charset="2"/>
              </a:rPr>
              <a:t>aStack</a:t>
            </a:r>
            <a:endParaRPr lang="en-US" altLang="zh-TW" sz="2200" dirty="0">
              <a:latin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20D10D-F646-46AB-81F3-2A1AFD7A536A}" type="slidenum">
              <a:rPr lang="zh-TW" altLang="en-US" smtClean="0"/>
              <a:pPr/>
              <a:t>14</a:t>
            </a:fld>
            <a:endParaRPr lang="en-US" altLang="zh-TW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Using the ADT Stack in a Solution (2/2)</a:t>
            </a:r>
            <a:endParaRPr lang="zh-TW" altLang="en-US" sz="40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Use the ADT stack</a:t>
            </a:r>
            <a:r>
              <a:rPr lang="en-US" altLang="zh-TW" dirty="0" smtClean="0">
                <a:latin typeface="Arial" charset="0"/>
              </a:rPr>
              <a:t>’</a:t>
            </a:r>
            <a:r>
              <a:rPr lang="en-US" altLang="zh-TW" dirty="0" smtClean="0"/>
              <a:t>s operations to display the input line:</a:t>
            </a: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611560" y="2348880"/>
            <a:ext cx="8136904" cy="44935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dirty="0" smtClean="0">
                <a:latin typeface="Courier New" pitchFamily="49" charset="0"/>
              </a:rPr>
              <a:t>display(</a:t>
            </a:r>
            <a:r>
              <a:rPr lang="en-US" altLang="zh-TW" sz="2200" dirty="0" err="1" smtClean="0">
                <a:latin typeface="Courier New" pitchFamily="49" charset="0"/>
              </a:rPr>
              <a:t>aStack</a:t>
            </a:r>
            <a:r>
              <a:rPr lang="en-US" altLang="zh-TW" sz="2200" dirty="0" smtClean="0">
                <a:latin typeface="Courier New" pitchFamily="49" charset="0"/>
              </a:rPr>
              <a:t>: Stack)  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</a:rPr>
              <a:t>bStack</a:t>
            </a:r>
            <a:r>
              <a:rPr lang="en-US" altLang="zh-TW" sz="2200" dirty="0" smtClean="0">
                <a:latin typeface="Courier New" pitchFamily="49" charset="0"/>
              </a:rPr>
              <a:t> = </a:t>
            </a:r>
            <a:r>
              <a:rPr lang="en-US" altLang="zh-TW" sz="2200" i="1" dirty="0" smtClean="0">
                <a:latin typeface="Courier New" pitchFamily="49" charset="0"/>
              </a:rPr>
              <a:t>a new empty stack</a:t>
            </a:r>
            <a:r>
              <a:rPr lang="en-US" altLang="zh-TW" sz="2200" b="1" i="1" dirty="0" smtClean="0">
                <a:solidFill>
                  <a:schemeClr val="accent2"/>
                </a:solidFill>
                <a:latin typeface="Courier New" pitchFamily="49" charset="0"/>
              </a:rPr>
              <a:t> </a:t>
            </a:r>
            <a:endParaRPr lang="en-US" altLang="zh-TW" sz="2200" b="1" i="1" dirty="0">
              <a:solidFill>
                <a:schemeClr val="accent2"/>
              </a:solidFill>
              <a:latin typeface="Courier New" pitchFamily="49" charset="0"/>
            </a:endParaRPr>
          </a:p>
          <a:p>
            <a:r>
              <a:rPr lang="en-US" altLang="zh-TW" sz="2200" b="1" dirty="0" smtClean="0">
                <a:latin typeface="Courier New" pitchFamily="49" charset="0"/>
              </a:rPr>
              <a:t>  while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(!</a:t>
            </a:r>
            <a:r>
              <a:rPr lang="en-US" altLang="zh-TW" sz="2200" dirty="0" err="1" smtClean="0">
                <a:latin typeface="Courier New" pitchFamily="49" charset="0"/>
                <a:sym typeface="Wingdings" pitchFamily="2" charset="2"/>
              </a:rPr>
              <a:t>aStack.</a:t>
            </a:r>
            <a:r>
              <a:rPr lang="en-US" altLang="zh-TW" sz="2200" dirty="0" err="1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isEmpty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()</a:t>
            </a:r>
            <a:r>
              <a:rPr lang="en-US" altLang="zh-TW" sz="2200" dirty="0" smtClean="0">
                <a:latin typeface="Courier New" pitchFamily="49" charset="0"/>
              </a:rPr>
              <a:t>) {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    </a:t>
            </a:r>
            <a:r>
              <a:rPr lang="en-US" altLang="zh-TW" sz="2200" dirty="0" err="1" smtClean="0">
                <a:latin typeface="Courier New" pitchFamily="49" charset="0"/>
              </a:rPr>
              <a:t>bStack.push</a:t>
            </a:r>
            <a:r>
              <a:rPr lang="en-US" altLang="zh-TW" sz="2200" dirty="0" smtClean="0">
                <a:latin typeface="Courier New" pitchFamily="49" charset="0"/>
              </a:rPr>
              <a:t>(</a:t>
            </a:r>
            <a:r>
              <a:rPr lang="en-US" altLang="zh-TW" sz="2200" dirty="0" err="1" smtClean="0">
                <a:latin typeface="Courier New" pitchFamily="49" charset="0"/>
              </a:rPr>
              <a:t>aStack.</a:t>
            </a:r>
            <a:r>
              <a:rPr lang="en-US" altLang="zh-TW" sz="2200" dirty="0" err="1" smtClean="0">
                <a:solidFill>
                  <a:srgbClr val="0070C0"/>
                </a:solidFill>
                <a:latin typeface="Courier New" pitchFamily="49" charset="0"/>
              </a:rPr>
              <a:t>peek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</a:rPr>
              <a:t>()</a:t>
            </a:r>
            <a:r>
              <a:rPr lang="en-US" altLang="zh-TW" sz="2200" dirty="0" smtClean="0">
                <a:latin typeface="Courier New" pitchFamily="49" charset="0"/>
              </a:rPr>
              <a:t>)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    aStack.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</a:rPr>
              <a:t>pop()</a:t>
            </a:r>
            <a:r>
              <a:rPr lang="en-US" altLang="zh-TW" sz="2200" dirty="0" smtClean="0">
                <a:latin typeface="Courier New" pitchFamily="49" charset="0"/>
              </a:rPr>
              <a:t>   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  }</a:t>
            </a:r>
          </a:p>
          <a:p>
            <a:r>
              <a:rPr lang="en-US" altLang="zh-TW" sz="2200" b="1" dirty="0" smtClean="0">
                <a:latin typeface="Courier New" pitchFamily="49" charset="0"/>
              </a:rPr>
              <a:t>  while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(!</a:t>
            </a:r>
            <a:r>
              <a:rPr lang="en-US" altLang="zh-TW" sz="2200" dirty="0" err="1" smtClean="0">
                <a:latin typeface="Courier New" pitchFamily="49" charset="0"/>
                <a:sym typeface="Wingdings" pitchFamily="2" charset="2"/>
              </a:rPr>
              <a:t>bStack.</a:t>
            </a:r>
            <a:r>
              <a:rPr lang="en-US" altLang="zh-TW" sz="2200" dirty="0" err="1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isEmpty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()</a:t>
            </a:r>
            <a:r>
              <a:rPr lang="en-US" altLang="zh-TW" sz="2200" dirty="0" smtClean="0">
                <a:latin typeface="Courier New" pitchFamily="49" charset="0"/>
              </a:rPr>
              <a:t>) {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</a:t>
            </a:r>
            <a:r>
              <a:rPr lang="en-US" altLang="zh-TW" sz="2200" dirty="0" smtClean="0">
                <a:latin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</a:rPr>
              <a:t>newChar</a:t>
            </a:r>
            <a:r>
              <a:rPr lang="en-US" altLang="zh-TW" sz="2200" dirty="0" smtClean="0">
                <a:latin typeface="Courier New" pitchFamily="49" charset="0"/>
              </a:rPr>
              <a:t> = </a:t>
            </a:r>
            <a:r>
              <a:rPr lang="en-US" altLang="zh-TW" sz="2200" dirty="0" err="1" smtClean="0">
                <a:latin typeface="Courier New" pitchFamily="49" charset="0"/>
              </a:rPr>
              <a:t>bStack.</a:t>
            </a:r>
            <a:r>
              <a:rPr lang="en-US" altLang="zh-TW" sz="2200" dirty="0" err="1" smtClean="0">
                <a:solidFill>
                  <a:srgbClr val="0070C0"/>
                </a:solidFill>
                <a:latin typeface="Courier New" pitchFamily="49" charset="0"/>
              </a:rPr>
              <a:t>peek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</a:rPr>
              <a:t>()</a:t>
            </a:r>
          </a:p>
          <a:p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    bStack.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pop()</a:t>
            </a:r>
          </a:p>
          <a:p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 </a:t>
            </a:r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   </a:t>
            </a:r>
            <a:r>
              <a:rPr lang="en-US" altLang="zh-TW" sz="2200" i="1" dirty="0" smtClean="0">
                <a:latin typeface="Courier New" pitchFamily="49" charset="0"/>
                <a:sym typeface="Wingdings" pitchFamily="2" charset="2"/>
              </a:rPr>
              <a:t>Write</a:t>
            </a:r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 </a:t>
            </a:r>
            <a:r>
              <a:rPr lang="en-US" altLang="zh-TW" sz="2200" dirty="0" err="1" smtClean="0">
                <a:latin typeface="Courier New" pitchFamily="49" charset="0"/>
                <a:sym typeface="Wingdings" pitchFamily="2" charset="2"/>
              </a:rPr>
              <a:t>newChar</a:t>
            </a:r>
            <a:endParaRPr lang="en-US" altLang="zh-TW" sz="2200" dirty="0" smtClean="0">
              <a:latin typeface="Courier New" pitchFamily="49" charset="0"/>
              <a:sym typeface="Wingdings" pitchFamily="2" charset="2"/>
            </a:endParaRPr>
          </a:p>
          <a:p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    </a:t>
            </a:r>
            <a:r>
              <a:rPr lang="en-US" altLang="zh-TW" sz="2200" dirty="0" err="1" smtClean="0">
                <a:latin typeface="Courier New" pitchFamily="49" charset="0"/>
                <a:sym typeface="Wingdings" pitchFamily="2" charset="2"/>
              </a:rPr>
              <a:t>aStack.</a:t>
            </a:r>
            <a:r>
              <a:rPr lang="en-US" altLang="zh-TW" sz="2200" dirty="0" err="1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push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(</a:t>
            </a:r>
            <a:r>
              <a:rPr lang="en-US" altLang="zh-TW" sz="2200" dirty="0" err="1" smtClean="0">
                <a:latin typeface="Courier New" pitchFamily="49" charset="0"/>
                <a:sym typeface="Wingdings" pitchFamily="2" charset="2"/>
              </a:rPr>
              <a:t>newChar</a:t>
            </a:r>
            <a:r>
              <a:rPr lang="en-US" altLang="zh-TW" sz="2200" dirty="0" smtClean="0">
                <a:solidFill>
                  <a:srgbClr val="0070C0"/>
                </a:solidFill>
                <a:latin typeface="Courier New" pitchFamily="49" charset="0"/>
                <a:sym typeface="Wingdings" pitchFamily="2" charset="2"/>
              </a:rPr>
              <a:t>)</a:t>
            </a:r>
            <a:endParaRPr lang="en-US" altLang="zh-TW" sz="2200" dirty="0">
              <a:solidFill>
                <a:srgbClr val="0070C0"/>
              </a:solidFill>
              <a:latin typeface="Courier New" pitchFamily="49" charset="0"/>
              <a:sym typeface="Wingdings" pitchFamily="2" charset="2"/>
            </a:endParaRPr>
          </a:p>
          <a:p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}</a:t>
            </a:r>
            <a:endParaRPr lang="en-US" altLang="zh-TW" sz="2200" dirty="0" smtClean="0">
              <a:latin typeface="Courier New" pitchFamily="49" charset="0"/>
              <a:sym typeface="Wingdings" pitchFamily="2" charset="2"/>
            </a:endParaRPr>
          </a:p>
          <a:p>
            <a:r>
              <a:rPr lang="en-US" altLang="zh-TW" sz="2200" dirty="0" smtClean="0">
                <a:latin typeface="Courier New" pitchFamily="49" charset="0"/>
                <a:sym typeface="Wingdings" pitchFamily="2" charset="2"/>
              </a:rPr>
              <a:t>  </a:t>
            </a:r>
            <a:r>
              <a:rPr lang="en-US" altLang="zh-TW" sz="2200" i="1" dirty="0" smtClean="0">
                <a:latin typeface="Courier New" pitchFamily="49" charset="0"/>
                <a:sym typeface="Wingdings" pitchFamily="2" charset="2"/>
              </a:rPr>
              <a:t>Advance to new line</a:t>
            </a:r>
            <a:endParaRPr lang="en-US" altLang="zh-TW" sz="2200" i="1" dirty="0">
              <a:latin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4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4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4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4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4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4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Axioms for Stack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(new Stack()).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() = true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(new Stack()).pop() = false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(new Stack()).peek() = error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aStack.push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(item)).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isEmpty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() = false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aStack.push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(item)).peek() = item</a:t>
            </a:r>
          </a:p>
          <a:p>
            <a:pPr>
              <a:defRPr/>
            </a:pP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b="1" dirty="0" err="1" smtClean="0">
                <a:latin typeface="Courier New" pitchFamily="49" charset="0"/>
                <a:cs typeface="Courier New" pitchFamily="49" charset="0"/>
              </a:rPr>
              <a:t>aStack.push</a:t>
            </a:r>
            <a:r>
              <a:rPr lang="en-US" altLang="zh-TW" b="1" dirty="0" smtClean="0">
                <a:latin typeface="Courier New" pitchFamily="49" charset="0"/>
                <a:cs typeface="Courier New" pitchFamily="49" charset="0"/>
              </a:rPr>
              <a:t>(item)).pop() = true</a:t>
            </a:r>
          </a:p>
          <a:p>
            <a:pPr>
              <a:buNone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414640" y="5733256"/>
            <a:ext cx="8045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/>
              <a:t>Note: will assume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pop()</a:t>
            </a:r>
            <a:r>
              <a:rPr lang="en-US" altLang="zh-TW" sz="2000" dirty="0" smtClean="0"/>
              <a:t> returns the updated object in Exercise 6.15.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F93BE2-2A6E-4616-8C93-86A815270A5B}" type="slidenum">
              <a:rPr lang="zh-TW" altLang="en-US" smtClean="0"/>
              <a:pPr/>
              <a:t>16</a:t>
            </a:fld>
            <a:endParaRPr lang="en-US" altLang="zh-TW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(1/5)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stack can be used to verify whether a program contains balanced braces.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In C++, braces </a:t>
            </a:r>
            <a:r>
              <a:rPr lang="en-US" altLang="zh-TW" sz="2400" dirty="0" smtClean="0"/>
              <a:t>“{“ </a:t>
            </a:r>
            <a:r>
              <a:rPr lang="en-US" altLang="zh-TW" sz="2400" dirty="0" smtClean="0">
                <a:solidFill>
                  <a:schemeClr val="tx2"/>
                </a:solidFill>
              </a:rPr>
              <a:t>and</a:t>
            </a:r>
            <a:r>
              <a:rPr lang="en-US" altLang="zh-TW" sz="2400" dirty="0" smtClean="0"/>
              <a:t> “}”</a:t>
            </a:r>
            <a:r>
              <a:rPr lang="en-US" altLang="zh-TW" sz="2400" dirty="0" smtClean="0">
                <a:solidFill>
                  <a:schemeClr val="tx2"/>
                </a:solidFill>
              </a:rPr>
              <a:t> are used to delimit groups of statements (blocks).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if(condition) </a:t>
            </a:r>
            <a:b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  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{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statements;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}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	else 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	   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{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statements;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}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An example of balanced braces: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err="1" smtClean="0">
                <a:solidFill>
                  <a:schemeClr val="tx2"/>
                </a:solidFill>
              </a:rPr>
              <a:t>abc</a:t>
            </a:r>
            <a:r>
              <a:rPr lang="en-US" altLang="zh-TW" sz="2400" dirty="0" smtClean="0">
                <a:solidFill>
                  <a:srgbClr val="33CC33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defg</a:t>
            </a:r>
            <a:r>
              <a:rPr lang="en-US" altLang="zh-TW" sz="2400" dirty="0" smtClean="0">
                <a:solidFill>
                  <a:srgbClr val="FFCC00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ijk</a:t>
            </a:r>
            <a:r>
              <a:rPr lang="en-US" altLang="zh-TW" sz="2400" dirty="0" smtClean="0">
                <a:solidFill>
                  <a:srgbClr val="FFCC00"/>
                </a:solidFill>
              </a:rPr>
              <a:t>}</a:t>
            </a:r>
            <a:r>
              <a:rPr lang="en-US" altLang="zh-TW" sz="2400" dirty="0" smtClean="0">
                <a:solidFill>
                  <a:srgbClr val="953A1F"/>
                </a:solidFill>
              </a:rPr>
              <a:t>{</a:t>
            </a:r>
            <a:r>
              <a:rPr lang="en-US" altLang="zh-TW" sz="2400" dirty="0" smtClean="0">
                <a:solidFill>
                  <a:schemeClr val="tx2"/>
                </a:solidFill>
              </a:rPr>
              <a:t>l</a:t>
            </a:r>
            <a:r>
              <a:rPr lang="en-US" altLang="zh-TW" sz="2400" dirty="0" smtClean="0">
                <a:solidFill>
                  <a:schemeClr val="accent2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mn</a:t>
            </a:r>
            <a:r>
              <a:rPr lang="en-US" altLang="zh-TW" sz="2400" dirty="0" smtClean="0">
                <a:solidFill>
                  <a:schemeClr val="accent2"/>
                </a:solidFill>
              </a:rPr>
              <a:t>}</a:t>
            </a:r>
            <a:r>
              <a:rPr lang="en-US" altLang="zh-TW" sz="2400" dirty="0" smtClean="0">
                <a:solidFill>
                  <a:srgbClr val="953A1F"/>
                </a:solidFill>
              </a:rPr>
              <a:t>}</a:t>
            </a:r>
            <a:r>
              <a:rPr lang="en-US" altLang="zh-TW" sz="2400" dirty="0" smtClean="0">
                <a:solidFill>
                  <a:schemeClr val="tx2"/>
                </a:solidFill>
              </a:rPr>
              <a:t>op</a:t>
            </a:r>
            <a:r>
              <a:rPr lang="en-US" altLang="zh-TW" sz="2400" dirty="0" smtClean="0">
                <a:solidFill>
                  <a:srgbClr val="33CC33"/>
                </a:solidFill>
              </a:rPr>
              <a:t>}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qr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6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An example of unbalanced braces: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err="1" smtClean="0">
                <a:solidFill>
                  <a:schemeClr val="tx2"/>
                </a:solidFill>
              </a:rPr>
              <a:t>abc</a:t>
            </a:r>
            <a:r>
              <a:rPr lang="en-US" altLang="zh-TW" sz="2400" dirty="0" smtClean="0">
                <a:solidFill>
                  <a:srgbClr val="FFCC00"/>
                </a:solidFill>
              </a:rPr>
              <a:t>{</a:t>
            </a:r>
            <a:r>
              <a:rPr lang="en-US" altLang="zh-TW" sz="2400" dirty="0" smtClean="0">
                <a:solidFill>
                  <a:schemeClr val="tx2"/>
                </a:solidFill>
              </a:rPr>
              <a:t>def</a:t>
            </a:r>
            <a:r>
              <a:rPr lang="en-US" altLang="zh-TW" sz="2400" dirty="0" smtClean="0">
                <a:solidFill>
                  <a:srgbClr val="FFCC00"/>
                </a:solidFill>
              </a:rPr>
              <a:t>}</a:t>
            </a:r>
            <a:r>
              <a:rPr lang="en-US" altLang="zh-TW" sz="2400" dirty="0" smtClean="0">
                <a:solidFill>
                  <a:srgbClr val="CC00FF"/>
                </a:solidFill>
              </a:rPr>
              <a:t>}{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ghij</a:t>
            </a:r>
            <a:r>
              <a:rPr lang="en-US" altLang="zh-TW" sz="2400" dirty="0" smtClean="0">
                <a:solidFill>
                  <a:schemeClr val="accent2"/>
                </a:solidFill>
              </a:rPr>
              <a:t>{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kl</a:t>
            </a:r>
            <a:r>
              <a:rPr lang="en-US" altLang="zh-TW" sz="2400" dirty="0" smtClean="0">
                <a:solidFill>
                  <a:schemeClr val="accent2"/>
                </a:solidFill>
              </a:rPr>
              <a:t>}</a:t>
            </a:r>
            <a:r>
              <a:rPr lang="en-US" altLang="zh-TW" sz="2400" dirty="0" smtClean="0">
                <a:solidFill>
                  <a:schemeClr val="tx2"/>
                </a:solidFill>
              </a:rPr>
              <a:t>m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907704" y="6093296"/>
            <a:ext cx="1512168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800" dirty="0"/>
              <a:t>Unbalanced!!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2339752" y="587727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974AD9-8D8E-4363-B80E-4F249490753B}" type="slidenum">
              <a:rPr lang="zh-TW" altLang="en-US" smtClean="0"/>
              <a:pPr/>
              <a:t>17</a:t>
            </a:fld>
            <a:endParaRPr lang="en-US" altLang="zh-TW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(2/5)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Requirements for balanced braces: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Traverse the string from left to right.</a:t>
            </a:r>
          </a:p>
          <a:p>
            <a:pPr lvl="2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Each time you encounter a “}”, it matches an already encountered “{”.	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“{“ is the one that </a:t>
            </a:r>
            <a:r>
              <a:rPr lang="en-US" altLang="zh-TW" b="1" u="sng" dirty="0" smtClean="0">
                <a:solidFill>
                  <a:schemeClr val="tx2"/>
                </a:solidFill>
              </a:rPr>
              <a:t>most recently encountered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4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you reach the end of the string, you have matched each “{”.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8D8129-14F8-4A68-8A6B-62973B5FA8E7}" type="slidenum">
              <a:rPr lang="zh-TW" altLang="en-US" smtClean="0"/>
              <a:pPr/>
              <a:t>18</a:t>
            </a:fld>
            <a:endParaRPr lang="en-US" altLang="zh-TW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(3/5)</a:t>
            </a:r>
            <a:endParaRPr lang="zh-TW" altLang="en-US" sz="4400" dirty="0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solution using stack:</a:t>
            </a:r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395536" y="2305903"/>
            <a:ext cx="8424936" cy="38164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dirty="0" err="1" smtClean="0">
                <a:latin typeface="Courier New" pitchFamily="49" charset="0"/>
              </a:rPr>
              <a:t>checkBraces</a:t>
            </a:r>
            <a:r>
              <a:rPr lang="en-US" altLang="zh-TW" sz="2200" dirty="0" smtClean="0">
                <a:latin typeface="Courier New" pitchFamily="49" charset="0"/>
              </a:rPr>
              <a:t>(</a:t>
            </a:r>
            <a:r>
              <a:rPr lang="en-US" altLang="zh-TW" sz="2200" dirty="0" err="1" smtClean="0">
                <a:latin typeface="Courier New" pitchFamily="49" charset="0"/>
              </a:rPr>
              <a:t>aString</a:t>
            </a:r>
            <a:r>
              <a:rPr lang="en-US" altLang="zh-TW" sz="2200" dirty="0" smtClean="0">
                <a:latin typeface="Courier New" pitchFamily="49" charset="0"/>
              </a:rPr>
              <a:t>: string): </a:t>
            </a:r>
            <a:r>
              <a:rPr lang="en-US" altLang="zh-TW" sz="2200" dirty="0" err="1" smtClean="0">
                <a:latin typeface="Courier New" pitchFamily="49" charset="0"/>
              </a:rPr>
              <a:t>boolean</a:t>
            </a:r>
            <a:endParaRPr lang="en-US" altLang="zh-TW" sz="2200" dirty="0" smtClean="0">
              <a:latin typeface="Courier New" pitchFamily="49" charset="0"/>
            </a:endParaRPr>
          </a:p>
          <a:p>
            <a:r>
              <a:rPr lang="en-US" altLang="zh-TW" sz="2200" dirty="0" smtClean="0">
                <a:latin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</a:rPr>
              <a:t>aStack</a:t>
            </a:r>
            <a:r>
              <a:rPr lang="en-US" altLang="zh-TW" sz="2200" dirty="0" smtClean="0">
                <a:latin typeface="Courier New" pitchFamily="49" charset="0"/>
              </a:rPr>
              <a:t> = </a:t>
            </a:r>
            <a:r>
              <a:rPr lang="en-US" altLang="zh-TW" sz="2200" i="1" dirty="0" smtClean="0">
                <a:latin typeface="Courier New" pitchFamily="49" charset="0"/>
              </a:rPr>
              <a:t>a new empty stack</a:t>
            </a:r>
            <a:endParaRPr lang="en-US" altLang="zh-TW" sz="2200" i="1" dirty="0">
              <a:latin typeface="Courier New" pitchFamily="49" charset="0"/>
            </a:endParaRPr>
          </a:p>
          <a:p>
            <a:r>
              <a:rPr lang="en-US" altLang="zh-TW" sz="2200" dirty="0" smtClean="0">
                <a:latin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</a:rPr>
              <a:t>balancedSoFar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>
                <a:latin typeface="Courier New" pitchFamily="49" charset="0"/>
              </a:rPr>
              <a:t>= </a:t>
            </a:r>
            <a:r>
              <a:rPr lang="en-US" altLang="zh-TW" sz="2200" b="1" dirty="0">
                <a:latin typeface="Courier New" pitchFamily="49" charset="0"/>
              </a:rPr>
              <a:t>true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  </a:t>
            </a:r>
            <a:r>
              <a:rPr lang="en-US" altLang="zh-TW" sz="2200" dirty="0" err="1" smtClean="0">
                <a:latin typeface="Courier New" pitchFamily="49" charset="0"/>
              </a:rPr>
              <a:t>i</a:t>
            </a:r>
            <a:r>
              <a:rPr lang="en-US" altLang="zh-TW" sz="2200" dirty="0" smtClean="0">
                <a:latin typeface="Courier New" pitchFamily="49" charset="0"/>
              </a:rPr>
              <a:t> = 0</a:t>
            </a:r>
            <a:endParaRPr lang="en-US" altLang="zh-TW" sz="2200" dirty="0">
              <a:latin typeface="Courier New" pitchFamily="49" charset="0"/>
            </a:endParaRPr>
          </a:p>
          <a:p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 smtClean="0">
                <a:latin typeface="Courier New" pitchFamily="49" charset="0"/>
              </a:rPr>
              <a:t>  </a:t>
            </a:r>
            <a:r>
              <a:rPr lang="en-US" altLang="zh-TW" sz="2200" b="1" dirty="0" smtClean="0">
                <a:latin typeface="Courier New" pitchFamily="49" charset="0"/>
              </a:rPr>
              <a:t>while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>
                <a:latin typeface="Courier New" pitchFamily="49" charset="0"/>
              </a:rPr>
              <a:t>(</a:t>
            </a:r>
            <a:r>
              <a:rPr lang="en-US" altLang="zh-TW" sz="2200" dirty="0" err="1">
                <a:latin typeface="Courier New" pitchFamily="49" charset="0"/>
              </a:rPr>
              <a:t>balancedSoFar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and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err="1">
                <a:latin typeface="Courier New" pitchFamily="49" charset="0"/>
              </a:rPr>
              <a:t>i</a:t>
            </a:r>
            <a:r>
              <a:rPr lang="en-US" altLang="zh-TW" sz="2200" dirty="0">
                <a:latin typeface="Courier New" pitchFamily="49" charset="0"/>
              </a:rPr>
              <a:t> &lt; </a:t>
            </a:r>
            <a:r>
              <a:rPr lang="en-US" altLang="zh-TW" sz="2200" i="1" dirty="0">
                <a:latin typeface="Courier New" pitchFamily="49" charset="0"/>
              </a:rPr>
              <a:t>length of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err="1">
                <a:latin typeface="Courier New" pitchFamily="49" charset="0"/>
              </a:rPr>
              <a:t>aString</a:t>
            </a:r>
            <a:r>
              <a:rPr lang="en-US" altLang="zh-TW" sz="2200" dirty="0">
                <a:latin typeface="Courier New" pitchFamily="49" charset="0"/>
              </a:rPr>
              <a:t>)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  { </a:t>
            </a:r>
            <a:r>
              <a:rPr lang="en-US" altLang="zh-TW" sz="2200" dirty="0" err="1" smtClean="0">
                <a:latin typeface="Courier New" pitchFamily="49" charset="0"/>
              </a:rPr>
              <a:t>ch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>
                <a:latin typeface="Courier New" pitchFamily="49" charset="0"/>
              </a:rPr>
              <a:t>= </a:t>
            </a:r>
            <a:r>
              <a:rPr lang="en-US" altLang="zh-TW" sz="2200" i="1" dirty="0">
                <a:latin typeface="Courier New" pitchFamily="49" charset="0"/>
              </a:rPr>
              <a:t>character at position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err="1">
                <a:latin typeface="Courier New" pitchFamily="49" charset="0"/>
              </a:rPr>
              <a:t>i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in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</a:rPr>
              <a:t>aString</a:t>
            </a:r>
            <a:endParaRPr lang="en-US" altLang="zh-TW" sz="2200" dirty="0" smtClean="0">
              <a:latin typeface="Courier New" pitchFamily="49" charset="0"/>
            </a:endParaRPr>
          </a:p>
          <a:p>
            <a:r>
              <a:rPr lang="en-US" altLang="zh-TW" sz="2200" dirty="0" smtClean="0">
                <a:latin typeface="Courier New" pitchFamily="49" charset="0"/>
              </a:rPr>
              <a:t>    </a:t>
            </a:r>
            <a:r>
              <a:rPr lang="en-US" altLang="zh-TW" sz="2200" dirty="0" err="1" smtClean="0">
                <a:latin typeface="Courier New" pitchFamily="49" charset="0"/>
              </a:rPr>
              <a:t>i</a:t>
            </a:r>
            <a:r>
              <a:rPr lang="en-US" altLang="zh-TW" sz="2200" dirty="0" smtClean="0">
                <a:latin typeface="Courier New" pitchFamily="49" charset="0"/>
              </a:rPr>
              <a:t>++</a:t>
            </a:r>
            <a:endParaRPr lang="en-US" altLang="zh-TW" sz="2200" dirty="0">
              <a:latin typeface="Courier New" pitchFamily="49" charset="0"/>
            </a:endParaRPr>
          </a:p>
          <a:p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 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b="1" dirty="0" smtClean="0">
                <a:latin typeface="Courier New" pitchFamily="49" charset="0"/>
              </a:rPr>
              <a:t>if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>
                <a:latin typeface="Courier New" pitchFamily="49" charset="0"/>
              </a:rPr>
              <a:t>(</a:t>
            </a:r>
            <a:r>
              <a:rPr lang="en-US" altLang="zh-TW" sz="2200" dirty="0" err="1">
                <a:latin typeface="Courier New" pitchFamily="49" charset="0"/>
              </a:rPr>
              <a:t>ch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is </a:t>
            </a:r>
            <a:r>
              <a:rPr lang="en-US" altLang="zh-TW" sz="2200" i="1" dirty="0" smtClean="0">
                <a:latin typeface="Courier New" pitchFamily="49" charset="0"/>
              </a:rPr>
              <a:t>a</a:t>
            </a:r>
            <a:r>
              <a:rPr lang="en-US" altLang="zh-TW" sz="2200" dirty="0" smtClean="0">
                <a:latin typeface="Courier New" pitchFamily="49" charset="0"/>
              </a:rPr>
              <a:t> ‘{‘)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	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</a:rPr>
              <a:t>aStack.push</a:t>
            </a:r>
            <a:r>
              <a:rPr lang="en-US" altLang="zh-TW" sz="2200" dirty="0" smtClean="0">
                <a:latin typeface="Courier New" pitchFamily="49" charset="0"/>
              </a:rPr>
              <a:t>(‘{‘)   </a:t>
            </a:r>
            <a:endParaRPr lang="en-US" altLang="zh-TW" sz="2200" dirty="0">
              <a:latin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6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6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36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36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36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90CE58-65B2-46CC-B244-63180C7D1F5F}" type="slidenum">
              <a:rPr lang="zh-TW" altLang="en-US" smtClean="0"/>
              <a:pPr/>
              <a:t>19</a:t>
            </a:fld>
            <a:endParaRPr lang="en-US" altLang="zh-TW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(4/5)</a:t>
            </a:r>
            <a:endParaRPr lang="zh-TW" altLang="en-US" sz="4400" dirty="0" smtClean="0"/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467544" y="1981200"/>
            <a:ext cx="8352928" cy="38164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dirty="0">
                <a:latin typeface="Courier New" pitchFamily="49" charset="0"/>
              </a:rPr>
              <a:t>   </a:t>
            </a:r>
            <a:r>
              <a:rPr lang="en-US" altLang="zh-TW" sz="2200" b="1" dirty="0">
                <a:latin typeface="Courier New" pitchFamily="49" charset="0"/>
              </a:rPr>
              <a:t>else if</a:t>
            </a:r>
            <a:r>
              <a:rPr lang="en-US" altLang="zh-TW" sz="2200" dirty="0">
                <a:latin typeface="Courier New" pitchFamily="49" charset="0"/>
              </a:rPr>
              <a:t> (</a:t>
            </a:r>
            <a:r>
              <a:rPr lang="en-US" altLang="zh-TW" sz="2200" dirty="0" err="1">
                <a:latin typeface="Courier New" pitchFamily="49" charset="0"/>
              </a:rPr>
              <a:t>ch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is </a:t>
            </a:r>
            <a:r>
              <a:rPr lang="en-US" altLang="zh-TW" sz="2200" i="1" dirty="0" smtClean="0">
                <a:latin typeface="Courier New" pitchFamily="49" charset="0"/>
              </a:rPr>
              <a:t>a</a:t>
            </a:r>
            <a:r>
              <a:rPr lang="en-US" altLang="zh-TW" sz="2200" dirty="0" smtClean="0">
                <a:latin typeface="Courier New" pitchFamily="49" charset="0"/>
              </a:rPr>
              <a:t> ‘}’)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zh-TW" altLang="en-US" sz="2200" dirty="0">
                <a:latin typeface="Courier New" pitchFamily="49" charset="0"/>
              </a:rPr>
              <a:t>	</a:t>
            </a:r>
            <a:r>
              <a:rPr lang="en-US" altLang="zh-TW" sz="2200" b="1" dirty="0" smtClean="0">
                <a:latin typeface="Courier New" pitchFamily="49" charset="0"/>
              </a:rPr>
              <a:t>if</a:t>
            </a:r>
            <a:r>
              <a:rPr lang="en-US" altLang="zh-TW" sz="2200" dirty="0" smtClean="0">
                <a:latin typeface="Courier New" pitchFamily="49" charset="0"/>
              </a:rPr>
              <a:t> (!</a:t>
            </a:r>
            <a:r>
              <a:rPr lang="en-US" altLang="zh-TW" sz="2200" dirty="0" err="1">
                <a:latin typeface="Courier New" pitchFamily="49" charset="0"/>
              </a:rPr>
              <a:t>aStack.isEmpty</a:t>
            </a:r>
            <a:r>
              <a:rPr lang="en-US" altLang="zh-TW" sz="2200" dirty="0">
                <a:latin typeface="Courier New" pitchFamily="49" charset="0"/>
              </a:rPr>
              <a:t>())</a:t>
            </a:r>
          </a:p>
          <a:p>
            <a:r>
              <a:rPr lang="en-US" altLang="zh-TW" sz="2200" dirty="0">
                <a:latin typeface="Courier New" pitchFamily="49" charset="0"/>
              </a:rPr>
              <a:t>	    </a:t>
            </a:r>
            <a:r>
              <a:rPr lang="en-US" altLang="zh-TW" sz="2200" dirty="0" err="1">
                <a:latin typeface="Courier New" pitchFamily="49" charset="0"/>
              </a:rPr>
              <a:t>aStack.Pop</a:t>
            </a:r>
            <a:r>
              <a:rPr lang="en-US" altLang="zh-TW" sz="2200" dirty="0">
                <a:latin typeface="Courier New" pitchFamily="49" charset="0"/>
              </a:rPr>
              <a:t>()</a:t>
            </a:r>
          </a:p>
          <a:p>
            <a:r>
              <a:rPr lang="en-US" altLang="zh-TW" sz="2200" dirty="0">
                <a:latin typeface="Courier New" pitchFamily="49" charset="0"/>
              </a:rPr>
              <a:t>	</a:t>
            </a:r>
            <a:r>
              <a:rPr lang="en-US" altLang="zh-TW" sz="2200" b="1" dirty="0">
                <a:latin typeface="Courier New" pitchFamily="49" charset="0"/>
              </a:rPr>
              <a:t>else</a:t>
            </a:r>
          </a:p>
          <a:p>
            <a:r>
              <a:rPr lang="en-US" altLang="zh-TW" sz="2200" dirty="0">
                <a:latin typeface="Courier New" pitchFamily="49" charset="0"/>
              </a:rPr>
              <a:t>	    </a:t>
            </a:r>
            <a:r>
              <a:rPr lang="en-US" altLang="zh-TW" sz="2200" dirty="0" err="1">
                <a:latin typeface="Courier New" pitchFamily="49" charset="0"/>
              </a:rPr>
              <a:t>balancedSoFar</a:t>
            </a:r>
            <a:r>
              <a:rPr lang="en-US" altLang="zh-TW" sz="2200" dirty="0">
                <a:latin typeface="Courier New" pitchFamily="49" charset="0"/>
              </a:rPr>
              <a:t> = </a:t>
            </a:r>
            <a:r>
              <a:rPr lang="en-US" altLang="zh-TW" sz="2200" b="1" dirty="0">
                <a:latin typeface="Courier New" pitchFamily="49" charset="0"/>
              </a:rPr>
              <a:t>false</a:t>
            </a:r>
          </a:p>
          <a:p>
            <a:r>
              <a:rPr lang="en-US" altLang="zh-TW" sz="2200" dirty="0">
                <a:latin typeface="Courier New" pitchFamily="49" charset="0"/>
              </a:rPr>
              <a:t>} </a:t>
            </a:r>
            <a:r>
              <a:rPr lang="en-US" altLang="zh-TW" sz="2200" dirty="0">
                <a:solidFill>
                  <a:schemeClr val="accent1"/>
                </a:solidFill>
                <a:latin typeface="Courier New" pitchFamily="49" charset="0"/>
              </a:rPr>
              <a:t>// end while</a:t>
            </a:r>
          </a:p>
          <a:p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 smtClean="0">
                <a:latin typeface="Courier New" pitchFamily="49" charset="0"/>
              </a:rPr>
              <a:t>  </a:t>
            </a:r>
            <a:r>
              <a:rPr lang="en-US" altLang="zh-TW" sz="2200" b="1" dirty="0" smtClean="0">
                <a:latin typeface="Courier New" pitchFamily="49" charset="0"/>
              </a:rPr>
              <a:t>if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>
                <a:latin typeface="Courier New" pitchFamily="49" charset="0"/>
              </a:rPr>
              <a:t>(</a:t>
            </a:r>
            <a:r>
              <a:rPr lang="en-US" altLang="zh-TW" sz="2200" dirty="0" err="1">
                <a:latin typeface="Courier New" pitchFamily="49" charset="0"/>
              </a:rPr>
              <a:t>balancedSoFar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and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err="1">
                <a:latin typeface="Courier New" pitchFamily="49" charset="0"/>
              </a:rPr>
              <a:t>astack.isEmpty</a:t>
            </a:r>
            <a:r>
              <a:rPr lang="en-US" altLang="zh-TW" sz="2200" dirty="0">
                <a:latin typeface="Courier New" pitchFamily="49" charset="0"/>
              </a:rPr>
              <a:t>())</a:t>
            </a:r>
          </a:p>
          <a:p>
            <a:r>
              <a:rPr lang="en-US" altLang="zh-TW" sz="2200" dirty="0">
                <a:latin typeface="Courier New" pitchFamily="49" charset="0"/>
              </a:rPr>
              <a:t>   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</a:rPr>
              <a:t>aString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has balanced braces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  </a:t>
            </a:r>
            <a:r>
              <a:rPr lang="en-US" altLang="zh-TW" sz="2200" b="1" dirty="0" smtClean="0">
                <a:latin typeface="Courier New" pitchFamily="49" charset="0"/>
              </a:rPr>
              <a:t>else</a:t>
            </a:r>
            <a:endParaRPr lang="en-US" altLang="zh-TW" sz="2200" b="1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 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 err="1" smtClean="0">
                <a:latin typeface="Courier New" pitchFamily="49" charset="0"/>
              </a:rPr>
              <a:t>aString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does not have balanced </a:t>
            </a:r>
            <a:r>
              <a:rPr lang="en-US" altLang="zh-TW" sz="2200" i="1" dirty="0" smtClean="0">
                <a:latin typeface="Courier New" pitchFamily="49" charset="0"/>
              </a:rPr>
              <a:t>braces</a:t>
            </a:r>
            <a:endParaRPr lang="en-US" altLang="zh-TW" sz="2200" i="1" dirty="0">
              <a:latin typeface="Courier New" pitchFamily="49" charset="0"/>
            </a:endParaRP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6781800" y="3298304"/>
            <a:ext cx="1954381" cy="92333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E</a:t>
            </a:r>
            <a:r>
              <a:rPr lang="en-US" altLang="zh-TW" sz="1800" dirty="0" smtClean="0"/>
              <a:t>nsure </a:t>
            </a:r>
            <a:r>
              <a:rPr lang="en-US" altLang="zh-TW" sz="1800" dirty="0"/>
              <a:t>no</a:t>
            </a:r>
          </a:p>
          <a:p>
            <a:r>
              <a:rPr lang="en-US" altLang="zh-TW" sz="1800" dirty="0"/>
              <a:t>unbalanced open</a:t>
            </a:r>
          </a:p>
          <a:p>
            <a:r>
              <a:rPr lang="en-US" altLang="zh-TW" sz="1800" dirty="0"/>
              <a:t>brace.</a:t>
            </a:r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 flipH="1">
            <a:off x="5943600" y="3831704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5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7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5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57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57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7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nimBg="1"/>
      <p:bldP spid="1157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5A06E74-620C-479A-9807-C2462CC84DE8}" type="slidenum">
              <a:rPr lang="zh-TW" altLang="en-US" smtClean="0"/>
              <a:pPr/>
              <a:t>20</a:t>
            </a:fld>
            <a:endParaRPr lang="en-US" altLang="zh-TW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Checking for Balanced Braces (5/5)</a:t>
            </a:r>
          </a:p>
        </p:txBody>
      </p:sp>
      <p:pic>
        <p:nvPicPr>
          <p:cNvPr id="16389" name="Picture 6" descr="fig06_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00808"/>
            <a:ext cx="7543800" cy="349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3810000" y="3910608"/>
            <a:ext cx="3048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5867400" y="4291608"/>
            <a:ext cx="2595582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unbalanced open brace</a:t>
            </a:r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flipH="1" flipV="1">
            <a:off x="5638800" y="4139208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3962400" y="4944071"/>
            <a:ext cx="4343400" cy="304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6168752" y="5434608"/>
            <a:ext cx="262123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unbalanced close brace</a:t>
            </a:r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 flipV="1">
            <a:off x="5940152" y="5282208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3810000" y="2824758"/>
            <a:ext cx="25146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39552" y="6073938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6-3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5" name="頁尾版面配置區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 animBg="1"/>
      <p:bldP spid="14346" grpId="0" animBg="1"/>
      <p:bldP spid="14347" grpId="0" animBg="1"/>
      <p:bldP spid="14348" grpId="0" animBg="1"/>
      <p:bldP spid="14349" grpId="0" animBg="1"/>
      <p:bldP spid="14350" grpId="0" animBg="1"/>
      <p:bldP spid="143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E6F41-21E0-4E17-8D08-DE2F4AEAB695}" type="slidenum">
              <a:rPr lang="zh-TW" altLang="en-US" smtClean="0"/>
              <a:pPr/>
              <a:t>21</a:t>
            </a:fld>
            <a:endParaRPr lang="en-US" altLang="zh-TW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(1/4) 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Consider </a:t>
            </a:r>
            <a:r>
              <a:rPr lang="en-US" altLang="zh-TW" i="1" dirty="0" smtClean="0">
                <a:solidFill>
                  <a:schemeClr val="tx2"/>
                </a:solidFill>
              </a:rPr>
              <a:t>L</a:t>
            </a:r>
            <a:r>
              <a:rPr lang="en-US" altLang="zh-TW" dirty="0" smtClean="0">
                <a:solidFill>
                  <a:schemeClr val="tx2"/>
                </a:solidFill>
              </a:rPr>
              <a:t> = {</a:t>
            </a:r>
            <a:r>
              <a:rPr lang="en-US" altLang="zh-TW" i="1" dirty="0" err="1" smtClean="0">
                <a:solidFill>
                  <a:schemeClr val="tx2"/>
                </a:solidFill>
              </a:rPr>
              <a:t>w</a:t>
            </a:r>
            <a:r>
              <a:rPr lang="en-US" altLang="zh-TW" dirty="0" err="1" smtClean="0">
                <a:solidFill>
                  <a:schemeClr val="tx2"/>
                </a:solidFill>
              </a:rPr>
              <a:t>$</a:t>
            </a:r>
            <a:r>
              <a:rPr lang="en-US" altLang="zh-TW" i="1" dirty="0" err="1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’ : </a:t>
            </a:r>
            <a:r>
              <a:rPr lang="en-US" altLang="zh-TW" i="1" dirty="0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 is a possibly empty string of characters other than $, </a:t>
            </a:r>
            <a:r>
              <a:rPr lang="en-US" altLang="zh-TW" i="1" dirty="0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’ = reverse(</a:t>
            </a:r>
            <a:r>
              <a:rPr lang="en-US" altLang="zh-TW" i="1" dirty="0" smtClean="0">
                <a:solidFill>
                  <a:schemeClr val="tx2"/>
                </a:solidFill>
              </a:rPr>
              <a:t>w</a:t>
            </a:r>
            <a:r>
              <a:rPr lang="en-US" altLang="zh-TW" dirty="0" smtClean="0">
                <a:solidFill>
                  <a:schemeClr val="tx2"/>
                </a:solidFill>
              </a:rPr>
              <a:t>) }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Examples: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A$A: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ABC$CBA: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AB$AB: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895897" y="2924944"/>
            <a:ext cx="6740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</a:rPr>
              <a:t>Yes.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2627784" y="3350319"/>
            <a:ext cx="6740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0070C0"/>
                </a:solidFill>
              </a:rPr>
              <a:t>Yes.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2222922" y="3725614"/>
            <a:ext cx="7393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b="1" dirty="0">
                <a:solidFill>
                  <a:srgbClr val="FF0000"/>
                </a:solidFill>
              </a:rPr>
              <a:t>NO!!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1711747" y="4365104"/>
            <a:ext cx="2916183" cy="64633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The second half is not </a:t>
            </a:r>
          </a:p>
          <a:p>
            <a:r>
              <a:rPr lang="en-US" altLang="zh-TW" dirty="0"/>
              <a:t>the reverse of the first </a:t>
            </a:r>
            <a:r>
              <a:rPr lang="en-US" altLang="zh-TW" dirty="0" smtClean="0"/>
              <a:t>half.</a:t>
            </a:r>
            <a:endParaRPr lang="en-US" altLang="zh-TW" dirty="0"/>
          </a:p>
        </p:txBody>
      </p:sp>
      <p:sp>
        <p:nvSpPr>
          <p:cNvPr id="41993" name="Oval 9"/>
          <p:cNvSpPr>
            <a:spLocks noChangeArrowheads="1"/>
          </p:cNvSpPr>
          <p:nvPr/>
        </p:nvSpPr>
        <p:spPr bwMode="auto">
          <a:xfrm>
            <a:off x="1619672" y="3725614"/>
            <a:ext cx="457200" cy="381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H="1" flipV="1">
            <a:off x="1899320" y="4077072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0" grpId="0"/>
      <p:bldP spid="41991" grpId="0"/>
      <p:bldP spid="41992" grpId="0" animBg="1"/>
      <p:bldP spid="41993" grpId="0" animBg="1"/>
      <p:bldP spid="4199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E38AD8-CE91-4890-AA13-E5C561299F2D}" type="slidenum">
              <a:rPr lang="zh-TW" altLang="en-US" smtClean="0"/>
              <a:pPr/>
              <a:t>22</a:t>
            </a:fld>
            <a:endParaRPr lang="en-US" altLang="zh-TW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(2/4)</a:t>
            </a:r>
            <a:endParaRPr lang="zh-TW" altLang="en-US" sz="4000" dirty="0" smtClean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 solution using a stack: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Traverse the first half of the string,  pushing each character onto a stack.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Once you reach the $,  for each character in the second half of the string,  match a popped character off the stack.</a:t>
            </a:r>
          </a:p>
          <a:p>
            <a:pPr eaLnBrk="1" hangingPunct="1"/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DF7674-AF43-4C9E-A53A-BB2E9F50C6DA}" type="slidenum">
              <a:rPr lang="zh-TW" altLang="en-US" smtClean="0"/>
              <a:pPr/>
              <a:t>23</a:t>
            </a:fld>
            <a:endParaRPr lang="en-US" altLang="zh-TW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(3/4)</a:t>
            </a:r>
            <a:endParaRPr lang="zh-TW" altLang="en-US" sz="4000" dirty="0" smtClean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algorithm for recognizing </a:t>
            </a:r>
            <a:r>
              <a:rPr lang="en-US" altLang="zh-TW" i="1" dirty="0" smtClean="0"/>
              <a:t>L</a:t>
            </a:r>
            <a:r>
              <a:rPr lang="en-US" altLang="zh-TW" dirty="0" smtClean="0"/>
              <a:t>.</a:t>
            </a: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762000" y="2286001"/>
            <a:ext cx="7770440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latin typeface="Courier New" pitchFamily="49" charset="0"/>
              </a:rPr>
              <a:t>recognizeString</a:t>
            </a:r>
            <a:r>
              <a:rPr lang="en-US" altLang="zh-TW" sz="2000" dirty="0" smtClean="0">
                <a:latin typeface="Courier New" pitchFamily="49" charset="0"/>
              </a:rPr>
              <a:t>(</a:t>
            </a:r>
            <a:r>
              <a:rPr lang="en-US" altLang="zh-TW" sz="2000" dirty="0" err="1" smtClean="0">
                <a:latin typeface="Courier New" pitchFamily="49" charset="0"/>
              </a:rPr>
              <a:t>aString</a:t>
            </a:r>
            <a:r>
              <a:rPr lang="en-US" altLang="zh-TW" sz="2000" dirty="0" smtClean="0">
                <a:latin typeface="Courier New" pitchFamily="49" charset="0"/>
              </a:rPr>
              <a:t>: string): </a:t>
            </a:r>
            <a:r>
              <a:rPr lang="en-US" altLang="zh-TW" sz="2000" dirty="0" err="1" smtClean="0">
                <a:latin typeface="Courier New" pitchFamily="49" charset="0"/>
              </a:rPr>
              <a:t>boolean</a:t>
            </a:r>
            <a:endParaRPr lang="en-US" altLang="zh-TW" sz="2000" dirty="0" smtClean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 err="1" smtClean="0">
                <a:latin typeface="Courier New" pitchFamily="49" charset="0"/>
              </a:rPr>
              <a:t>aStack</a:t>
            </a:r>
            <a:r>
              <a:rPr lang="en-US" altLang="zh-TW" sz="2000" dirty="0" smtClean="0">
                <a:latin typeface="Courier New" pitchFamily="49" charset="0"/>
              </a:rPr>
              <a:t> = </a:t>
            </a:r>
            <a:r>
              <a:rPr lang="en-US" altLang="zh-TW" sz="2000" i="1" dirty="0" smtClean="0">
                <a:latin typeface="Courier New" pitchFamily="49" charset="0"/>
              </a:rPr>
              <a:t>a new empty stack</a:t>
            </a:r>
            <a:endParaRPr lang="en-US" altLang="zh-TW" sz="2000" i="1" dirty="0">
              <a:latin typeface="Courier New" pitchFamily="49" charset="0"/>
            </a:endParaRPr>
          </a:p>
          <a:p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 err="1" smtClean="0">
                <a:latin typeface="Courier New" pitchFamily="49" charset="0"/>
              </a:rPr>
              <a:t>i</a:t>
            </a:r>
            <a:r>
              <a:rPr lang="en-US" altLang="zh-TW" sz="2000" dirty="0" smtClean="0">
                <a:latin typeface="Courier New" pitchFamily="49" charset="0"/>
              </a:rPr>
              <a:t> = 0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 err="1" smtClean="0">
                <a:latin typeface="Courier New" pitchFamily="49" charset="0"/>
              </a:rPr>
              <a:t>ch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= </a:t>
            </a:r>
            <a:r>
              <a:rPr lang="en-US" altLang="zh-TW" sz="2000" i="1" dirty="0">
                <a:latin typeface="Courier New" pitchFamily="49" charset="0"/>
              </a:rPr>
              <a:t>character at position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i="1" dirty="0">
                <a:latin typeface="Courier New" pitchFamily="49" charset="0"/>
              </a:rPr>
              <a:t>in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aString</a:t>
            </a:r>
            <a:endParaRPr lang="en-US" altLang="zh-TW" sz="2000" dirty="0">
              <a:latin typeface="Courier New" pitchFamily="49" charset="0"/>
            </a:endParaRPr>
          </a:p>
          <a:p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b="1" dirty="0" smtClean="0">
                <a:latin typeface="Courier New" pitchFamily="49" charset="0"/>
              </a:rPr>
              <a:t>while</a:t>
            </a:r>
            <a:r>
              <a:rPr lang="en-US" altLang="zh-TW" sz="2000" dirty="0" smtClean="0">
                <a:latin typeface="Courier New" pitchFamily="49" charset="0"/>
              </a:rPr>
              <a:t> (</a:t>
            </a:r>
            <a:r>
              <a:rPr lang="en-US" altLang="zh-TW" sz="2000" dirty="0" err="1" smtClean="0">
                <a:latin typeface="Courier New" pitchFamily="49" charset="0"/>
              </a:rPr>
              <a:t>ch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i="1" dirty="0">
                <a:latin typeface="Courier New" pitchFamily="49" charset="0"/>
              </a:rPr>
              <a:t>is not </a:t>
            </a:r>
            <a:r>
              <a:rPr lang="en-US" altLang="zh-TW" sz="2000" i="1" dirty="0" smtClean="0">
                <a:latin typeface="Courier New" pitchFamily="49" charset="0"/>
              </a:rPr>
              <a:t>a</a:t>
            </a:r>
            <a:r>
              <a:rPr lang="en-US" altLang="zh-TW" sz="2000" dirty="0" smtClean="0">
                <a:latin typeface="Courier New" pitchFamily="49" charset="0"/>
              </a:rPr>
              <a:t> ‘$’) {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  </a:t>
            </a:r>
            <a:r>
              <a:rPr lang="en-US" altLang="zh-TW" sz="2000" dirty="0" err="1" smtClean="0">
                <a:latin typeface="Courier New" pitchFamily="49" charset="0"/>
              </a:rPr>
              <a:t>aStack.push</a:t>
            </a:r>
            <a:r>
              <a:rPr lang="en-US" altLang="zh-TW" sz="2000" dirty="0" smtClean="0">
                <a:latin typeface="Courier New" pitchFamily="49" charset="0"/>
              </a:rPr>
              <a:t>(</a:t>
            </a:r>
            <a:r>
              <a:rPr lang="en-US" altLang="zh-TW" sz="2000" dirty="0" err="1" smtClean="0">
                <a:latin typeface="Courier New" pitchFamily="49" charset="0"/>
              </a:rPr>
              <a:t>ch</a:t>
            </a:r>
            <a:r>
              <a:rPr lang="en-US" altLang="zh-TW" sz="2000" dirty="0">
                <a:latin typeface="Courier New" pitchFamily="49" charset="0"/>
              </a:rPr>
              <a:t>)</a:t>
            </a:r>
          </a:p>
          <a:p>
            <a:r>
              <a:rPr lang="en-US" altLang="zh-TW" sz="2000" dirty="0">
                <a:latin typeface="Courier New" pitchFamily="49" charset="0"/>
              </a:rPr>
              <a:t>   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 err="1" smtClean="0">
                <a:latin typeface="Courier New" pitchFamily="49" charset="0"/>
              </a:rPr>
              <a:t>i</a:t>
            </a:r>
            <a:r>
              <a:rPr lang="en-US" altLang="zh-TW" sz="2000" dirty="0" smtClean="0">
                <a:latin typeface="Courier New" pitchFamily="49" charset="0"/>
              </a:rPr>
              <a:t>++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 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 err="1" smtClean="0">
                <a:latin typeface="Courier New" pitchFamily="49" charset="0"/>
              </a:rPr>
              <a:t>ch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= </a:t>
            </a:r>
            <a:r>
              <a:rPr lang="en-US" altLang="zh-TW" sz="2000" i="1" dirty="0">
                <a:latin typeface="Courier New" pitchFamily="49" charset="0"/>
              </a:rPr>
              <a:t>character at position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i="1" dirty="0">
                <a:latin typeface="Courier New" pitchFamily="49" charset="0"/>
              </a:rPr>
              <a:t>in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aString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}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  // </a:t>
            </a:r>
            <a:r>
              <a:rPr lang="en-US" altLang="zh-TW" sz="2000" i="1" dirty="0" smtClean="0">
                <a:solidFill>
                  <a:schemeClr val="accent1"/>
                </a:solidFill>
                <a:latin typeface="Courier New" pitchFamily="49" charset="0"/>
              </a:rPr>
              <a:t>Skip </a:t>
            </a:r>
            <a:r>
              <a:rPr lang="en-US" altLang="zh-TW" sz="2000" i="1" dirty="0">
                <a:solidFill>
                  <a:schemeClr val="accent1"/>
                </a:solidFill>
                <a:latin typeface="Courier New" pitchFamily="49" charset="0"/>
              </a:rPr>
              <a:t>the $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 err="1" smtClean="0">
                <a:latin typeface="Courier New" pitchFamily="49" charset="0"/>
              </a:rPr>
              <a:t>i</a:t>
            </a:r>
            <a:r>
              <a:rPr lang="en-US" altLang="zh-TW" sz="2000" dirty="0" smtClean="0">
                <a:latin typeface="Courier New" pitchFamily="49" charset="0"/>
              </a:rPr>
              <a:t>++</a:t>
            </a:r>
            <a:endParaRPr lang="en-US" altLang="zh-TW" sz="2000" dirty="0">
              <a:latin typeface="Courier New" pitchFamily="49" charset="0"/>
            </a:endParaRPr>
          </a:p>
        </p:txBody>
      </p:sp>
      <p:sp>
        <p:nvSpPr>
          <p:cNvPr id="137221" name="Text Box 5"/>
          <p:cNvSpPr txBox="1">
            <a:spLocks noChangeArrowheads="1"/>
          </p:cNvSpPr>
          <p:nvPr/>
        </p:nvSpPr>
        <p:spPr bwMode="auto">
          <a:xfrm>
            <a:off x="5062736" y="4221089"/>
            <a:ext cx="3757736" cy="64807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800" dirty="0"/>
              <a:t>push each character in the first half,</a:t>
            </a:r>
          </a:p>
          <a:p>
            <a:r>
              <a:rPr lang="en-US" altLang="zh-TW" sz="1800" dirty="0"/>
              <a:t>one by one, on the stack</a:t>
            </a:r>
          </a:p>
        </p:txBody>
      </p:sp>
      <p:sp>
        <p:nvSpPr>
          <p:cNvPr id="137222" name="Line 6"/>
          <p:cNvSpPr>
            <a:spLocks noChangeShapeType="1"/>
          </p:cNvSpPr>
          <p:nvPr/>
        </p:nvSpPr>
        <p:spPr bwMode="auto">
          <a:xfrm flipH="1">
            <a:off x="3707904" y="4581128"/>
            <a:ext cx="1368152" cy="720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7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7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7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7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1" grpId="0" animBg="1"/>
      <p:bldP spid="1372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3F9E4A-73E5-455D-91B4-B8B2CD07DD1E}" type="slidenum">
              <a:rPr lang="zh-TW" altLang="en-US" smtClean="0"/>
              <a:pPr/>
              <a:t>24</a:t>
            </a:fld>
            <a:endParaRPr lang="en-US" altLang="zh-TW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Recognizing Strings in a Language (4/4)</a:t>
            </a:r>
            <a:endParaRPr lang="zh-TW" altLang="en-US" sz="4000" dirty="0" smtClean="0"/>
          </a:p>
        </p:txBody>
      </p: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685800" y="980728"/>
            <a:ext cx="7990656" cy="59400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sz="2000" i="1" dirty="0" smtClean="0">
                <a:solidFill>
                  <a:schemeClr val="accent1"/>
                </a:solidFill>
                <a:latin typeface="Courier New" pitchFamily="49" charset="0"/>
              </a:rPr>
              <a:t>Match the reverse of s</a:t>
            </a:r>
          </a:p>
          <a:p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altLang="zh-TW" sz="2000" dirty="0" err="1" smtClean="0">
                <a:latin typeface="Courier New" pitchFamily="49" charset="0"/>
              </a:rPr>
              <a:t>inLanguage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= </a:t>
            </a:r>
            <a:r>
              <a:rPr lang="en-US" altLang="zh-TW" sz="2000" b="1" dirty="0">
                <a:latin typeface="Courier New" pitchFamily="49" charset="0"/>
              </a:rPr>
              <a:t>true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sz="2000" i="1" dirty="0" smtClean="0">
                <a:solidFill>
                  <a:schemeClr val="accent1"/>
                </a:solidFill>
                <a:latin typeface="Courier New" pitchFamily="49" charset="0"/>
              </a:rPr>
              <a:t>Assume string is in language</a:t>
            </a:r>
            <a:endParaRPr lang="en-US" altLang="zh-TW" sz="2000" i="1" dirty="0">
              <a:solidFill>
                <a:schemeClr val="accent1"/>
              </a:solidFill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b="1" dirty="0" smtClean="0">
                <a:latin typeface="Courier New" pitchFamily="49" charset="0"/>
              </a:rPr>
              <a:t>while</a:t>
            </a:r>
            <a:r>
              <a:rPr lang="en-US" altLang="zh-TW" sz="2000" dirty="0" smtClean="0">
                <a:latin typeface="Courier New" pitchFamily="49" charset="0"/>
              </a:rPr>
              <a:t> (</a:t>
            </a:r>
            <a:r>
              <a:rPr lang="en-US" altLang="zh-TW" sz="2000" dirty="0" err="1" smtClean="0">
                <a:latin typeface="Courier New" pitchFamily="49" charset="0"/>
              </a:rPr>
              <a:t>inLanguage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i="1" dirty="0">
                <a:latin typeface="Courier New" pitchFamily="49" charset="0"/>
              </a:rPr>
              <a:t>and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 &lt; </a:t>
            </a:r>
            <a:r>
              <a:rPr lang="en-US" altLang="zh-TW" sz="2000" i="1" dirty="0">
                <a:latin typeface="Courier New" pitchFamily="49" charset="0"/>
              </a:rPr>
              <a:t>length of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aString</a:t>
            </a:r>
            <a:r>
              <a:rPr lang="en-US" altLang="zh-TW" sz="2000" dirty="0" smtClean="0">
                <a:latin typeface="Courier New" pitchFamily="49" charset="0"/>
              </a:rPr>
              <a:t>) {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  </a:t>
            </a:r>
            <a:r>
              <a:rPr lang="en-US" altLang="zh-TW" sz="2000" b="1" dirty="0" smtClean="0">
                <a:latin typeface="Courier New" pitchFamily="49" charset="0"/>
              </a:rPr>
              <a:t>if</a:t>
            </a:r>
            <a:r>
              <a:rPr lang="en-US" altLang="zh-TW" sz="2000" dirty="0" smtClean="0">
                <a:latin typeface="Courier New" pitchFamily="49" charset="0"/>
              </a:rPr>
              <a:t> (!</a:t>
            </a:r>
            <a:r>
              <a:rPr lang="en-US" altLang="zh-TW" sz="2000" dirty="0" err="1" smtClean="0">
                <a:latin typeface="Courier New" pitchFamily="49" charset="0"/>
              </a:rPr>
              <a:t>aStack.isEmpty</a:t>
            </a:r>
            <a:r>
              <a:rPr lang="en-US" altLang="zh-TW" sz="2000" dirty="0" smtClean="0">
                <a:latin typeface="Courier New" pitchFamily="49" charset="0"/>
              </a:rPr>
              <a:t>()) {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 </a:t>
            </a:r>
            <a:r>
              <a:rPr lang="en-US" altLang="zh-TW" sz="2000" dirty="0" smtClean="0">
                <a:latin typeface="Courier New" pitchFamily="49" charset="0"/>
              </a:rPr>
              <a:t>   </a:t>
            </a:r>
            <a:r>
              <a:rPr lang="en-US" altLang="zh-TW" sz="2000" dirty="0" err="1" smtClean="0">
                <a:latin typeface="Courier New" pitchFamily="49" charset="0"/>
              </a:rPr>
              <a:t>stackTop</a:t>
            </a:r>
            <a:r>
              <a:rPr lang="en-US" altLang="zh-TW" sz="2000" dirty="0" smtClean="0">
                <a:latin typeface="Courier New" pitchFamily="49" charset="0"/>
              </a:rPr>
              <a:t> = </a:t>
            </a:r>
            <a:r>
              <a:rPr lang="en-US" altLang="zh-TW" sz="2000" dirty="0" err="1" smtClean="0">
                <a:latin typeface="Courier New" pitchFamily="49" charset="0"/>
              </a:rPr>
              <a:t>aStack.peek</a:t>
            </a:r>
            <a:r>
              <a:rPr lang="en-US" altLang="zh-TW" sz="2000" dirty="0" smtClean="0">
                <a:latin typeface="Courier New" pitchFamily="49" charset="0"/>
              </a:rPr>
              <a:t>()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    aStack.pop()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    </a:t>
            </a:r>
            <a:r>
              <a:rPr lang="en-US" altLang="zh-TW" sz="2000" dirty="0" err="1" smtClean="0">
                <a:latin typeface="Courier New" pitchFamily="49" charset="0"/>
              </a:rPr>
              <a:t>ch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= </a:t>
            </a:r>
            <a:r>
              <a:rPr lang="en-US" altLang="zh-TW" sz="2000" i="1" dirty="0">
                <a:latin typeface="Courier New" pitchFamily="49" charset="0"/>
              </a:rPr>
              <a:t>character at position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i="1" dirty="0">
                <a:latin typeface="Courier New" pitchFamily="49" charset="0"/>
              </a:rPr>
              <a:t>in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aString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 </a:t>
            </a:r>
            <a:r>
              <a:rPr lang="en-US" altLang="zh-TW" sz="2000" dirty="0" smtClean="0">
                <a:latin typeface="Courier New" pitchFamily="49" charset="0"/>
              </a:rPr>
              <a:t>   </a:t>
            </a:r>
            <a:r>
              <a:rPr lang="en-US" altLang="zh-TW" sz="2000" b="1" dirty="0" smtClean="0">
                <a:latin typeface="Courier New" pitchFamily="49" charset="0"/>
              </a:rPr>
              <a:t>if</a:t>
            </a:r>
            <a:r>
              <a:rPr lang="en-US" altLang="zh-TW" sz="2000" dirty="0" smtClean="0">
                <a:latin typeface="Courier New" pitchFamily="49" charset="0"/>
              </a:rPr>
              <a:t> (</a:t>
            </a:r>
            <a:r>
              <a:rPr lang="en-US" altLang="zh-TW" sz="2000" dirty="0" err="1" smtClean="0">
                <a:latin typeface="Courier New" pitchFamily="49" charset="0"/>
              </a:rPr>
              <a:t>stackTop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i="1" dirty="0">
                <a:latin typeface="Courier New" pitchFamily="49" charset="0"/>
              </a:rPr>
              <a:t>equals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ch</a:t>
            </a:r>
            <a:r>
              <a:rPr lang="en-US" altLang="zh-TW" sz="2000" dirty="0">
                <a:latin typeface="Courier New" pitchFamily="49" charset="0"/>
              </a:rPr>
              <a:t>)</a:t>
            </a: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 err="1" smtClean="0">
                <a:latin typeface="Courier New" pitchFamily="49" charset="0"/>
              </a:rPr>
              <a:t>i</a:t>
            </a:r>
            <a:r>
              <a:rPr lang="en-US" altLang="zh-TW" sz="2000" dirty="0" smtClean="0">
                <a:latin typeface="Courier New" pitchFamily="49" charset="0"/>
              </a:rPr>
              <a:t>++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 </a:t>
            </a:r>
            <a:r>
              <a:rPr lang="en-US" altLang="zh-TW" sz="2000" dirty="0" smtClean="0">
                <a:latin typeface="Courier New" pitchFamily="49" charset="0"/>
              </a:rPr>
              <a:t>   </a:t>
            </a:r>
            <a:r>
              <a:rPr lang="en-US" altLang="zh-TW" sz="2000" b="1" dirty="0" smtClean="0">
                <a:latin typeface="Courier New" pitchFamily="49" charset="0"/>
              </a:rPr>
              <a:t>else</a:t>
            </a:r>
            <a:endParaRPr lang="en-US" altLang="zh-TW" sz="2000" b="1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 err="1" smtClean="0">
                <a:latin typeface="Courier New" pitchFamily="49" charset="0"/>
              </a:rPr>
              <a:t>inLanguage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= </a:t>
            </a:r>
            <a:r>
              <a:rPr lang="en-US" altLang="zh-TW" sz="2000" b="1" dirty="0" smtClean="0">
                <a:latin typeface="Courier New" pitchFamily="49" charset="0"/>
              </a:rPr>
              <a:t>false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  }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  </a:t>
            </a:r>
            <a:r>
              <a:rPr lang="en-US" altLang="zh-TW" sz="2000" b="1" dirty="0" smtClean="0">
                <a:latin typeface="Courier New" pitchFamily="49" charset="0"/>
              </a:rPr>
              <a:t>else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	  </a:t>
            </a:r>
            <a:r>
              <a:rPr lang="en-US" altLang="zh-TW" sz="2000" dirty="0" err="1" smtClean="0">
                <a:latin typeface="Courier New" pitchFamily="49" charset="0"/>
              </a:rPr>
              <a:t>inLanguage</a:t>
            </a:r>
            <a:r>
              <a:rPr lang="en-US" altLang="zh-TW" sz="2000" dirty="0" smtClean="0">
                <a:latin typeface="Courier New" pitchFamily="49" charset="0"/>
              </a:rPr>
              <a:t> = </a:t>
            </a:r>
            <a:r>
              <a:rPr lang="en-US" altLang="zh-TW" sz="2000" b="1" dirty="0" smtClean="0">
                <a:latin typeface="Courier New" pitchFamily="49" charset="0"/>
              </a:rPr>
              <a:t>false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}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b="1" dirty="0" smtClean="0">
                <a:latin typeface="Courier New" pitchFamily="49" charset="0"/>
              </a:rPr>
              <a:t>if</a:t>
            </a:r>
            <a:r>
              <a:rPr lang="en-US" altLang="zh-TW" sz="2000" dirty="0" smtClean="0">
                <a:latin typeface="Courier New" pitchFamily="49" charset="0"/>
              </a:rPr>
              <a:t> (</a:t>
            </a:r>
            <a:r>
              <a:rPr lang="en-US" altLang="zh-TW" sz="2000" dirty="0" err="1" smtClean="0">
                <a:latin typeface="Courier New" pitchFamily="49" charset="0"/>
              </a:rPr>
              <a:t>inLanguage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i="1" dirty="0">
                <a:latin typeface="Courier New" pitchFamily="49" charset="0"/>
              </a:rPr>
              <a:t>and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aStack.isEmpty</a:t>
            </a:r>
            <a:r>
              <a:rPr lang="en-US" altLang="zh-TW" sz="2000" dirty="0">
                <a:latin typeface="Courier New" pitchFamily="49" charset="0"/>
              </a:rPr>
              <a:t>())</a:t>
            </a:r>
          </a:p>
          <a:p>
            <a:r>
              <a:rPr lang="en-US" altLang="zh-TW" sz="2000" dirty="0">
                <a:latin typeface="Courier New" pitchFamily="49" charset="0"/>
              </a:rPr>
              <a:t>   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 err="1" smtClean="0">
                <a:latin typeface="Courier New" pitchFamily="49" charset="0"/>
              </a:rPr>
              <a:t>aString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i="1" dirty="0">
                <a:latin typeface="Courier New" pitchFamily="49" charset="0"/>
              </a:rPr>
              <a:t>is in Language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b="1" dirty="0" smtClean="0">
                <a:latin typeface="Courier New" pitchFamily="49" charset="0"/>
              </a:rPr>
              <a:t>else</a:t>
            </a:r>
            <a:endParaRPr lang="en-US" altLang="zh-TW" sz="2000" b="1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 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 err="1" smtClean="0">
                <a:latin typeface="Courier New" pitchFamily="49" charset="0"/>
              </a:rPr>
              <a:t>aString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i="1" dirty="0">
                <a:latin typeface="Courier New" pitchFamily="49" charset="0"/>
              </a:rPr>
              <a:t>is not in Language</a:t>
            </a:r>
          </a:p>
        </p:txBody>
      </p:sp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6019800" y="4522440"/>
            <a:ext cx="2171700" cy="92551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/>
              <a:t>ensure no</a:t>
            </a:r>
          </a:p>
          <a:p>
            <a:r>
              <a:rPr lang="en-US" altLang="zh-TW" sz="1800" dirty="0"/>
              <a:t>unmatched chars</a:t>
            </a:r>
          </a:p>
          <a:p>
            <a:r>
              <a:rPr lang="en-US" altLang="zh-TW" sz="1800" dirty="0"/>
              <a:t>in the first half.</a:t>
            </a:r>
          </a:p>
        </p:txBody>
      </p:sp>
      <p:sp>
        <p:nvSpPr>
          <p:cNvPr id="138246" name="Line 6"/>
          <p:cNvSpPr>
            <a:spLocks noChangeShapeType="1"/>
          </p:cNvSpPr>
          <p:nvPr/>
        </p:nvSpPr>
        <p:spPr bwMode="auto">
          <a:xfrm flipH="1">
            <a:off x="5181600" y="505584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8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8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8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8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824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8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8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8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8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8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82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82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82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824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82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82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 animBg="1"/>
      <p:bldP spid="1382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CCA518-8149-4CA8-94DA-4ED66558786C}" type="slidenum">
              <a:rPr lang="zh-TW" altLang="en-US" smtClean="0"/>
              <a:pPr/>
              <a:t>25</a:t>
            </a:fld>
            <a:endParaRPr lang="en-US" altLang="zh-TW" smtClean="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Algebraic Expressions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chemeClr val="tx2"/>
                </a:solidFill>
              </a:rPr>
              <a:t>Infix</a:t>
            </a:r>
            <a:r>
              <a:rPr lang="en-US" altLang="zh-TW" dirty="0" smtClean="0">
                <a:solidFill>
                  <a:schemeClr val="tx2"/>
                </a:solidFill>
              </a:rPr>
              <a:t> expressions: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 operator appears </a:t>
            </a:r>
            <a:r>
              <a:rPr lang="en-US" altLang="zh-TW" u="sng" dirty="0" smtClean="0">
                <a:solidFill>
                  <a:schemeClr val="tx2"/>
                </a:solidFill>
              </a:rPr>
              <a:t>between</a:t>
            </a:r>
            <a:r>
              <a:rPr lang="en-US" altLang="zh-TW" dirty="0" smtClean="0">
                <a:solidFill>
                  <a:schemeClr val="tx2"/>
                </a:solidFill>
              </a:rPr>
              <a:t> its operands.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Example: a + b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chemeClr val="tx2"/>
                </a:solidFill>
              </a:rPr>
              <a:t>Prefix</a:t>
            </a:r>
            <a:r>
              <a:rPr lang="en-US" altLang="zh-TW" dirty="0" smtClean="0">
                <a:solidFill>
                  <a:schemeClr val="tx2"/>
                </a:solidFill>
              </a:rPr>
              <a:t> expressions: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 operator appears </a:t>
            </a:r>
            <a:r>
              <a:rPr lang="en-US" altLang="zh-TW" u="sng" dirty="0" smtClean="0">
                <a:solidFill>
                  <a:schemeClr val="tx2"/>
                </a:solidFill>
              </a:rPr>
              <a:t>before</a:t>
            </a:r>
            <a:r>
              <a:rPr lang="en-US" altLang="zh-TW" dirty="0" smtClean="0">
                <a:solidFill>
                  <a:schemeClr val="tx2"/>
                </a:solidFill>
              </a:rPr>
              <a:t> its operands.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Example: + a b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21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chemeClr val="tx2"/>
                </a:solidFill>
              </a:rPr>
              <a:t>Postfix</a:t>
            </a:r>
            <a:r>
              <a:rPr lang="en-US" altLang="zh-TW" dirty="0" smtClean="0">
                <a:solidFill>
                  <a:schemeClr val="tx2"/>
                </a:solidFill>
              </a:rPr>
              <a:t> expressions: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An operator appears </a:t>
            </a:r>
            <a:r>
              <a:rPr lang="en-US" altLang="zh-TW" u="sng" dirty="0" smtClean="0">
                <a:solidFill>
                  <a:schemeClr val="tx2"/>
                </a:solidFill>
              </a:rPr>
              <a:t>after</a:t>
            </a:r>
            <a:r>
              <a:rPr lang="en-US" altLang="zh-TW" dirty="0" smtClean="0">
                <a:solidFill>
                  <a:schemeClr val="tx2"/>
                </a:solidFill>
              </a:rPr>
              <a:t> its operands.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Example: a b +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691680" y="2645296"/>
            <a:ext cx="1065213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operator</a:t>
            </a:r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 flipV="1">
            <a:off x="2758480" y="2492896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397696" y="2650877"/>
            <a:ext cx="1030288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dirty="0"/>
              <a:t>operand</a:t>
            </a:r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 flipH="1" flipV="1">
            <a:off x="3321496" y="2498477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0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0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60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60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animBg="1"/>
      <p:bldP spid="46086" grpId="0" animBg="1"/>
      <p:bldP spid="46087" grpId="0" animBg="1"/>
      <p:bldP spid="4608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CEB22A-0B4E-4055-AFC0-22B208C8DE3E}" type="slidenum">
              <a:rPr lang="zh-TW" altLang="en-US" smtClean="0"/>
              <a:pPr/>
              <a:t>26</a:t>
            </a:fld>
            <a:endParaRPr lang="en-US" altLang="zh-TW" smtClean="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Ambiguity of Infix expressions (1/3)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 + b * c means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a + b then * c, 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b * c then + a ?</a:t>
            </a:r>
          </a:p>
          <a:p>
            <a:pPr lvl="3"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Infix expressions require </a:t>
            </a:r>
            <a:r>
              <a:rPr lang="en-US" altLang="zh-TW" sz="2800" b="1" dirty="0" smtClean="0"/>
              <a:t>precedence rules</a:t>
            </a:r>
            <a:r>
              <a:rPr lang="en-US" altLang="zh-TW" sz="2800" dirty="0" smtClean="0"/>
              <a:t>,</a:t>
            </a:r>
            <a:r>
              <a:rPr lang="en-US" altLang="zh-TW" sz="2800" baseline="30000" dirty="0" smtClean="0"/>
              <a:t> </a:t>
            </a:r>
            <a:r>
              <a:rPr lang="en-US" altLang="zh-TW" sz="2800" b="1" dirty="0" err="1" smtClean="0"/>
              <a:t>associativity</a:t>
            </a:r>
            <a:r>
              <a:rPr lang="en-US" altLang="zh-TW" sz="2800" b="1" dirty="0" smtClean="0"/>
              <a:t> rules</a:t>
            </a:r>
            <a:r>
              <a:rPr lang="en-US" altLang="zh-TW" sz="2800" dirty="0" smtClean="0"/>
              <a:t>, and the use of </a:t>
            </a:r>
            <a:r>
              <a:rPr lang="en-US" altLang="zh-TW" sz="2800" b="1" dirty="0" smtClean="0"/>
              <a:t>parentheses</a:t>
            </a:r>
            <a:r>
              <a:rPr lang="en-US" altLang="zh-TW" sz="2800" dirty="0" smtClean="0"/>
              <a:t> to avoid ambiguity.</a:t>
            </a:r>
          </a:p>
          <a:p>
            <a:pPr lvl="3"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b="1" dirty="0" smtClean="0"/>
              <a:t>Precedence rules</a:t>
            </a:r>
            <a:r>
              <a:rPr lang="en-US" altLang="zh-TW" sz="2800" dirty="0" smtClean="0"/>
              <a:t> determine which operators should be evaluated earlier.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E.g., * precedes +, so a + b * c </a:t>
            </a:r>
            <a:r>
              <a:rPr lang="en-US" altLang="zh-TW" dirty="0" smtClean="0">
                <a:sym typeface="Wingdings" pitchFamily="2" charset="2"/>
              </a:rPr>
              <a:t> a + (b * c).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See the bottom cover and its opposite page of the text book for the precedence rules of the C++ operators.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F1E26A-4D46-4BB7-8690-C12F32D933EB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Ambiguity of Infix expressions (2/3)</a:t>
            </a:r>
            <a:endParaRPr lang="zh-TW" altLang="en-US" sz="4400" dirty="0" smtClean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If you want another interpretation, you must use </a:t>
            </a:r>
            <a:r>
              <a:rPr lang="en-US" altLang="zh-TW" sz="2800" b="1" dirty="0" smtClean="0"/>
              <a:t>parentheses</a:t>
            </a:r>
            <a:r>
              <a:rPr lang="en-US" altLang="zh-TW" sz="2800" dirty="0" smtClean="0"/>
              <a:t>:</a:t>
            </a:r>
          </a:p>
          <a:p>
            <a:pPr lvl="1" eaLnBrk="1" hangingPunct="1"/>
            <a:r>
              <a:rPr lang="en-US" altLang="zh-TW" sz="2400" dirty="0" smtClean="0"/>
              <a:t>E.g., (a + b) * c.</a:t>
            </a:r>
          </a:p>
          <a:p>
            <a:pPr lvl="2" eaLnBrk="1" hangingPunct="1"/>
            <a:endParaRPr lang="en-US" altLang="zh-TW" sz="2000" dirty="0" smtClean="0"/>
          </a:p>
          <a:p>
            <a:pPr eaLnBrk="1" hangingPunct="1"/>
            <a:r>
              <a:rPr lang="en-US" altLang="zh-TW" sz="2800" dirty="0" smtClean="0"/>
              <a:t>How to treat equal precedence?</a:t>
            </a:r>
          </a:p>
          <a:p>
            <a:pPr lvl="1" eaLnBrk="1" hangingPunct="1"/>
            <a:r>
              <a:rPr lang="en-US" altLang="zh-TW" sz="2400" dirty="0" smtClean="0"/>
              <a:t>a / b * c = (a / b) * c or a / (b * c) ?</a:t>
            </a:r>
          </a:p>
          <a:p>
            <a:pPr lvl="3" eaLnBrk="1" hangingPunct="1"/>
            <a:endParaRPr lang="en-US" altLang="zh-TW" sz="1800" dirty="0" smtClean="0"/>
          </a:p>
          <a:p>
            <a:pPr eaLnBrk="1" hangingPunct="1"/>
            <a:r>
              <a:rPr lang="en-US" altLang="zh-TW" sz="2800" b="1" dirty="0" err="1" smtClean="0"/>
              <a:t>Associativity</a:t>
            </a:r>
            <a:r>
              <a:rPr lang="en-US" altLang="zh-TW" sz="2800" b="1" dirty="0" smtClean="0"/>
              <a:t> rules</a:t>
            </a:r>
            <a:r>
              <a:rPr lang="en-US" altLang="zh-TW" sz="2800" dirty="0" smtClean="0"/>
              <a:t> specify the evaluation sequence of operators with </a:t>
            </a:r>
            <a:r>
              <a:rPr lang="en-US" altLang="zh-TW" sz="2800" u="sng" dirty="0" smtClean="0"/>
              <a:t>the same precedence</a:t>
            </a:r>
            <a:r>
              <a:rPr lang="en-US" altLang="zh-TW" sz="2800" dirty="0" smtClean="0"/>
              <a:t>.</a:t>
            </a:r>
          </a:p>
          <a:p>
            <a:pPr lvl="1" eaLnBrk="1" hangingPunct="1"/>
            <a:r>
              <a:rPr lang="en-US" altLang="zh-TW" sz="2400" u="sng" dirty="0" smtClean="0"/>
              <a:t>Binary operators</a:t>
            </a:r>
            <a:r>
              <a:rPr lang="en-US" altLang="zh-TW" sz="2400" dirty="0" smtClean="0"/>
              <a:t> mostly </a:t>
            </a:r>
            <a:r>
              <a:rPr lang="en-US" altLang="zh-TW" sz="2400" u="sng" dirty="0" smtClean="0"/>
              <a:t>associate to the left</a:t>
            </a:r>
            <a:r>
              <a:rPr lang="en-US" altLang="zh-TW" sz="2400" dirty="0" smtClean="0"/>
              <a:t> (i.e., evaluate from left to right)</a:t>
            </a:r>
            <a:endParaRPr lang="en-US" altLang="zh-TW" dirty="0" smtClean="0"/>
          </a:p>
          <a:p>
            <a:pPr lvl="1" eaLnBrk="1" hangingPunct="1"/>
            <a:r>
              <a:rPr lang="en-US" altLang="zh-TW" sz="2400" dirty="0" smtClean="0"/>
              <a:t>a + b + c = (a + b) + c; a / b * c = (a / b) * c.</a:t>
            </a:r>
            <a:endParaRPr lang="en-US" altLang="zh-TW" sz="1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1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1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CFEB28-3CAE-4DAA-9721-0012DD49925D}" type="slidenum">
              <a:rPr lang="zh-TW" altLang="en-US" smtClean="0"/>
              <a:pPr/>
              <a:t>28</a:t>
            </a:fld>
            <a:endParaRPr lang="en-US" altLang="zh-TW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Ambiguity of Infix expressions (3/3)</a:t>
            </a:r>
            <a:endParaRPr lang="zh-TW" altLang="en-US" sz="4400" dirty="0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advantage of prefix and postfix expressions is that </a:t>
            </a:r>
            <a:r>
              <a:rPr lang="en-US" altLang="zh-TW" b="1" dirty="0" smtClean="0"/>
              <a:t>they never need precedence rules, association rules, or parentheses.</a:t>
            </a:r>
          </a:p>
          <a:p>
            <a:pPr lvl="1" eaLnBrk="1" hangingPunct="1"/>
            <a:r>
              <a:rPr lang="en-US" altLang="zh-TW" dirty="0" smtClean="0"/>
              <a:t>They can avoid the ambiguity in evaluating infix expressions.</a:t>
            </a:r>
          </a:p>
          <a:p>
            <a:pPr lvl="1" eaLnBrk="1" hangingPunct="1"/>
            <a:r>
              <a:rPr lang="en-US" altLang="zh-TW" dirty="0" smtClean="0"/>
              <a:t>E.g.,</a:t>
            </a:r>
          </a:p>
          <a:p>
            <a:pPr lvl="2" eaLnBrk="1" hangingPunct="1"/>
            <a:r>
              <a:rPr lang="en-US" altLang="zh-TW" dirty="0" err="1" smtClean="0"/>
              <a:t>ab+c</a:t>
            </a:r>
            <a:r>
              <a:rPr lang="en-US" altLang="zh-TW" dirty="0" smtClean="0"/>
              <a:t>* = </a:t>
            </a:r>
            <a:r>
              <a:rPr lang="en-US" altLang="zh-TW" dirty="0" smtClean="0">
                <a:solidFill>
                  <a:schemeClr val="accent1"/>
                </a:solidFill>
              </a:rPr>
              <a:t>(</a:t>
            </a:r>
            <a:r>
              <a:rPr lang="en-US" altLang="zh-TW" dirty="0" err="1" smtClean="0"/>
              <a:t>ab</a:t>
            </a:r>
            <a:r>
              <a:rPr lang="en-US" altLang="zh-TW" dirty="0" smtClean="0"/>
              <a:t>+</a:t>
            </a:r>
            <a:r>
              <a:rPr lang="en-US" altLang="zh-TW" dirty="0" smtClean="0">
                <a:solidFill>
                  <a:schemeClr val="accent1"/>
                </a:solidFill>
              </a:rPr>
              <a:t>)</a:t>
            </a:r>
            <a:r>
              <a:rPr lang="en-US" altLang="zh-TW" dirty="0" smtClean="0"/>
              <a:t>c*</a:t>
            </a:r>
          </a:p>
          <a:p>
            <a:pPr lvl="2" eaLnBrk="1" hangingPunct="1"/>
            <a:r>
              <a:rPr lang="en-US" altLang="zh-TW" dirty="0" smtClean="0"/>
              <a:t>2 3 4 + * = 2 </a:t>
            </a:r>
            <a:r>
              <a:rPr lang="en-US" altLang="zh-TW" dirty="0" smtClean="0">
                <a:solidFill>
                  <a:schemeClr val="accent1"/>
                </a:solidFill>
              </a:rPr>
              <a:t>(</a:t>
            </a:r>
            <a:r>
              <a:rPr lang="en-US" altLang="zh-TW" dirty="0" smtClean="0"/>
              <a:t>3 4 +</a:t>
            </a:r>
            <a:r>
              <a:rPr lang="en-US" altLang="zh-TW" dirty="0" smtClean="0">
                <a:solidFill>
                  <a:schemeClr val="accent1"/>
                </a:solidFill>
              </a:rPr>
              <a:t>)</a:t>
            </a:r>
            <a:r>
              <a:rPr lang="en-US" altLang="zh-TW" dirty="0" smtClean="0">
                <a:solidFill>
                  <a:schemeClr val="bg2"/>
                </a:solidFill>
              </a:rPr>
              <a:t> </a:t>
            </a:r>
            <a:r>
              <a:rPr lang="en-US" altLang="zh-TW" dirty="0" smtClean="0"/>
              <a:t>*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A6DB21-A73E-4B05-8BDB-073C35530E2C}" type="slidenum">
              <a:rPr lang="zh-TW" altLang="en-US" smtClean="0"/>
              <a:pPr/>
              <a:t>29</a:t>
            </a:fld>
            <a:endParaRPr lang="en-US" altLang="zh-TW" smtClean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(1/4)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Here, we only consider the binary operators *, /, +, and </a:t>
            </a:r>
            <a:r>
              <a:rPr lang="en-US" altLang="zh-TW" sz="2800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sz="2800" dirty="0" smtClean="0">
                <a:solidFill>
                  <a:schemeClr val="tx2"/>
                </a:solidFill>
              </a:rPr>
              <a:t> (left-to-right association).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1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postfix calculator: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Guideline: an operator is always applied to the two operands that immediately precede it.</a:t>
            </a:r>
          </a:p>
          <a:p>
            <a:pPr lvl="2" eaLnBrk="1" hangingPunct="1">
              <a:lnSpc>
                <a:spcPct val="80000"/>
              </a:lnSpc>
            </a:pPr>
            <a:endParaRPr lang="en-US" altLang="zh-TW" sz="2400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E.g.,  	2 3 4 + *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			2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			2 3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</a:rPr>
              <a:t>			2 3 4</a:t>
            </a:r>
            <a:endParaRPr lang="en-US" altLang="zh-TW" sz="2400" b="1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b="1" dirty="0" smtClean="0">
                <a:solidFill>
                  <a:schemeClr val="tx2"/>
                </a:solidFill>
              </a:rPr>
              <a:t>			</a:t>
            </a:r>
            <a:r>
              <a:rPr lang="en-US" altLang="zh-TW" sz="2400" dirty="0" smtClean="0">
                <a:solidFill>
                  <a:schemeClr val="tx2"/>
                </a:solidFill>
              </a:rPr>
              <a:t>2 3 4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+</a:t>
            </a:r>
            <a:r>
              <a:rPr lang="en-US" altLang="zh-TW" sz="2400" b="1" dirty="0" smtClean="0">
                <a:solidFill>
                  <a:schemeClr val="tx2"/>
                </a:solidFill>
              </a:rPr>
              <a:t> 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  <a:sym typeface="Wingdings" pitchFamily="2" charset="2"/>
              </a:rPr>
              <a:t>			2       7</a:t>
            </a:r>
            <a:endParaRPr lang="en-US" altLang="zh-TW" sz="2400" b="1" dirty="0" smtClean="0">
              <a:solidFill>
                <a:schemeClr val="tx2"/>
              </a:solidFill>
              <a:sym typeface="Wingdings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  <a:sym typeface="Wingdings" pitchFamily="2" charset="2"/>
              </a:rPr>
              <a:t>			2       7 </a:t>
            </a:r>
            <a:r>
              <a:rPr lang="en-US" altLang="zh-TW" sz="2400" b="1" dirty="0" smtClean="0">
                <a:solidFill>
                  <a:schemeClr val="accent2"/>
                </a:solidFill>
                <a:sym typeface="Wingdings" pitchFamily="2" charset="2"/>
              </a:rPr>
              <a:t>*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b="1" dirty="0" smtClean="0">
                <a:solidFill>
                  <a:schemeClr val="tx2"/>
                </a:solidFill>
              </a:rPr>
              <a:t>			</a:t>
            </a:r>
            <a:r>
              <a:rPr lang="en-US" altLang="zh-TW" sz="2400" dirty="0" smtClean="0">
                <a:solidFill>
                  <a:schemeClr val="tx2"/>
                </a:solidFill>
              </a:rPr>
              <a:t>14</a:t>
            </a:r>
            <a:endParaRPr lang="en-US" altLang="zh-TW" sz="2400" b="1" dirty="0" smtClean="0">
              <a:solidFill>
                <a:schemeClr val="tx2"/>
              </a:solidFill>
            </a:endParaRP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2462039" y="5183857"/>
            <a:ext cx="885825" cy="333375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2195736" y="5877272"/>
            <a:ext cx="1266825" cy="381000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67944" y="4191000"/>
            <a:ext cx="4464496" cy="10382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2000" b="1" dirty="0"/>
              <a:t>W</a:t>
            </a:r>
            <a:r>
              <a:rPr lang="en-US" altLang="zh-TW" sz="2000" b="1" dirty="0" smtClean="0"/>
              <a:t>hen </a:t>
            </a:r>
            <a:r>
              <a:rPr lang="en-US" altLang="zh-TW" sz="2000" b="1" dirty="0"/>
              <a:t>encounter an operator</a:t>
            </a:r>
            <a:r>
              <a:rPr lang="en-US" altLang="zh-TW" sz="2000" dirty="0"/>
              <a:t>,</a:t>
            </a:r>
          </a:p>
          <a:p>
            <a:r>
              <a:rPr lang="en-US" altLang="zh-TW" sz="2000" dirty="0"/>
              <a:t>the calculator must be able to retrieve </a:t>
            </a:r>
          </a:p>
          <a:p>
            <a:r>
              <a:rPr lang="en-US" altLang="zh-TW" sz="2000" dirty="0"/>
              <a:t>the operands </a:t>
            </a:r>
            <a:r>
              <a:rPr lang="en-US" altLang="zh-TW" sz="2000" b="1" dirty="0"/>
              <a:t>entered most recently</a:t>
            </a:r>
            <a:r>
              <a:rPr lang="en-US" altLang="zh-TW" sz="2200" dirty="0"/>
              <a:t>.</a:t>
            </a:r>
            <a:endParaRPr lang="en-US" altLang="zh-TW" sz="2200" b="1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animBg="1"/>
      <p:bldP spid="22535" grpId="0" animBg="1"/>
      <p:bldP spid="2253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A699D0-61C2-402C-8887-7C9F145418E8}" type="slidenum">
              <a:rPr lang="zh-TW" altLang="en-US" smtClean="0"/>
              <a:pPr/>
              <a:t>30</a:t>
            </a:fld>
            <a:endParaRPr lang="en-US" altLang="zh-TW" smtClean="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(2/4)</a:t>
            </a:r>
            <a:endParaRPr lang="zh-TW" altLang="en-US" sz="4400" dirty="0" smtClean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Evaluating postfix expressions </a:t>
            </a:r>
            <a:r>
              <a:rPr lang="en-US" altLang="zh-TW" dirty="0" smtClean="0">
                <a:solidFill>
                  <a:schemeClr val="tx2"/>
                </a:solidFill>
              </a:rPr>
              <a:t>using a </a:t>
            </a:r>
            <a:r>
              <a:rPr lang="en-US" altLang="zh-TW" dirty="0" smtClean="0">
                <a:solidFill>
                  <a:schemeClr val="tx2"/>
                </a:solidFill>
              </a:rPr>
              <a:t>stack: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an </a:t>
            </a:r>
            <a:r>
              <a:rPr lang="en-US" altLang="zh-TW" b="1" dirty="0" smtClean="0">
                <a:solidFill>
                  <a:schemeClr val="tx2"/>
                </a:solidFill>
              </a:rPr>
              <a:t>operand</a:t>
            </a:r>
            <a:r>
              <a:rPr lang="en-US" altLang="zh-TW" dirty="0" smtClean="0">
                <a:solidFill>
                  <a:schemeClr val="tx2"/>
                </a:solidFill>
              </a:rPr>
              <a:t> is entered, the calculator</a:t>
            </a:r>
          </a:p>
          <a:p>
            <a:pPr lvl="2"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p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ushes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</a:rPr>
              <a:t>it onto a stack.</a:t>
            </a:r>
          </a:p>
          <a:p>
            <a:pPr lvl="1" eaLnBrk="1" hangingPunct="1"/>
            <a:endParaRPr lang="en-US" altLang="zh-TW" sz="14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an </a:t>
            </a:r>
            <a:r>
              <a:rPr lang="en-US" altLang="zh-TW" b="1" dirty="0" smtClean="0">
                <a:solidFill>
                  <a:schemeClr val="tx2"/>
                </a:solidFill>
              </a:rPr>
              <a:t>operator</a:t>
            </a:r>
            <a:r>
              <a:rPr lang="en-US" altLang="zh-TW" dirty="0" smtClean="0">
                <a:solidFill>
                  <a:schemeClr val="tx2"/>
                </a:solidFill>
              </a:rPr>
              <a:t> is entered, the calculator</a:t>
            </a:r>
          </a:p>
          <a:p>
            <a:pPr lvl="2"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p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ops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</a:rPr>
              <a:t>the top two operands from the stack,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e</a:t>
            </a:r>
            <a:r>
              <a:rPr lang="en-US" altLang="zh-TW" sz="2400" dirty="0" smtClean="0">
                <a:solidFill>
                  <a:schemeClr val="tx2"/>
                </a:solidFill>
              </a:rPr>
              <a:t>valuate </a:t>
            </a:r>
            <a:r>
              <a:rPr lang="en-US" altLang="zh-TW" sz="2400" dirty="0" smtClean="0">
                <a:solidFill>
                  <a:schemeClr val="tx2"/>
                </a:solidFill>
              </a:rPr>
              <a:t>the operation, and</a:t>
            </a:r>
          </a:p>
          <a:p>
            <a:pPr lvl="2" eaLnBrk="1" hangingPunct="1"/>
            <a:r>
              <a:rPr lang="en-US" altLang="zh-TW" sz="2400" b="1" dirty="0" smtClean="0">
                <a:solidFill>
                  <a:schemeClr val="accent2"/>
                </a:solidFill>
              </a:rPr>
              <a:t>p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ushes</a:t>
            </a:r>
            <a:r>
              <a:rPr lang="en-US" altLang="zh-TW" sz="2400" dirty="0" smtClean="0">
                <a:solidFill>
                  <a:schemeClr val="tx2"/>
                </a:solidFill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</a:rPr>
              <a:t>the result of the operation onto the stack.</a:t>
            </a:r>
            <a:endParaRPr lang="zh-TW" altLang="en-US" sz="24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12C52FD-B5B5-4A32-A45B-20CE69DFB69B}" type="slidenum">
              <a:rPr lang="zh-TW" altLang="en-US" smtClean="0"/>
              <a:pPr/>
              <a:t>31</a:t>
            </a:fld>
            <a:endParaRPr lang="en-US" altLang="zh-TW" smtClean="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(3/4)</a:t>
            </a:r>
            <a:endParaRPr lang="zh-TW" altLang="en-US" sz="4400" dirty="0" smtClean="0"/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 algorithm that evaluates postfix expressions:</a:t>
            </a:r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899592" y="1772816"/>
            <a:ext cx="7632847" cy="517064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b="1" dirty="0">
                <a:latin typeface="Courier New" pitchFamily="49" charset="0"/>
              </a:rPr>
              <a:t>for</a:t>
            </a:r>
            <a:r>
              <a:rPr lang="en-US" altLang="zh-TW" sz="2200" dirty="0">
                <a:latin typeface="Courier New" pitchFamily="49" charset="0"/>
              </a:rPr>
              <a:t> (</a:t>
            </a:r>
            <a:r>
              <a:rPr lang="en-US" altLang="zh-TW" sz="2200" i="1" dirty="0">
                <a:latin typeface="Courier New" pitchFamily="49" charset="0"/>
              </a:rPr>
              <a:t>each character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err="1">
                <a:latin typeface="Courier New" pitchFamily="49" charset="0"/>
              </a:rPr>
              <a:t>ch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in the string</a:t>
            </a:r>
            <a:r>
              <a:rPr lang="en-US" altLang="zh-TW" sz="2200" dirty="0" smtClean="0">
                <a:latin typeface="Courier New" pitchFamily="49" charset="0"/>
              </a:rPr>
              <a:t>) {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b="1" dirty="0">
                <a:latin typeface="Courier New" pitchFamily="49" charset="0"/>
              </a:rPr>
              <a:t>if</a:t>
            </a:r>
            <a:r>
              <a:rPr lang="en-US" altLang="zh-TW" sz="2200" dirty="0">
                <a:latin typeface="Courier New" pitchFamily="49" charset="0"/>
              </a:rPr>
              <a:t> (</a:t>
            </a:r>
            <a:r>
              <a:rPr lang="en-US" altLang="zh-TW" sz="2200" dirty="0" err="1">
                <a:latin typeface="Courier New" pitchFamily="49" charset="0"/>
              </a:rPr>
              <a:t>ch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is an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operand</a:t>
            </a:r>
            <a:r>
              <a:rPr lang="en-US" altLang="zh-TW" sz="2200" dirty="0">
                <a:latin typeface="Courier New" pitchFamily="49" charset="0"/>
              </a:rPr>
              <a:t>)</a:t>
            </a:r>
          </a:p>
          <a:p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</a:rPr>
              <a:t>   </a:t>
            </a:r>
            <a:r>
              <a:rPr lang="en-US" altLang="zh-TW" sz="2200" i="1" dirty="0" smtClean="0">
                <a:latin typeface="Courier New" pitchFamily="49" charset="0"/>
              </a:rPr>
              <a:t>Push the value of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 err="1">
                <a:latin typeface="Courier New" pitchFamily="49" charset="0"/>
              </a:rPr>
              <a:t>ch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i="1" dirty="0">
                <a:latin typeface="Courier New" pitchFamily="49" charset="0"/>
              </a:rPr>
              <a:t>onto </a:t>
            </a:r>
            <a:r>
              <a:rPr lang="en-US" altLang="zh-TW" sz="2200" i="1" dirty="0" smtClean="0">
                <a:latin typeface="Courier New" pitchFamily="49" charset="0"/>
              </a:rPr>
              <a:t>the stack</a:t>
            </a:r>
            <a:endParaRPr lang="en-US" altLang="zh-TW" sz="2200" i="1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</a:t>
            </a:r>
            <a:r>
              <a:rPr lang="en-US" altLang="zh-TW" sz="2200" b="1" dirty="0" smtClean="0">
                <a:latin typeface="Courier New" pitchFamily="49" charset="0"/>
              </a:rPr>
              <a:t>else</a:t>
            </a:r>
            <a:r>
              <a:rPr lang="en-US" altLang="zh-TW" sz="2200" dirty="0" smtClean="0">
                <a:latin typeface="Courier New" pitchFamily="49" charset="0"/>
              </a:rPr>
              <a:t> {</a:t>
            </a:r>
            <a:endParaRPr lang="en-US" altLang="zh-TW" sz="2200" b="1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</a:t>
            </a:r>
            <a:r>
              <a:rPr lang="en-US" altLang="zh-TW" sz="2200" dirty="0" smtClean="0">
                <a:latin typeface="Courier New" pitchFamily="49" charset="0"/>
              </a:rPr>
              <a:t>  </a:t>
            </a:r>
            <a:r>
              <a:rPr lang="en-US" altLang="zh-TW" sz="2200" b="1" dirty="0" smtClean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sz="2200" dirty="0" err="1">
                <a:solidFill>
                  <a:schemeClr val="accent1"/>
                </a:solidFill>
                <a:latin typeface="Courier New" pitchFamily="49" charset="0"/>
              </a:rPr>
              <a:t>ch</a:t>
            </a:r>
            <a:r>
              <a:rPr lang="en-US" altLang="zh-TW" sz="2200" dirty="0">
                <a:solidFill>
                  <a:schemeClr val="accent1"/>
                </a:solidFill>
                <a:latin typeface="Courier New" pitchFamily="49" charset="0"/>
              </a:rPr>
              <a:t> </a:t>
            </a:r>
            <a:r>
              <a:rPr lang="en-US" altLang="zh-TW" sz="2200" i="1" dirty="0">
                <a:solidFill>
                  <a:schemeClr val="accent1"/>
                </a:solidFill>
                <a:latin typeface="Courier New" pitchFamily="49" charset="0"/>
              </a:rPr>
              <a:t>is an </a:t>
            </a:r>
            <a:r>
              <a:rPr lang="en-US" altLang="zh-TW" sz="2200" i="1" dirty="0" smtClean="0">
                <a:solidFill>
                  <a:schemeClr val="accent1"/>
                </a:solidFill>
                <a:latin typeface="Courier New" pitchFamily="49" charset="0"/>
              </a:rPr>
              <a:t>operator named </a:t>
            </a:r>
            <a:r>
              <a:rPr lang="en-US" altLang="zh-TW" sz="2200" dirty="0" smtClean="0">
                <a:solidFill>
                  <a:schemeClr val="accent1"/>
                </a:solidFill>
                <a:latin typeface="Courier New" pitchFamily="49" charset="0"/>
              </a:rPr>
              <a:t>op</a:t>
            </a:r>
            <a:endParaRPr lang="en-US" altLang="zh-TW" sz="2200" dirty="0">
              <a:solidFill>
                <a:schemeClr val="accent1"/>
              </a:solidFill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</a:rPr>
              <a:t>   operand2 </a:t>
            </a:r>
            <a:r>
              <a:rPr lang="en-US" altLang="zh-TW" sz="2200" dirty="0">
                <a:latin typeface="Courier New" pitchFamily="49" charset="0"/>
              </a:rPr>
              <a:t>= </a:t>
            </a:r>
            <a:r>
              <a:rPr lang="en-US" altLang="zh-TW" sz="2200" i="1" dirty="0">
                <a:latin typeface="Courier New" pitchFamily="49" charset="0"/>
              </a:rPr>
              <a:t>top of stack</a:t>
            </a:r>
          </a:p>
          <a:p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</a:rPr>
              <a:t>   </a:t>
            </a:r>
            <a:r>
              <a:rPr lang="en-US" altLang="zh-TW" sz="2200" i="1" dirty="0" smtClean="0">
                <a:latin typeface="Courier New" pitchFamily="49" charset="0"/>
              </a:rPr>
              <a:t>Pop </a:t>
            </a:r>
            <a:r>
              <a:rPr lang="en-US" altLang="zh-TW" sz="2200" i="1" dirty="0">
                <a:latin typeface="Courier New" pitchFamily="49" charset="0"/>
              </a:rPr>
              <a:t>the stack</a:t>
            </a:r>
          </a:p>
          <a:p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</a:rPr>
              <a:t>   operand1 </a:t>
            </a:r>
            <a:r>
              <a:rPr lang="en-US" altLang="zh-TW" sz="2200" dirty="0">
                <a:latin typeface="Courier New" pitchFamily="49" charset="0"/>
              </a:rPr>
              <a:t>= </a:t>
            </a:r>
            <a:r>
              <a:rPr lang="en-US" altLang="zh-TW" sz="2200" i="1" dirty="0">
                <a:latin typeface="Courier New" pitchFamily="49" charset="0"/>
              </a:rPr>
              <a:t>top of stack</a:t>
            </a:r>
          </a:p>
          <a:p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</a:rPr>
              <a:t>   </a:t>
            </a:r>
            <a:r>
              <a:rPr lang="en-US" altLang="zh-TW" sz="2200" i="1" dirty="0" smtClean="0">
                <a:latin typeface="Courier New" pitchFamily="49" charset="0"/>
              </a:rPr>
              <a:t>Pop </a:t>
            </a:r>
            <a:r>
              <a:rPr lang="en-US" altLang="zh-TW" sz="2200" i="1" dirty="0">
                <a:latin typeface="Courier New" pitchFamily="49" charset="0"/>
              </a:rPr>
              <a:t>the stack</a:t>
            </a:r>
          </a:p>
          <a:p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</a:rPr>
              <a:t>   result </a:t>
            </a:r>
            <a:r>
              <a:rPr lang="en-US" altLang="zh-TW" sz="2200" dirty="0">
                <a:latin typeface="Courier New" pitchFamily="49" charset="0"/>
              </a:rPr>
              <a:t>= </a:t>
            </a:r>
            <a:r>
              <a:rPr lang="en-US" altLang="zh-TW" sz="2200" i="1" dirty="0">
                <a:latin typeface="Courier New" pitchFamily="49" charset="0"/>
              </a:rPr>
              <a:t>operand1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</a:rPr>
              <a:t>op </a:t>
            </a:r>
            <a:r>
              <a:rPr lang="en-US" altLang="zh-TW" sz="2200" i="1" dirty="0">
                <a:latin typeface="Courier New" pitchFamily="49" charset="0"/>
              </a:rPr>
              <a:t>operand2</a:t>
            </a:r>
          </a:p>
          <a:p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</a:rPr>
              <a:t>   </a:t>
            </a:r>
            <a:r>
              <a:rPr lang="en-US" altLang="zh-TW" sz="2200" i="1" dirty="0" smtClean="0">
                <a:latin typeface="Courier New" pitchFamily="49" charset="0"/>
              </a:rPr>
              <a:t>Push </a:t>
            </a:r>
            <a:r>
              <a:rPr lang="en-US" altLang="zh-TW" sz="2200" dirty="0">
                <a:latin typeface="Courier New" pitchFamily="49" charset="0"/>
              </a:rPr>
              <a:t>result</a:t>
            </a:r>
            <a:r>
              <a:rPr lang="en-US" altLang="zh-TW" sz="2200" i="1" dirty="0">
                <a:latin typeface="Courier New" pitchFamily="49" charset="0"/>
              </a:rPr>
              <a:t> onto </a:t>
            </a:r>
            <a:r>
              <a:rPr lang="en-US" altLang="zh-TW" sz="2200" i="1" dirty="0" smtClean="0">
                <a:latin typeface="Courier New" pitchFamily="49" charset="0"/>
              </a:rPr>
              <a:t>the stack</a:t>
            </a:r>
            <a:endParaRPr lang="en-US" altLang="zh-TW" sz="2200" i="1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 smtClean="0">
                <a:latin typeface="Courier New" pitchFamily="49" charset="0"/>
              </a:rPr>
              <a:t> }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}</a:t>
            </a:r>
          </a:p>
        </p:txBody>
      </p:sp>
      <p:sp>
        <p:nvSpPr>
          <p:cNvPr id="52230" name="Text Box 5"/>
          <p:cNvSpPr txBox="1">
            <a:spLocks noChangeArrowheads="1"/>
          </p:cNvSpPr>
          <p:nvPr/>
        </p:nvSpPr>
        <p:spPr bwMode="auto">
          <a:xfrm>
            <a:off x="5202237" y="2116659"/>
            <a:ext cx="3871573" cy="40011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dirty="0"/>
              <a:t>either an operand or an operator</a:t>
            </a:r>
          </a:p>
        </p:txBody>
      </p:sp>
      <p:sp>
        <p:nvSpPr>
          <p:cNvPr id="52231" name="Line 6"/>
          <p:cNvSpPr>
            <a:spLocks noChangeShapeType="1"/>
          </p:cNvSpPr>
          <p:nvPr/>
        </p:nvSpPr>
        <p:spPr bwMode="auto">
          <a:xfrm flipH="1" flipV="1">
            <a:off x="4572000" y="2132856"/>
            <a:ext cx="646112" cy="1565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9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9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9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9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9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9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93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93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93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93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93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FA5B83-2C40-4DD7-ACE0-34AC1591CFF6}" type="slidenum">
              <a:rPr lang="zh-TW" altLang="en-US" smtClean="0"/>
              <a:pPr/>
              <a:t>32</a:t>
            </a:fld>
            <a:endParaRPr lang="en-US" altLang="zh-TW" smtClean="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Evaluating Postfix Expressions (4/4)</a:t>
            </a:r>
          </a:p>
        </p:txBody>
      </p:sp>
      <p:pic>
        <p:nvPicPr>
          <p:cNvPr id="53253" name="Picture 10" descr="fig06_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648" y="1054199"/>
            <a:ext cx="7924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1975048" y="3630712"/>
            <a:ext cx="1828800" cy="304800"/>
          </a:xfrm>
          <a:prstGeom prst="ellips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1975048" y="5140424"/>
            <a:ext cx="1828800" cy="304800"/>
          </a:xfrm>
          <a:prstGeom prst="ellips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708223" y="1616174"/>
            <a:ext cx="78486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708223" y="1892399"/>
            <a:ext cx="78486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712986" y="2168624"/>
            <a:ext cx="78486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727273" y="2654399"/>
            <a:ext cx="7848600" cy="12954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708223" y="4102199"/>
            <a:ext cx="7848600" cy="12954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6-4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123728" y="5579948"/>
            <a:ext cx="5339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Evaluating 2 3 4 + * (postfix expression of 2*(3+4))</a:t>
            </a:r>
            <a:endParaRPr lang="zh-TW" altLang="en-US" dirty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 animBg="1"/>
      <p:bldP spid="23564" grpId="0" animBg="1"/>
      <p:bldP spid="23566" grpId="0" animBg="1"/>
      <p:bldP spid="23567" grpId="0" animBg="1"/>
      <p:bldP spid="23568" grpId="0" animBg="1"/>
      <p:bldP spid="23569" grpId="0" animBg="1"/>
      <p:bldP spid="2357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0754A4-68D2-4BB4-9CE3-2C1FFF7023CF}" type="slidenum">
              <a:rPr lang="zh-TW" altLang="en-US" smtClean="0"/>
              <a:pPr/>
              <a:t>33</a:t>
            </a:fld>
            <a:endParaRPr lang="en-US" altLang="zh-TW" smtClean="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(1/12)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We are used to writing infix expressions in programs.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Compilers would help us translate them into postfix form executed by computers.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2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How do compilers compile an </a:t>
            </a:r>
            <a:r>
              <a:rPr lang="en-US" altLang="zh-TW" b="1" dirty="0" smtClean="0">
                <a:solidFill>
                  <a:schemeClr val="tx2"/>
                </a:solidFill>
              </a:rPr>
              <a:t>infix</a:t>
            </a:r>
            <a:r>
              <a:rPr lang="en-US" altLang="zh-TW" dirty="0" smtClean="0">
                <a:solidFill>
                  <a:schemeClr val="tx2"/>
                </a:solidFill>
              </a:rPr>
              <a:t> expression in your programs?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By converting it into an equivalent </a:t>
            </a:r>
            <a:r>
              <a:rPr lang="en-US" altLang="zh-TW" b="1" dirty="0" smtClean="0">
                <a:solidFill>
                  <a:schemeClr val="tx2"/>
                </a:solidFill>
              </a:rPr>
              <a:t>postfix</a:t>
            </a:r>
            <a:r>
              <a:rPr lang="en-US" altLang="zh-TW" dirty="0" smtClean="0">
                <a:solidFill>
                  <a:schemeClr val="tx2"/>
                </a:solidFill>
              </a:rPr>
              <a:t> expression.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Computer can evaluate the postfix expression using the previous algorithm.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339995-0D63-44A0-8BE6-0D8DD313FECF}" type="slidenum">
              <a:rPr lang="zh-TW" altLang="en-US" smtClean="0"/>
              <a:pPr/>
              <a:t>34</a:t>
            </a:fld>
            <a:endParaRPr lang="en-US" altLang="zh-TW" smtClean="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(2/12)</a:t>
            </a:r>
            <a:endParaRPr lang="zh-TW" altLang="en-US" sz="3200" dirty="0" smtClean="0"/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The</a:t>
            </a:r>
            <a:r>
              <a:rPr lang="en-US" altLang="zh-TW" dirty="0" smtClean="0">
                <a:solidFill>
                  <a:schemeClr val="tx2"/>
                </a:solidFill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</a:rPr>
              <a:t>infix expressions here allow: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Parentheses, 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Operator precedence,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Left-to-right association. (such as +, -, *, and /)</a:t>
            </a:r>
          </a:p>
          <a:p>
            <a:pPr lvl="2" eaLnBrk="1" hangingPunct="1"/>
            <a:endParaRPr lang="en-US" altLang="zh-TW" sz="2600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E.g., (a + b) * c / d 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–</a:t>
            </a:r>
            <a:r>
              <a:rPr lang="en-US" altLang="zh-TW" dirty="0" smtClean="0">
                <a:solidFill>
                  <a:schemeClr val="tx2"/>
                </a:solidFill>
              </a:rPr>
              <a:t> e.</a:t>
            </a:r>
          </a:p>
          <a:p>
            <a:pPr lvl="1"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And we assume the expressions are syntactically correct.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036AC0-753C-4AC6-89CA-4FCD0BB8B4D4}" type="slidenum">
              <a:rPr lang="zh-TW" altLang="en-US" smtClean="0"/>
              <a:pPr/>
              <a:t>35</a:t>
            </a:fld>
            <a:endParaRPr lang="en-US" altLang="zh-TW" smtClean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(3/12)</a:t>
            </a:r>
            <a:endParaRPr lang="zh-TW" altLang="en-US" sz="3200" dirty="0" smtClean="0"/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Facts about converting from infix to postfix: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2600" dirty="0" smtClean="0">
                <a:solidFill>
                  <a:schemeClr val="tx2"/>
                </a:solidFill>
                <a:latin typeface="Courier New" pitchFamily="49" charset="0"/>
              </a:rPr>
              <a:t>2 * (3 + 4)</a:t>
            </a:r>
            <a:r>
              <a:rPr lang="en-US" altLang="zh-TW" sz="2600" dirty="0" smtClean="0">
                <a:solidFill>
                  <a:schemeClr val="tx2"/>
                </a:solidFill>
              </a:rPr>
              <a:t> </a:t>
            </a:r>
            <a:r>
              <a:rPr lang="en-US" altLang="zh-TW" sz="2600" dirty="0" smtClean="0">
                <a:solidFill>
                  <a:schemeClr val="tx2"/>
                </a:solidFill>
                <a:sym typeface="Wingdings" pitchFamily="2" charset="2"/>
              </a:rPr>
              <a:t>    </a:t>
            </a:r>
            <a:r>
              <a:rPr lang="en-US" altLang="zh-TW" sz="2600" dirty="0" smtClean="0">
                <a:solidFill>
                  <a:schemeClr val="tx2"/>
                </a:solidFill>
                <a:latin typeface="Courier New" pitchFamily="49" charset="0"/>
                <a:sym typeface="Wingdings" pitchFamily="2" charset="2"/>
              </a:rPr>
              <a:t>2 3 4 + *</a:t>
            </a:r>
            <a:endParaRPr lang="en-US" altLang="zh-TW" sz="26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lvl="4" eaLnBrk="1" hangingPunct="1"/>
            <a:endParaRPr lang="en-US" altLang="zh-TW" sz="1800" dirty="0" smtClean="0">
              <a:solidFill>
                <a:schemeClr val="tx2"/>
              </a:solidFill>
              <a:latin typeface="Courier New" pitchFamily="49" charset="0"/>
            </a:endParaRPr>
          </a:p>
          <a:p>
            <a:pPr lvl="1" eaLnBrk="1" hangingPunct="1"/>
            <a:r>
              <a:rPr lang="en-US" altLang="zh-TW" b="1" dirty="0" smtClean="0">
                <a:solidFill>
                  <a:schemeClr val="tx2"/>
                </a:solidFill>
              </a:rPr>
              <a:t>Operands</a:t>
            </a:r>
            <a:r>
              <a:rPr lang="en-US" altLang="zh-TW" dirty="0" smtClean="0">
                <a:solidFill>
                  <a:schemeClr val="tx2"/>
                </a:solidFill>
              </a:rPr>
              <a:t> always stay in </a:t>
            </a:r>
            <a:r>
              <a:rPr lang="en-US" altLang="zh-TW" b="1" u="sng" dirty="0" smtClean="0">
                <a:solidFill>
                  <a:schemeClr val="tx2"/>
                </a:solidFill>
              </a:rPr>
              <a:t>the same order</a:t>
            </a:r>
            <a:r>
              <a:rPr lang="en-US" altLang="zh-TW" dirty="0" smtClean="0">
                <a:solidFill>
                  <a:schemeClr val="tx2"/>
                </a:solidFill>
              </a:rPr>
              <a:t> with respect to one another.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An </a:t>
            </a:r>
            <a:r>
              <a:rPr lang="en-US" altLang="zh-TW" b="1" dirty="0" smtClean="0">
                <a:solidFill>
                  <a:schemeClr val="tx2"/>
                </a:solidFill>
              </a:rPr>
              <a:t>operator</a:t>
            </a:r>
            <a:r>
              <a:rPr lang="en-US" altLang="zh-TW" dirty="0" smtClean="0">
                <a:solidFill>
                  <a:schemeClr val="tx2"/>
                </a:solidFill>
              </a:rPr>
              <a:t> will move only 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“</a:t>
            </a:r>
            <a:r>
              <a:rPr lang="en-US" altLang="zh-TW" b="1" u="sng" dirty="0" smtClean="0">
                <a:solidFill>
                  <a:schemeClr val="tx2"/>
                </a:solidFill>
              </a:rPr>
              <a:t>to the right</a:t>
            </a:r>
            <a:r>
              <a:rPr lang="en-US" altLang="zh-TW" dirty="0" smtClean="0">
                <a:solidFill>
                  <a:schemeClr val="tx2"/>
                </a:solidFill>
                <a:latin typeface="Times" pitchFamily="18" charset="0"/>
              </a:rPr>
              <a:t>”</a:t>
            </a:r>
            <a:r>
              <a:rPr lang="en-US" altLang="zh-TW" dirty="0" smtClean="0">
                <a:solidFill>
                  <a:schemeClr val="tx2"/>
                </a:solidFill>
              </a:rPr>
              <a:t> with respect to the operands.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All parentheses are removed.</a:t>
            </a:r>
            <a:endParaRPr lang="zh-TW" altLang="en-US" dirty="0" smtClean="0"/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1043608" y="5251847"/>
            <a:ext cx="7534435" cy="769441"/>
          </a:xfrm>
          <a:prstGeom prst="rect">
            <a:avLst/>
          </a:prstGeom>
          <a:solidFill>
            <a:srgbClr val="FFCC66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200" b="1" dirty="0">
                <a:solidFill>
                  <a:schemeClr val="accent2"/>
                </a:solidFill>
              </a:rPr>
              <a:t>Key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points: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1) preserve </a:t>
            </a:r>
            <a:r>
              <a:rPr lang="en-US" altLang="zh-TW" sz="2200" b="1" dirty="0">
                <a:solidFill>
                  <a:schemeClr val="accent2"/>
                </a:solidFill>
              </a:rPr>
              <a:t>the order of the operands.</a:t>
            </a:r>
          </a:p>
          <a:p>
            <a:r>
              <a:rPr lang="en-US" altLang="zh-TW" sz="2200" b="1" dirty="0">
                <a:solidFill>
                  <a:schemeClr val="accent2"/>
                </a:solidFill>
              </a:rPr>
              <a:t>	     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 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2) place </a:t>
            </a:r>
            <a:r>
              <a:rPr lang="en-US" altLang="zh-TW" sz="2200" b="1" dirty="0">
                <a:solidFill>
                  <a:schemeClr val="accent2"/>
                </a:solidFill>
              </a:rPr>
              <a:t>operators in appropriate locations.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6FE9E5-A18C-414F-81EE-0392CBD84AE2}" type="slidenum">
              <a:rPr lang="zh-TW" altLang="en-US" smtClean="0"/>
              <a:pPr/>
              <a:t>36</a:t>
            </a:fld>
            <a:endParaRPr lang="en-US" altLang="zh-TW" smtClean="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(4/12)</a:t>
            </a:r>
            <a:endParaRPr lang="zh-TW" altLang="en-US" sz="3200" dirty="0" smtClean="0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Factors that </a:t>
            </a:r>
            <a:r>
              <a:rPr lang="en-US" altLang="zh-TW" dirty="0" smtClean="0"/>
              <a:t>determine </a:t>
            </a:r>
            <a:r>
              <a:rPr lang="en-US" altLang="zh-TW" dirty="0" smtClean="0"/>
              <a:t>the placement of the operators in the postfix expression: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/>
              <a:t>Precedence</a:t>
            </a:r>
            <a:endParaRPr lang="en-US" altLang="zh-TW" dirty="0" smtClean="0"/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smtClean="0"/>
              <a:t>a*</a:t>
            </a:r>
            <a:r>
              <a:rPr lang="en-US" altLang="zh-TW" sz="2400" dirty="0" err="1" smtClean="0"/>
              <a:t>b+c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itchFamily="2" charset="2"/>
              </a:rPr>
              <a:t> a b * c +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err="1" smtClean="0">
                <a:sym typeface="Wingdings" pitchFamily="2" charset="2"/>
              </a:rPr>
              <a:t>a+b</a:t>
            </a:r>
            <a:r>
              <a:rPr lang="en-US" altLang="zh-TW" sz="2400" dirty="0" smtClean="0">
                <a:sym typeface="Wingdings" pitchFamily="2" charset="2"/>
              </a:rPr>
              <a:t>*c  a b c * +</a:t>
            </a:r>
          </a:p>
          <a:p>
            <a:pPr lvl="3" eaLnBrk="1" hangingPunct="1">
              <a:lnSpc>
                <a:spcPct val="80000"/>
              </a:lnSpc>
            </a:pPr>
            <a:endParaRPr lang="en-US" altLang="zh-TW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/>
              <a:t>Left-to-right </a:t>
            </a:r>
            <a:r>
              <a:rPr lang="en-US" altLang="zh-TW" dirty="0" smtClean="0"/>
              <a:t>association</a:t>
            </a:r>
            <a:endParaRPr lang="en-US" altLang="zh-TW" dirty="0" smtClean="0"/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err="1" smtClean="0"/>
              <a:t>a+b</a:t>
            </a:r>
            <a:r>
              <a:rPr lang="en-US" altLang="zh-TW" sz="2400" dirty="0" smtClean="0"/>
              <a:t>-c </a:t>
            </a:r>
            <a:r>
              <a:rPr lang="en-US" altLang="zh-TW" sz="2400" dirty="0" smtClean="0">
                <a:sym typeface="Wingdings" pitchFamily="2" charset="2"/>
              </a:rPr>
              <a:t> a b + c -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smtClean="0"/>
              <a:t>a-</a:t>
            </a:r>
            <a:r>
              <a:rPr lang="en-US" altLang="zh-TW" sz="2400" dirty="0" err="1" smtClean="0"/>
              <a:t>b+c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itchFamily="2" charset="2"/>
              </a:rPr>
              <a:t> a b - c +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2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TW" dirty="0" smtClean="0"/>
              <a:t>Parentheses</a:t>
            </a:r>
            <a:endParaRPr lang="en-US" altLang="zh-TW" dirty="0" smtClean="0"/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smtClean="0"/>
              <a:t>(</a:t>
            </a:r>
            <a:r>
              <a:rPr lang="en-US" altLang="zh-TW" sz="2400" dirty="0" err="1" smtClean="0"/>
              <a:t>a+b</a:t>
            </a:r>
            <a:r>
              <a:rPr lang="en-US" altLang="zh-TW" sz="2400" dirty="0" smtClean="0"/>
              <a:t>)*c </a:t>
            </a:r>
            <a:r>
              <a:rPr lang="en-US" altLang="zh-TW" sz="2400" dirty="0" smtClean="0">
                <a:sym typeface="Wingdings" pitchFamily="2" charset="2"/>
              </a:rPr>
              <a:t> a b + c *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2400" dirty="0" err="1" smtClean="0">
                <a:sym typeface="Wingdings" pitchFamily="2" charset="2"/>
              </a:rPr>
              <a:t>a+b</a:t>
            </a:r>
            <a:r>
              <a:rPr lang="en-US" altLang="zh-TW" sz="2400" dirty="0" smtClean="0">
                <a:sym typeface="Wingdings" pitchFamily="2" charset="2"/>
              </a:rPr>
              <a:t>*c  a b c * + </a:t>
            </a:r>
          </a:p>
          <a:p>
            <a:pPr lvl="3" eaLnBrk="1" hangingPunct="1">
              <a:lnSpc>
                <a:spcPct val="80000"/>
              </a:lnSpc>
            </a:pPr>
            <a:endParaRPr lang="en-US" altLang="zh-TW" sz="18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F9FFE9-318E-483B-B498-C6C26CDFF072}" type="slidenum">
              <a:rPr lang="zh-TW" altLang="en-US" smtClean="0"/>
              <a:pPr/>
              <a:t>37</a:t>
            </a:fld>
            <a:endParaRPr lang="en-US" altLang="zh-TW" smtClean="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(5/12)</a:t>
            </a:r>
            <a:endParaRPr lang="zh-TW" altLang="en-US" sz="3200" dirty="0" smtClean="0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Steps as you process the infix expression:</a:t>
            </a:r>
          </a:p>
          <a:p>
            <a:pPr lvl="1" eaLnBrk="1" hangingPunct="1"/>
            <a:endParaRPr lang="en-US" altLang="zh-TW" sz="1400" b="1" dirty="0" smtClean="0"/>
          </a:p>
          <a:p>
            <a:pPr lvl="1" eaLnBrk="1" hangingPunct="1"/>
            <a:r>
              <a:rPr lang="en-US" altLang="zh-TW" b="1" dirty="0" smtClean="0"/>
              <a:t>When encountering an </a:t>
            </a:r>
            <a:r>
              <a:rPr lang="en-US" altLang="zh-TW" b="1" i="1" dirty="0" smtClean="0">
                <a:latin typeface="Arial" charset="0"/>
              </a:rPr>
              <a:t>“</a:t>
            </a:r>
            <a:r>
              <a:rPr lang="en-US" altLang="zh-TW" b="1" i="1" dirty="0" smtClean="0"/>
              <a:t>operand</a:t>
            </a:r>
            <a:r>
              <a:rPr lang="en-US" altLang="zh-TW" b="1" i="1" dirty="0" smtClean="0">
                <a:latin typeface="Arial" charset="0"/>
              </a:rPr>
              <a:t>”</a:t>
            </a:r>
            <a:r>
              <a:rPr lang="en-US" altLang="zh-TW" dirty="0" smtClean="0"/>
              <a:t>,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append the operand to the end of the output string </a:t>
            </a:r>
            <a:r>
              <a:rPr lang="en-US" altLang="zh-TW" sz="2400" dirty="0" err="1" smtClean="0">
                <a:solidFill>
                  <a:schemeClr val="tx2"/>
                </a:solidFill>
                <a:latin typeface="Courier New" pitchFamily="49" charset="0"/>
              </a:rPr>
              <a:t>postfixExpr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.</a:t>
            </a:r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Justification:</a:t>
            </a:r>
          </a:p>
          <a:p>
            <a:pPr lvl="3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order of the operands in the postfix expression is the same as the order in the infix expression.</a:t>
            </a:r>
          </a:p>
          <a:p>
            <a:pPr lvl="3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operands that appear to the left of an operator in the infix expression also appear to its left in the postfix expression.</a:t>
            </a:r>
            <a:endParaRPr lang="zh-TW" altLang="en-US" sz="2200" dirty="0" smtClean="0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3877072" y="3268786"/>
            <a:ext cx="3796424" cy="40011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dirty="0">
                <a:solidFill>
                  <a:schemeClr val="tx2"/>
                </a:solidFill>
              </a:rPr>
              <a:t>initially, </a:t>
            </a:r>
            <a:r>
              <a:rPr lang="en-US" altLang="zh-TW" sz="2000" dirty="0" err="1">
                <a:solidFill>
                  <a:schemeClr val="tx2"/>
                </a:solidFill>
                <a:latin typeface="Courier New" pitchFamily="49" charset="0"/>
              </a:rPr>
              <a:t>postfixExpr</a:t>
            </a:r>
            <a:r>
              <a:rPr lang="en-US" altLang="zh-TW" sz="2000" dirty="0">
                <a:solidFill>
                  <a:schemeClr val="tx2"/>
                </a:solidFill>
              </a:rPr>
              <a:t> is empty</a:t>
            </a:r>
            <a:endParaRPr lang="zh-TW" altLang="en-US" sz="2000" dirty="0"/>
          </a:p>
        </p:txBody>
      </p:sp>
      <p:sp>
        <p:nvSpPr>
          <p:cNvPr id="58374" name="Line 5"/>
          <p:cNvSpPr>
            <a:spLocks noChangeShapeType="1"/>
          </p:cNvSpPr>
          <p:nvPr/>
        </p:nvSpPr>
        <p:spPr bwMode="auto">
          <a:xfrm flipH="1" flipV="1">
            <a:off x="3419872" y="3344986"/>
            <a:ext cx="457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F3ED01-73DF-4CB0-9274-2A0CC95A8889}" type="slidenum">
              <a:rPr lang="zh-TW" altLang="en-US" smtClean="0"/>
              <a:pPr/>
              <a:t>38</a:t>
            </a:fld>
            <a:endParaRPr lang="en-US" altLang="zh-TW" smtClean="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(6/12)</a:t>
            </a:r>
            <a:endParaRPr lang="zh-TW" altLang="en-US" sz="3200" dirty="0" smtClean="0"/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b="1" dirty="0" smtClean="0"/>
              <a:t>When encountering an </a:t>
            </a:r>
            <a:r>
              <a:rPr lang="en-US" altLang="zh-TW" sz="2800" b="1" i="1" dirty="0" smtClean="0">
                <a:latin typeface="Arial" charset="0"/>
              </a:rPr>
              <a:t>“</a:t>
            </a:r>
            <a:r>
              <a:rPr lang="en-US" altLang="zh-TW" sz="2800" b="1" i="1" dirty="0" smtClean="0"/>
              <a:t>operator</a:t>
            </a:r>
            <a:r>
              <a:rPr lang="en-US" altLang="zh-TW" sz="2800" b="1" i="1" dirty="0" smtClean="0">
                <a:latin typeface="Arial" charset="0"/>
              </a:rPr>
              <a:t>”</a:t>
            </a:r>
            <a:r>
              <a:rPr lang="en-US" altLang="zh-TW" sz="2800" dirty="0" smtClean="0"/>
              <a:t>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If the stack is </a:t>
            </a:r>
            <a:r>
              <a:rPr lang="en-US" altLang="zh-TW" sz="2400" dirty="0" smtClean="0">
                <a:solidFill>
                  <a:schemeClr val="accent2"/>
                </a:solidFill>
              </a:rPr>
              <a:t>empty</a:t>
            </a:r>
            <a:r>
              <a:rPr lang="en-US" altLang="zh-TW" sz="2400" dirty="0" smtClean="0">
                <a:solidFill>
                  <a:schemeClr val="tx2"/>
                </a:solidFill>
              </a:rPr>
              <a:t>, push the operator onto the stack.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2"/>
                </a:solidFill>
              </a:rPr>
              <a:t>If the stack is </a:t>
            </a:r>
            <a:r>
              <a:rPr lang="en-US" altLang="zh-TW" sz="2400" dirty="0" smtClean="0">
                <a:solidFill>
                  <a:schemeClr val="accent2"/>
                </a:solidFill>
              </a:rPr>
              <a:t>not empty</a:t>
            </a:r>
            <a:r>
              <a:rPr lang="en-US" altLang="zh-TW" sz="2400" dirty="0" smtClean="0">
                <a:solidFill>
                  <a:schemeClr val="tx2"/>
                </a:solidFill>
              </a:rPr>
              <a:t>,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 smtClean="0">
                <a:solidFill>
                  <a:schemeClr val="tx2"/>
                </a:solidFill>
              </a:rPr>
              <a:t>1. 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while</a:t>
            </a:r>
            <a:r>
              <a:rPr lang="en-US" altLang="zh-TW" sz="2200" dirty="0" smtClean="0">
                <a:solidFill>
                  <a:schemeClr val="tx2"/>
                </a:solidFill>
              </a:rPr>
              <a:t>: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b="1" baseline="30000" dirty="0" smtClean="0">
                <a:solidFill>
                  <a:schemeClr val="tx2"/>
                </a:solidFill>
              </a:rPr>
              <a:t>	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the stack is not empty</a:t>
            </a:r>
            <a:r>
              <a:rPr lang="en-US" altLang="zh-TW" sz="2200" dirty="0" smtClean="0">
                <a:solidFill>
                  <a:schemeClr val="tx2"/>
                </a:solidFill>
              </a:rPr>
              <a:t> and 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</a:rPr>
              <a:t>	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the top of the stack is not a ‘(‘</a:t>
            </a:r>
            <a:r>
              <a:rPr lang="en-US" altLang="zh-TW" sz="2200" dirty="0" smtClean="0">
                <a:solidFill>
                  <a:schemeClr val="tx2"/>
                </a:solidFill>
              </a:rPr>
              <a:t>, and </a:t>
            </a:r>
          </a:p>
          <a:p>
            <a:pPr lvl="4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b="1" dirty="0" smtClean="0">
                <a:solidFill>
                  <a:schemeClr val="tx2"/>
                </a:solidFill>
              </a:rPr>
              <a:t>	the top of the stack is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not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a lower precedence operator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 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</a:rPr>
              <a:t>	</a:t>
            </a:r>
            <a:r>
              <a:rPr lang="en-US" altLang="zh-TW" sz="2200" u="sng" dirty="0" smtClean="0">
                <a:solidFill>
                  <a:schemeClr val="tx2"/>
                </a:solidFill>
              </a:rPr>
              <a:t>pop the top operator</a:t>
            </a:r>
            <a:r>
              <a:rPr lang="en-US" altLang="zh-TW" sz="2200" dirty="0" smtClean="0">
                <a:solidFill>
                  <a:schemeClr val="tx2"/>
                </a:solidFill>
              </a:rPr>
              <a:t> from the stack and append it to </a:t>
            </a:r>
            <a:r>
              <a:rPr lang="en-US" altLang="zh-TW" sz="2200" dirty="0" err="1" smtClean="0">
                <a:solidFill>
                  <a:schemeClr val="tx2"/>
                </a:solidFill>
                <a:latin typeface="Courier New" pitchFamily="49" charset="0"/>
              </a:rPr>
              <a:t>postfixExp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</a:rPr>
              <a:t>	</a:t>
            </a:r>
          </a:p>
          <a:p>
            <a:pPr lvl="3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 startAt="2"/>
            </a:pPr>
            <a:r>
              <a:rPr lang="en-US" altLang="zh-TW" sz="2200" dirty="0" smtClean="0">
                <a:solidFill>
                  <a:schemeClr val="tx2"/>
                </a:solidFill>
              </a:rPr>
              <a:t>Push the operator onto the stack</a:t>
            </a:r>
          </a:p>
        </p:txBody>
      </p:sp>
      <p:sp>
        <p:nvSpPr>
          <p:cNvPr id="251909" name="Text Box 5"/>
          <p:cNvSpPr txBox="1">
            <a:spLocks noChangeArrowheads="1"/>
          </p:cNvSpPr>
          <p:nvPr/>
        </p:nvSpPr>
        <p:spPr bwMode="auto">
          <a:xfrm>
            <a:off x="1997075" y="5877272"/>
            <a:ext cx="5921814" cy="76944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dirty="0">
                <a:solidFill>
                  <a:schemeClr val="tx2"/>
                </a:solidFill>
              </a:rPr>
              <a:t>T</a:t>
            </a:r>
            <a:r>
              <a:rPr lang="en-US" altLang="zh-TW" sz="2000" dirty="0" smtClean="0">
                <a:solidFill>
                  <a:schemeClr val="tx2"/>
                </a:solidFill>
              </a:rPr>
              <a:t>his </a:t>
            </a:r>
            <a:r>
              <a:rPr lang="en-US" altLang="zh-TW" sz="2000" dirty="0">
                <a:solidFill>
                  <a:schemeClr val="tx2"/>
                </a:solidFill>
              </a:rPr>
              <a:t>step </a:t>
            </a:r>
            <a:r>
              <a:rPr lang="en-US" altLang="zh-TW" sz="2000" u="sng" dirty="0">
                <a:solidFill>
                  <a:schemeClr val="tx2"/>
                </a:solidFill>
              </a:rPr>
              <a:t>orders the operators by precedence</a:t>
            </a:r>
            <a:r>
              <a:rPr lang="en-US" altLang="zh-TW" sz="2000" dirty="0">
                <a:solidFill>
                  <a:schemeClr val="tx2"/>
                </a:solidFill>
              </a:rPr>
              <a:t> and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dirty="0">
                <a:solidFill>
                  <a:schemeClr val="tx2"/>
                </a:solidFill>
              </a:rPr>
              <a:t>in accordance with </a:t>
            </a:r>
            <a:r>
              <a:rPr lang="en-US" altLang="zh-TW" sz="2000" u="sng" dirty="0">
                <a:solidFill>
                  <a:schemeClr val="tx2"/>
                </a:solidFill>
              </a:rPr>
              <a:t>left-to-right association</a:t>
            </a:r>
            <a:r>
              <a:rPr lang="en-US" altLang="zh-TW" sz="2000" dirty="0">
                <a:solidFill>
                  <a:schemeClr val="tx2"/>
                </a:solidFill>
              </a:rPr>
              <a:t>.</a:t>
            </a:r>
            <a:endParaRPr lang="en-US" altLang="zh-TW" sz="2000" dirty="0"/>
          </a:p>
        </p:txBody>
      </p:sp>
      <p:sp>
        <p:nvSpPr>
          <p:cNvPr id="251910" name="Rectangle 6"/>
          <p:cNvSpPr>
            <a:spLocks noChangeArrowheads="1"/>
          </p:cNvSpPr>
          <p:nvPr/>
        </p:nvSpPr>
        <p:spPr bwMode="auto">
          <a:xfrm>
            <a:off x="461392" y="1268760"/>
            <a:ext cx="8215064" cy="4458816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51911" name="Line 7"/>
          <p:cNvSpPr>
            <a:spLocks noChangeShapeType="1"/>
          </p:cNvSpPr>
          <p:nvPr/>
        </p:nvSpPr>
        <p:spPr bwMode="auto">
          <a:xfrm flipH="1" flipV="1">
            <a:off x="2514600" y="5733256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1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1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1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9" grpId="0" animBg="1"/>
      <p:bldP spid="251910" grpId="0" animBg="1"/>
      <p:bldP spid="2519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43324F8-798A-4EEA-8B9E-473005BF8A3F}" type="slidenum">
              <a:rPr lang="zh-TW" altLang="en-US" smtClean="0"/>
              <a:pPr/>
              <a:t>39</a:t>
            </a:fld>
            <a:endParaRPr lang="en-US" altLang="zh-TW" smtClean="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(7/12)</a:t>
            </a:r>
            <a:endParaRPr lang="zh-TW" altLang="en-US" sz="3200" dirty="0" smtClean="0"/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Case 1:</a:t>
            </a:r>
          </a:p>
          <a:p>
            <a:pPr lvl="1" eaLnBrk="1" hangingPunct="1"/>
            <a:r>
              <a:rPr lang="en-US" altLang="zh-TW" sz="2400" dirty="0" smtClean="0"/>
              <a:t>Infix:</a:t>
            </a:r>
          </a:p>
          <a:p>
            <a:pPr lvl="1" eaLnBrk="1" hangingPunct="1"/>
            <a:r>
              <a:rPr lang="en-US" altLang="zh-TW" sz="2400" dirty="0" smtClean="0"/>
              <a:t>Postfix:</a:t>
            </a:r>
          </a:p>
          <a:p>
            <a:pPr lvl="1" eaLnBrk="1" hangingPunct="1"/>
            <a:r>
              <a:rPr lang="en-US" altLang="zh-TW" sz="2400" dirty="0" smtClean="0"/>
              <a:t>Stack:</a:t>
            </a:r>
          </a:p>
          <a:p>
            <a:pPr eaLnBrk="1" hangingPunct="1"/>
            <a:endParaRPr lang="zh-TW" altLang="en-US" sz="2200" dirty="0" smtClean="0"/>
          </a:p>
          <a:p>
            <a:pPr eaLnBrk="1" hangingPunct="1"/>
            <a:r>
              <a:rPr lang="en-US" altLang="zh-TW" sz="2800" dirty="0" smtClean="0"/>
              <a:t>Case 2:</a:t>
            </a:r>
          </a:p>
          <a:p>
            <a:pPr lvl="1" eaLnBrk="1" hangingPunct="1"/>
            <a:r>
              <a:rPr lang="en-US" altLang="zh-TW" sz="2400" dirty="0" smtClean="0"/>
              <a:t>Infix:</a:t>
            </a:r>
          </a:p>
          <a:p>
            <a:pPr lvl="1" eaLnBrk="1" hangingPunct="1"/>
            <a:r>
              <a:rPr lang="en-US" altLang="zh-TW" sz="2400" dirty="0" smtClean="0"/>
              <a:t>Postfix:</a:t>
            </a:r>
          </a:p>
          <a:p>
            <a:pPr lvl="1" eaLnBrk="1" hangingPunct="1"/>
            <a:r>
              <a:rPr lang="en-US" altLang="zh-TW" sz="2400" dirty="0" smtClean="0"/>
              <a:t>Stack:</a:t>
            </a:r>
            <a:endParaRPr lang="zh-TW" altLang="en-US" sz="2400" dirty="0" smtClean="0"/>
          </a:p>
        </p:txBody>
      </p:sp>
      <p:sp>
        <p:nvSpPr>
          <p:cNvPr id="312324" name="Text Box 4"/>
          <p:cNvSpPr txBox="1">
            <a:spLocks noChangeArrowheads="1"/>
          </p:cNvSpPr>
          <p:nvPr/>
        </p:nvSpPr>
        <p:spPr bwMode="auto">
          <a:xfrm>
            <a:off x="3048000" y="1801813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25" name="Text Box 5"/>
          <p:cNvSpPr txBox="1">
            <a:spLocks noChangeArrowheads="1"/>
          </p:cNvSpPr>
          <p:nvPr/>
        </p:nvSpPr>
        <p:spPr bwMode="auto">
          <a:xfrm>
            <a:off x="3406775" y="1801813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2326" name="Text Box 6"/>
          <p:cNvSpPr txBox="1">
            <a:spLocks noChangeArrowheads="1"/>
          </p:cNvSpPr>
          <p:nvPr/>
        </p:nvSpPr>
        <p:spPr bwMode="auto">
          <a:xfrm>
            <a:off x="3798888" y="1801813"/>
            <a:ext cx="33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x</a:t>
            </a:r>
          </a:p>
        </p:txBody>
      </p:sp>
      <p:sp>
        <p:nvSpPr>
          <p:cNvPr id="312327" name="Text Box 7"/>
          <p:cNvSpPr txBox="1">
            <a:spLocks noChangeArrowheads="1"/>
          </p:cNvSpPr>
          <p:nvPr/>
        </p:nvSpPr>
        <p:spPr bwMode="auto">
          <a:xfrm>
            <a:off x="4149725" y="1866900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*</a:t>
            </a:r>
          </a:p>
        </p:txBody>
      </p:sp>
      <p:sp>
        <p:nvSpPr>
          <p:cNvPr id="312328" name="Rectangle 8"/>
          <p:cNvSpPr>
            <a:spLocks noChangeArrowheads="1"/>
          </p:cNvSpPr>
          <p:nvPr/>
        </p:nvSpPr>
        <p:spPr bwMode="auto">
          <a:xfrm>
            <a:off x="4557713" y="1835150"/>
            <a:ext cx="16764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329" name="Text Box 9"/>
          <p:cNvSpPr txBox="1">
            <a:spLocks noChangeArrowheads="1"/>
          </p:cNvSpPr>
          <p:nvPr/>
        </p:nvSpPr>
        <p:spPr bwMode="auto">
          <a:xfrm>
            <a:off x="3048000" y="2200275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30" name="Text Box 10"/>
          <p:cNvSpPr txBox="1">
            <a:spLocks noChangeArrowheads="1"/>
          </p:cNvSpPr>
          <p:nvPr/>
        </p:nvSpPr>
        <p:spPr bwMode="auto">
          <a:xfrm>
            <a:off x="3429000" y="2200275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graphicFrame>
        <p:nvGraphicFramePr>
          <p:cNvPr id="312338" name="Group 18"/>
          <p:cNvGraphicFramePr>
            <a:graphicFrameLocks noGrp="1"/>
          </p:cNvGraphicFramePr>
          <p:nvPr/>
        </p:nvGraphicFramePr>
        <p:xfrm>
          <a:off x="3048000" y="2673350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2344" name="AutoShape 24"/>
          <p:cNvSpPr>
            <a:spLocks noChangeArrowheads="1"/>
          </p:cNvSpPr>
          <p:nvPr/>
        </p:nvSpPr>
        <p:spPr bwMode="auto">
          <a:xfrm>
            <a:off x="3733800" y="2749550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12345" name="Group 25"/>
          <p:cNvGraphicFramePr>
            <a:graphicFrameLocks noGrp="1"/>
          </p:cNvGraphicFramePr>
          <p:nvPr/>
        </p:nvGraphicFramePr>
        <p:xfrm>
          <a:off x="4191000" y="2438400"/>
          <a:ext cx="533400" cy="792480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2353" name="Text Box 33"/>
          <p:cNvSpPr txBox="1">
            <a:spLocks noChangeArrowheads="1"/>
          </p:cNvSpPr>
          <p:nvPr/>
        </p:nvSpPr>
        <p:spPr bwMode="auto">
          <a:xfrm>
            <a:off x="5076056" y="2492896"/>
            <a:ext cx="1390125" cy="70173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solidFill>
                  <a:schemeClr val="tx2"/>
                </a:solidFill>
              </a:rPr>
              <a:t>operator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solidFill>
                  <a:schemeClr val="tx2"/>
                </a:solidFill>
              </a:rPr>
              <a:t>precedence</a:t>
            </a:r>
          </a:p>
        </p:txBody>
      </p:sp>
      <p:sp>
        <p:nvSpPr>
          <p:cNvPr id="312354" name="Line 34"/>
          <p:cNvSpPr>
            <a:spLocks noChangeShapeType="1"/>
          </p:cNvSpPr>
          <p:nvPr/>
        </p:nvSpPr>
        <p:spPr bwMode="auto">
          <a:xfrm>
            <a:off x="4876800" y="2514600"/>
            <a:ext cx="0" cy="685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2355" name="Text Box 35"/>
          <p:cNvSpPr txBox="1">
            <a:spLocks noChangeArrowheads="1"/>
          </p:cNvSpPr>
          <p:nvPr/>
        </p:nvSpPr>
        <p:spPr bwMode="auto">
          <a:xfrm>
            <a:off x="4784725" y="2132856"/>
            <a:ext cx="620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high</a:t>
            </a:r>
          </a:p>
        </p:txBody>
      </p:sp>
      <p:sp>
        <p:nvSpPr>
          <p:cNvPr id="312356" name="Text Box 36"/>
          <p:cNvSpPr txBox="1">
            <a:spLocks noChangeArrowheads="1"/>
          </p:cNvSpPr>
          <p:nvPr/>
        </p:nvSpPr>
        <p:spPr bwMode="auto">
          <a:xfrm>
            <a:off x="4846638" y="3203684"/>
            <a:ext cx="5309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low</a:t>
            </a:r>
          </a:p>
        </p:txBody>
      </p:sp>
      <p:sp>
        <p:nvSpPr>
          <p:cNvPr id="312357" name="Text Box 37"/>
          <p:cNvSpPr txBox="1">
            <a:spLocks noChangeArrowheads="1"/>
          </p:cNvSpPr>
          <p:nvPr/>
        </p:nvSpPr>
        <p:spPr bwMode="auto">
          <a:xfrm>
            <a:off x="2976563" y="4057427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58" name="Text Box 38"/>
          <p:cNvSpPr txBox="1">
            <a:spLocks noChangeArrowheads="1"/>
          </p:cNvSpPr>
          <p:nvPr/>
        </p:nvSpPr>
        <p:spPr bwMode="auto">
          <a:xfrm>
            <a:off x="3335338" y="4057427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2359" name="Text Box 39"/>
          <p:cNvSpPr txBox="1">
            <a:spLocks noChangeArrowheads="1"/>
          </p:cNvSpPr>
          <p:nvPr/>
        </p:nvSpPr>
        <p:spPr bwMode="auto">
          <a:xfrm>
            <a:off x="3727450" y="4057427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sp>
        <p:nvSpPr>
          <p:cNvPr id="312360" name="Text Box 40"/>
          <p:cNvSpPr txBox="1">
            <a:spLocks noChangeArrowheads="1"/>
          </p:cNvSpPr>
          <p:nvPr/>
        </p:nvSpPr>
        <p:spPr bwMode="auto">
          <a:xfrm>
            <a:off x="4078288" y="4073302"/>
            <a:ext cx="300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-</a:t>
            </a:r>
          </a:p>
        </p:txBody>
      </p:sp>
      <p:sp>
        <p:nvSpPr>
          <p:cNvPr id="312361" name="Rectangle 41"/>
          <p:cNvSpPr>
            <a:spLocks noChangeArrowheads="1"/>
          </p:cNvSpPr>
          <p:nvPr/>
        </p:nvSpPr>
        <p:spPr bwMode="auto">
          <a:xfrm>
            <a:off x="4486275" y="4090764"/>
            <a:ext cx="16764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362" name="Text Box 42"/>
          <p:cNvSpPr txBox="1">
            <a:spLocks noChangeArrowheads="1"/>
          </p:cNvSpPr>
          <p:nvPr/>
        </p:nvSpPr>
        <p:spPr bwMode="auto">
          <a:xfrm>
            <a:off x="2976563" y="4459064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2363" name="Text Box 43"/>
          <p:cNvSpPr txBox="1">
            <a:spLocks noChangeArrowheads="1"/>
          </p:cNvSpPr>
          <p:nvPr/>
        </p:nvSpPr>
        <p:spPr bwMode="auto">
          <a:xfrm>
            <a:off x="3352800" y="4459064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graphicFrame>
        <p:nvGraphicFramePr>
          <p:cNvPr id="312364" name="Group 44"/>
          <p:cNvGraphicFramePr>
            <a:graphicFrameLocks noGrp="1"/>
          </p:cNvGraphicFramePr>
          <p:nvPr/>
        </p:nvGraphicFramePr>
        <p:xfrm>
          <a:off x="2976563" y="4932139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2370" name="AutoShape 50"/>
          <p:cNvSpPr>
            <a:spLocks noChangeArrowheads="1"/>
          </p:cNvSpPr>
          <p:nvPr/>
        </p:nvSpPr>
        <p:spPr bwMode="auto">
          <a:xfrm>
            <a:off x="3662363" y="5008339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12383" name="Group 63"/>
          <p:cNvGraphicFramePr>
            <a:graphicFrameLocks noGrp="1"/>
          </p:cNvGraphicFramePr>
          <p:nvPr/>
        </p:nvGraphicFramePr>
        <p:xfrm>
          <a:off x="5410200" y="4925789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2389" name="AutoShape 69"/>
          <p:cNvSpPr>
            <a:spLocks noChangeArrowheads="1"/>
          </p:cNvSpPr>
          <p:nvPr/>
        </p:nvSpPr>
        <p:spPr bwMode="auto">
          <a:xfrm>
            <a:off x="4953000" y="5001989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2390" name="Text Box 70"/>
          <p:cNvSpPr txBox="1">
            <a:spLocks noChangeArrowheads="1"/>
          </p:cNvSpPr>
          <p:nvPr/>
        </p:nvSpPr>
        <p:spPr bwMode="auto">
          <a:xfrm>
            <a:off x="4057650" y="4982939"/>
            <a:ext cx="8130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empty</a:t>
            </a:r>
          </a:p>
        </p:txBody>
      </p:sp>
      <p:sp>
        <p:nvSpPr>
          <p:cNvPr id="312391" name="Text Box 71"/>
          <p:cNvSpPr txBox="1">
            <a:spLocks noChangeArrowheads="1"/>
          </p:cNvSpPr>
          <p:nvPr/>
        </p:nvSpPr>
        <p:spPr bwMode="auto">
          <a:xfrm>
            <a:off x="3694113" y="4452714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2392" name="Line 72"/>
          <p:cNvSpPr>
            <a:spLocks noChangeShapeType="1"/>
          </p:cNvSpPr>
          <p:nvPr/>
        </p:nvSpPr>
        <p:spPr bwMode="auto">
          <a:xfrm flipV="1">
            <a:off x="3352800" y="4773389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2393" name="Text Box 73"/>
          <p:cNvSpPr txBox="1">
            <a:spLocks noChangeArrowheads="1"/>
          </p:cNvSpPr>
          <p:nvPr/>
        </p:nvSpPr>
        <p:spPr bwMode="auto">
          <a:xfrm>
            <a:off x="2368550" y="5459189"/>
            <a:ext cx="4579714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solidFill>
                  <a:schemeClr val="tx2"/>
                </a:solidFill>
              </a:rPr>
              <a:t>in accordance with </a:t>
            </a:r>
            <a:r>
              <a:rPr lang="en-US" altLang="zh-TW" u="sng" dirty="0">
                <a:solidFill>
                  <a:schemeClr val="tx2"/>
                </a:solidFill>
              </a:rPr>
              <a:t>left-to-right </a:t>
            </a:r>
            <a:r>
              <a:rPr lang="en-US" altLang="zh-TW" u="sng" dirty="0" smtClean="0">
                <a:solidFill>
                  <a:schemeClr val="tx2"/>
                </a:solidFill>
              </a:rPr>
              <a:t>association</a:t>
            </a:r>
            <a:endParaRPr lang="en-US" altLang="zh-TW" dirty="0"/>
          </a:p>
        </p:txBody>
      </p:sp>
      <p:sp>
        <p:nvSpPr>
          <p:cNvPr id="34" name="日期版面配置區 3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5" name="頁尾版面配置區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2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2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2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2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2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2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1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1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12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12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4" grpId="0"/>
      <p:bldP spid="312325" grpId="0"/>
      <p:bldP spid="312326" grpId="0"/>
      <p:bldP spid="312327" grpId="0"/>
      <p:bldP spid="312328" grpId="0" animBg="1"/>
      <p:bldP spid="312329" grpId="0"/>
      <p:bldP spid="312330" grpId="0"/>
      <p:bldP spid="312344" grpId="0" animBg="1"/>
      <p:bldP spid="312353" grpId="0" animBg="1"/>
      <p:bldP spid="312354" grpId="0" animBg="1"/>
      <p:bldP spid="312355" grpId="0"/>
      <p:bldP spid="312356" grpId="0"/>
      <p:bldP spid="312357" grpId="0"/>
      <p:bldP spid="312358" grpId="0"/>
      <p:bldP spid="312359" grpId="0"/>
      <p:bldP spid="312360" grpId="0"/>
      <p:bldP spid="312361" grpId="0" animBg="1"/>
      <p:bldP spid="312362" grpId="0"/>
      <p:bldP spid="312363" grpId="0"/>
      <p:bldP spid="312370" grpId="0" animBg="1"/>
      <p:bldP spid="312389" grpId="0" animBg="1"/>
      <p:bldP spid="312390" grpId="0"/>
      <p:bldP spid="312391" grpId="0"/>
      <p:bldP spid="312392" grpId="0" animBg="1"/>
      <p:bldP spid="31239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889A56-DAE9-48AF-96DC-D686444CF607}" type="slidenum">
              <a:rPr lang="zh-TW" altLang="en-US" smtClean="0"/>
              <a:pPr/>
              <a:t>40</a:t>
            </a:fld>
            <a:endParaRPr lang="en-US" altLang="zh-TW" smtClean="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(8/12)</a:t>
            </a:r>
            <a:endParaRPr lang="zh-TW" altLang="en-US" sz="3200" dirty="0" smtClean="0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Case 3:</a:t>
            </a:r>
          </a:p>
          <a:p>
            <a:pPr lvl="1" eaLnBrk="1" hangingPunct="1"/>
            <a:r>
              <a:rPr lang="en-US" altLang="zh-TW" sz="2400" dirty="0" smtClean="0"/>
              <a:t>Infix:</a:t>
            </a:r>
          </a:p>
          <a:p>
            <a:pPr lvl="1" eaLnBrk="1" hangingPunct="1"/>
            <a:r>
              <a:rPr lang="en-US" altLang="zh-TW" sz="2400" dirty="0" smtClean="0"/>
              <a:t>Postfix:</a:t>
            </a:r>
          </a:p>
          <a:p>
            <a:pPr lvl="1" eaLnBrk="1" hangingPunct="1"/>
            <a:r>
              <a:rPr lang="en-US" altLang="zh-TW" sz="2400" dirty="0" smtClean="0"/>
              <a:t>Stack:</a:t>
            </a:r>
            <a:endParaRPr lang="zh-TW" altLang="en-US" sz="2400" dirty="0" smtClean="0"/>
          </a:p>
          <a:p>
            <a:pPr eaLnBrk="1" hangingPunct="1"/>
            <a:endParaRPr lang="zh-TW" altLang="en-US" sz="2400" dirty="0" smtClean="0"/>
          </a:p>
        </p:txBody>
      </p:sp>
      <p:sp>
        <p:nvSpPr>
          <p:cNvPr id="314372" name="Text Box 4"/>
          <p:cNvSpPr txBox="1">
            <a:spLocks noChangeArrowheads="1"/>
          </p:cNvSpPr>
          <p:nvPr/>
        </p:nvSpPr>
        <p:spPr bwMode="auto">
          <a:xfrm>
            <a:off x="2976563" y="1771903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4373" name="Text Box 5"/>
          <p:cNvSpPr txBox="1">
            <a:spLocks noChangeArrowheads="1"/>
          </p:cNvSpPr>
          <p:nvPr/>
        </p:nvSpPr>
        <p:spPr bwMode="auto">
          <a:xfrm>
            <a:off x="3335338" y="1771903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sp>
        <p:nvSpPr>
          <p:cNvPr id="314374" name="Text Box 6"/>
          <p:cNvSpPr txBox="1">
            <a:spLocks noChangeArrowheads="1"/>
          </p:cNvSpPr>
          <p:nvPr/>
        </p:nvSpPr>
        <p:spPr bwMode="auto">
          <a:xfrm>
            <a:off x="3698875" y="1771903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sp>
        <p:nvSpPr>
          <p:cNvPr id="314375" name="Text Box 7"/>
          <p:cNvSpPr txBox="1">
            <a:spLocks noChangeArrowheads="1"/>
          </p:cNvSpPr>
          <p:nvPr/>
        </p:nvSpPr>
        <p:spPr bwMode="auto">
          <a:xfrm>
            <a:off x="4633913" y="1787778"/>
            <a:ext cx="300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-</a:t>
            </a:r>
          </a:p>
        </p:txBody>
      </p:sp>
      <p:sp>
        <p:nvSpPr>
          <p:cNvPr id="314376" name="Rectangle 8"/>
          <p:cNvSpPr>
            <a:spLocks noChangeArrowheads="1"/>
          </p:cNvSpPr>
          <p:nvPr/>
        </p:nvSpPr>
        <p:spPr bwMode="auto">
          <a:xfrm>
            <a:off x="5041900" y="1805241"/>
            <a:ext cx="16764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4377" name="Text Box 9"/>
          <p:cNvSpPr txBox="1">
            <a:spLocks noChangeArrowheads="1"/>
          </p:cNvSpPr>
          <p:nvPr/>
        </p:nvSpPr>
        <p:spPr bwMode="auto">
          <a:xfrm>
            <a:off x="2976563" y="2173541"/>
            <a:ext cx="392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w</a:t>
            </a:r>
          </a:p>
        </p:txBody>
      </p:sp>
      <p:sp>
        <p:nvSpPr>
          <p:cNvPr id="314378" name="Text Box 10"/>
          <p:cNvSpPr txBox="1">
            <a:spLocks noChangeArrowheads="1"/>
          </p:cNvSpPr>
          <p:nvPr/>
        </p:nvSpPr>
        <p:spPr bwMode="auto">
          <a:xfrm>
            <a:off x="3367088" y="2173541"/>
            <a:ext cx="33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x</a:t>
            </a:r>
          </a:p>
        </p:txBody>
      </p:sp>
      <p:graphicFrame>
        <p:nvGraphicFramePr>
          <p:cNvPr id="314379" name="Group 11"/>
          <p:cNvGraphicFramePr>
            <a:graphicFrameLocks noGrp="1"/>
          </p:cNvGraphicFramePr>
          <p:nvPr/>
        </p:nvGraphicFramePr>
        <p:xfrm>
          <a:off x="2943225" y="2722816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4394" name="Text Box 26"/>
          <p:cNvSpPr txBox="1">
            <a:spLocks noChangeArrowheads="1"/>
          </p:cNvSpPr>
          <p:nvPr/>
        </p:nvSpPr>
        <p:spPr bwMode="auto">
          <a:xfrm>
            <a:off x="3990975" y="2264028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*</a:t>
            </a:r>
          </a:p>
        </p:txBody>
      </p:sp>
      <p:sp>
        <p:nvSpPr>
          <p:cNvPr id="314396" name="Text Box 28"/>
          <p:cNvSpPr txBox="1">
            <a:spLocks noChangeArrowheads="1"/>
          </p:cNvSpPr>
          <p:nvPr/>
        </p:nvSpPr>
        <p:spPr bwMode="auto">
          <a:xfrm>
            <a:off x="3968750" y="1840166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*</a:t>
            </a:r>
          </a:p>
        </p:txBody>
      </p:sp>
      <p:sp>
        <p:nvSpPr>
          <p:cNvPr id="314397" name="Text Box 29"/>
          <p:cNvSpPr txBox="1">
            <a:spLocks noChangeArrowheads="1"/>
          </p:cNvSpPr>
          <p:nvPr/>
        </p:nvSpPr>
        <p:spPr bwMode="auto">
          <a:xfrm>
            <a:off x="4314825" y="1775078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y</a:t>
            </a:r>
          </a:p>
        </p:txBody>
      </p:sp>
      <p:sp>
        <p:nvSpPr>
          <p:cNvPr id="314398" name="Text Box 30"/>
          <p:cNvSpPr txBox="1">
            <a:spLocks noChangeArrowheads="1"/>
          </p:cNvSpPr>
          <p:nvPr/>
        </p:nvSpPr>
        <p:spPr bwMode="auto">
          <a:xfrm>
            <a:off x="3705225" y="2173541"/>
            <a:ext cx="334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y</a:t>
            </a:r>
          </a:p>
        </p:txBody>
      </p:sp>
      <p:sp>
        <p:nvSpPr>
          <p:cNvPr id="314408" name="AutoShape 40"/>
          <p:cNvSpPr>
            <a:spLocks noChangeArrowheads="1"/>
          </p:cNvSpPr>
          <p:nvPr/>
        </p:nvSpPr>
        <p:spPr bwMode="auto">
          <a:xfrm>
            <a:off x="3581400" y="2737103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14409" name="Group 41"/>
          <p:cNvGraphicFramePr>
            <a:graphicFrameLocks noGrp="1"/>
          </p:cNvGraphicFramePr>
          <p:nvPr/>
        </p:nvGraphicFramePr>
        <p:xfrm>
          <a:off x="4038600" y="2708528"/>
          <a:ext cx="533400" cy="792480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4417" name="Text Box 49"/>
          <p:cNvSpPr txBox="1">
            <a:spLocks noChangeArrowheads="1"/>
          </p:cNvSpPr>
          <p:nvPr/>
        </p:nvSpPr>
        <p:spPr bwMode="auto">
          <a:xfrm>
            <a:off x="4305300" y="2203703"/>
            <a:ext cx="39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+</a:t>
            </a:r>
          </a:p>
        </p:txBody>
      </p:sp>
      <p:graphicFrame>
        <p:nvGraphicFramePr>
          <p:cNvPr id="314418" name="Group 50"/>
          <p:cNvGraphicFramePr>
            <a:graphicFrameLocks noGrp="1"/>
          </p:cNvGraphicFramePr>
          <p:nvPr/>
        </p:nvGraphicFramePr>
        <p:xfrm>
          <a:off x="6324600" y="2722816"/>
          <a:ext cx="457200" cy="396240"/>
        </p:xfrm>
        <a:graphic>
          <a:graphicData uri="http://schemas.openxmlformats.org/drawingml/2006/table">
            <a:tbl>
              <a:tblPr/>
              <a:tblGrid>
                <a:gridCol w="4572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4424" name="AutoShape 56"/>
          <p:cNvSpPr>
            <a:spLocks noChangeArrowheads="1"/>
          </p:cNvSpPr>
          <p:nvPr/>
        </p:nvSpPr>
        <p:spPr bwMode="auto">
          <a:xfrm>
            <a:off x="5867400" y="2722816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14425" name="Text Box 57"/>
          <p:cNvSpPr txBox="1">
            <a:spLocks noChangeArrowheads="1"/>
          </p:cNvSpPr>
          <p:nvPr/>
        </p:nvSpPr>
        <p:spPr bwMode="auto">
          <a:xfrm>
            <a:off x="4972050" y="2703766"/>
            <a:ext cx="830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empty</a:t>
            </a:r>
          </a:p>
        </p:txBody>
      </p:sp>
      <p:sp>
        <p:nvSpPr>
          <p:cNvPr id="314426" name="AutoShape 58"/>
          <p:cNvSpPr>
            <a:spLocks noChangeArrowheads="1"/>
          </p:cNvSpPr>
          <p:nvPr/>
        </p:nvSpPr>
        <p:spPr bwMode="auto">
          <a:xfrm>
            <a:off x="4710113" y="2737103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4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4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4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4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2" grpId="0"/>
      <p:bldP spid="314373" grpId="0"/>
      <p:bldP spid="314374" grpId="0"/>
      <p:bldP spid="314375" grpId="0"/>
      <p:bldP spid="314376" grpId="0" animBg="1"/>
      <p:bldP spid="314377" grpId="0"/>
      <p:bldP spid="314378" grpId="0"/>
      <p:bldP spid="314394" grpId="0"/>
      <p:bldP spid="314396" grpId="0"/>
      <p:bldP spid="314397" grpId="0"/>
      <p:bldP spid="314398" grpId="0"/>
      <p:bldP spid="314408" grpId="0" animBg="1"/>
      <p:bldP spid="314417" grpId="0"/>
      <p:bldP spid="314424" grpId="0" animBg="1"/>
      <p:bldP spid="314425" grpId="0"/>
      <p:bldP spid="31442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7BCA61-AD61-4B55-8CA0-C3320D8F9333}" type="slidenum">
              <a:rPr lang="zh-TW" altLang="en-US" smtClean="0"/>
              <a:pPr/>
              <a:t>41</a:t>
            </a:fld>
            <a:endParaRPr lang="en-US" altLang="zh-TW" smtClean="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(9/12)</a:t>
            </a:r>
            <a:endParaRPr lang="zh-TW" altLang="en-US" sz="3200" dirty="0" smtClean="0"/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/>
              <a:t>When reaching </a:t>
            </a:r>
            <a:r>
              <a:rPr lang="en-US" altLang="zh-TW" b="1" i="1" dirty="0" smtClean="0"/>
              <a:t>the end of the </a:t>
            </a:r>
            <a:r>
              <a:rPr lang="en-US" altLang="zh-TW" b="1" i="1" dirty="0" smtClean="0"/>
              <a:t>string</a:t>
            </a:r>
            <a:r>
              <a:rPr lang="en-US" altLang="zh-TW" dirty="0" smtClean="0"/>
              <a:t>,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pop all operators from stack and append them to </a:t>
            </a:r>
            <a:r>
              <a:rPr lang="en-US" altLang="zh-TW" dirty="0" err="1" smtClean="0">
                <a:latin typeface="Courier New" pitchFamily="49" charset="0"/>
              </a:rPr>
              <a:t>postfixExpr</a:t>
            </a:r>
            <a:r>
              <a:rPr lang="en-US" altLang="zh-TW" dirty="0" smtClean="0"/>
              <a:t>.</a:t>
            </a:r>
          </a:p>
          <a:p>
            <a:pPr lvl="2" eaLnBrk="1" hangingPunct="1"/>
            <a:endParaRPr lang="en-US" altLang="zh-TW" sz="1800" dirty="0" smtClean="0"/>
          </a:p>
          <a:p>
            <a:pPr eaLnBrk="1" hangingPunct="1"/>
            <a:r>
              <a:rPr lang="en-US" altLang="zh-TW" b="1" dirty="0" smtClean="0"/>
              <a:t>When encountering a </a:t>
            </a:r>
            <a:r>
              <a:rPr lang="en-US" altLang="zh-TW" b="1" i="1" dirty="0" smtClean="0">
                <a:latin typeface="Arial" charset="0"/>
              </a:rPr>
              <a:t>‘</a:t>
            </a:r>
            <a:r>
              <a:rPr lang="en-US" altLang="zh-TW" b="1" dirty="0" smtClean="0"/>
              <a:t>(</a:t>
            </a:r>
            <a:r>
              <a:rPr lang="en-US" altLang="zh-TW" b="1" i="1" dirty="0" smtClean="0">
                <a:latin typeface="Arial" charset="0"/>
              </a:rPr>
              <a:t>‘</a:t>
            </a:r>
            <a:r>
              <a:rPr lang="en-US" altLang="zh-TW" dirty="0" smtClean="0"/>
              <a:t>,</a:t>
            </a:r>
            <a:r>
              <a:rPr lang="en-US" altLang="zh-TW" dirty="0" smtClean="0"/>
              <a:t> 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push it onto the stack.</a:t>
            </a:r>
          </a:p>
          <a:p>
            <a:pPr lvl="2" eaLnBrk="1" hangingPunct="1"/>
            <a:endParaRPr lang="en-US" altLang="zh-TW" sz="1800" dirty="0" smtClean="0"/>
          </a:p>
          <a:p>
            <a:pPr eaLnBrk="1" hangingPunct="1"/>
            <a:r>
              <a:rPr lang="en-US" altLang="zh-TW" b="1" dirty="0" smtClean="0"/>
              <a:t>When encountering a </a:t>
            </a:r>
            <a:r>
              <a:rPr lang="en-US" altLang="zh-TW" b="1" i="1" dirty="0" smtClean="0">
                <a:latin typeface="Arial" charset="0"/>
              </a:rPr>
              <a:t>‘</a:t>
            </a:r>
            <a:r>
              <a:rPr lang="en-US" altLang="zh-TW" b="1" dirty="0" smtClean="0"/>
              <a:t>)</a:t>
            </a:r>
            <a:r>
              <a:rPr lang="en-US" altLang="zh-TW" b="1" i="1" dirty="0" smtClean="0">
                <a:latin typeface="Arial" charset="0"/>
              </a:rPr>
              <a:t>’</a:t>
            </a:r>
            <a:r>
              <a:rPr lang="en-US" altLang="zh-TW" dirty="0" smtClean="0"/>
              <a:t>,</a:t>
            </a:r>
            <a:endParaRPr lang="en-US" altLang="zh-TW" dirty="0" smtClean="0"/>
          </a:p>
          <a:p>
            <a:pPr lvl="1" eaLnBrk="1" hangingPunct="1"/>
            <a:r>
              <a:rPr lang="en-US" altLang="zh-TW" u="sng" dirty="0" smtClean="0"/>
              <a:t>k</a:t>
            </a:r>
            <a:r>
              <a:rPr lang="en-US" altLang="zh-TW" u="sng" dirty="0" smtClean="0"/>
              <a:t>eep </a:t>
            </a:r>
            <a:r>
              <a:rPr lang="en-US" altLang="zh-TW" u="sng" dirty="0" smtClean="0"/>
              <a:t>popping operators</a:t>
            </a:r>
            <a:r>
              <a:rPr lang="en-US" altLang="zh-TW" dirty="0" smtClean="0"/>
              <a:t> off the stack and append them to the end of </a:t>
            </a:r>
            <a:r>
              <a:rPr lang="en-US" altLang="zh-TW" dirty="0" err="1" smtClean="0">
                <a:latin typeface="Courier New" pitchFamily="49" charset="0"/>
              </a:rPr>
              <a:t>postfixExp</a:t>
            </a:r>
            <a:endParaRPr lang="en-US" altLang="zh-TW" dirty="0" smtClean="0"/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2600" u="sng" dirty="0" smtClean="0"/>
              <a:t>until</a:t>
            </a:r>
            <a:r>
              <a:rPr lang="en-US" altLang="zh-TW" sz="2600" dirty="0" smtClean="0"/>
              <a:t> you encounter a </a:t>
            </a:r>
            <a:r>
              <a:rPr lang="en-US" altLang="zh-TW" sz="2600" dirty="0" smtClean="0"/>
              <a:t>‘(‘, the </a:t>
            </a:r>
            <a:r>
              <a:rPr lang="en-US" altLang="zh-TW" sz="2600" dirty="0" smtClean="0"/>
              <a:t>matching </a:t>
            </a:r>
            <a:r>
              <a:rPr lang="en-US" altLang="zh-TW" sz="2600" dirty="0" smtClean="0"/>
              <a:t>open parenthesis.</a:t>
            </a:r>
            <a:endParaRPr lang="en-US" altLang="zh-TW" sz="26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0CF9C3-66DB-48BE-B7E8-978181D05643}" type="slidenum">
              <a:rPr lang="zh-TW" altLang="en-US" smtClean="0"/>
              <a:pPr/>
              <a:t>42</a:t>
            </a:fld>
            <a:endParaRPr lang="en-US" altLang="zh-TW" smtClean="0"/>
          </a:p>
        </p:txBody>
      </p:sp>
      <p:sp>
        <p:nvSpPr>
          <p:cNvPr id="63491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(10/12)</a:t>
            </a:r>
          </a:p>
        </p:txBody>
      </p:sp>
      <p:pic>
        <p:nvPicPr>
          <p:cNvPr id="63492" name="Picture 12" descr="fig06_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72816"/>
            <a:ext cx="678180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24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TW" sz="2800" dirty="0" smtClean="0"/>
              <a:t>Convert the infix expression </a:t>
            </a:r>
            <a:r>
              <a:rPr kumimoji="0" lang="en-US" altLang="zh-TW" sz="2800" i="1" dirty="0" smtClean="0"/>
              <a:t>a</a:t>
            </a:r>
            <a:r>
              <a:rPr kumimoji="0" lang="en-US" altLang="zh-TW" sz="2800" dirty="0" smtClean="0"/>
              <a:t> - (</a:t>
            </a:r>
            <a:r>
              <a:rPr kumimoji="0" lang="en-US" altLang="zh-TW" sz="2800" i="1" dirty="0" smtClean="0"/>
              <a:t>b</a:t>
            </a:r>
            <a:r>
              <a:rPr kumimoji="0" lang="en-US" altLang="zh-TW" sz="2800" dirty="0" smtClean="0"/>
              <a:t> + </a:t>
            </a:r>
            <a:r>
              <a:rPr kumimoji="0" lang="en-US" altLang="zh-TW" sz="2800" i="1" dirty="0" smtClean="0"/>
              <a:t>c</a:t>
            </a:r>
            <a:r>
              <a:rPr kumimoji="0" lang="en-US" altLang="zh-TW" sz="2800" dirty="0" smtClean="0"/>
              <a:t> * </a:t>
            </a:r>
            <a:r>
              <a:rPr kumimoji="0" lang="en-US" altLang="zh-TW" sz="2800" i="1" dirty="0" smtClean="0"/>
              <a:t>d</a:t>
            </a:r>
            <a:r>
              <a:rPr kumimoji="0" lang="en-US" altLang="zh-TW" sz="2800" dirty="0" smtClean="0"/>
              <a:t>) / </a:t>
            </a:r>
            <a:r>
              <a:rPr kumimoji="0" lang="en-US" altLang="zh-TW" sz="2800" i="1" dirty="0" smtClean="0"/>
              <a:t>e</a:t>
            </a:r>
            <a:endParaRPr lang="zh-TW" altLang="en-US" sz="2800" dirty="0" smtClean="0"/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1128713" y="2180804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1128713" y="2471316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1123950" y="2728491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1128713" y="2985666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1143000" y="3233316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1128713" y="3490491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1143000" y="3761954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1143000" y="4019129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1143000" y="4271541"/>
            <a:ext cx="6934200" cy="74295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1143000" y="5047829"/>
            <a:ext cx="6934200" cy="2286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1143000" y="5319291"/>
            <a:ext cx="6934200" cy="533400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6-5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9" grpId="0" animBg="1"/>
      <p:bldP spid="26640" grpId="0" animBg="1"/>
      <p:bldP spid="26641" grpId="0" animBg="1"/>
      <p:bldP spid="26642" grpId="0" animBg="1"/>
      <p:bldP spid="26643" grpId="0" animBg="1"/>
      <p:bldP spid="26644" grpId="0" animBg="1"/>
      <p:bldP spid="26645" grpId="0" animBg="1"/>
      <p:bldP spid="26646" grpId="0" animBg="1"/>
      <p:bldP spid="26647" grpId="0" animBg="1"/>
      <p:bldP spid="26648" grpId="0" animBg="1"/>
      <p:bldP spid="2664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0FB4AA-6733-498B-B748-251ED8D5E76D}" type="slidenum">
              <a:rPr lang="zh-TW" altLang="en-US" smtClean="0"/>
              <a:pPr/>
              <a:t>43</a:t>
            </a:fld>
            <a:endParaRPr lang="en-US" altLang="zh-TW" smtClean="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(11/12)</a:t>
            </a:r>
            <a:endParaRPr lang="zh-TW" altLang="en-US" sz="3200" dirty="0" smtClean="0"/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685800" y="980728"/>
            <a:ext cx="7810500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b="1" dirty="0">
                <a:latin typeface="Courier New" pitchFamily="49" charset="0"/>
              </a:rPr>
              <a:t>for</a:t>
            </a:r>
            <a:r>
              <a:rPr lang="en-US" altLang="zh-TW" sz="2000" dirty="0">
                <a:latin typeface="Courier New" pitchFamily="49" charset="0"/>
              </a:rPr>
              <a:t> (</a:t>
            </a:r>
            <a:r>
              <a:rPr lang="en-US" altLang="zh-TW" sz="2000" i="1" dirty="0">
                <a:latin typeface="Courier New" pitchFamily="49" charset="0"/>
              </a:rPr>
              <a:t>each character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ch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i="1" dirty="0">
                <a:latin typeface="Courier New" pitchFamily="49" charset="0"/>
              </a:rPr>
              <a:t>in the infix expression</a:t>
            </a:r>
            <a:r>
              <a:rPr lang="en-US" altLang="zh-TW" sz="2000" dirty="0" smtClean="0">
                <a:latin typeface="Courier New" pitchFamily="49" charset="0"/>
              </a:rPr>
              <a:t>) {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b="1" dirty="0" smtClean="0">
                <a:latin typeface="Courier New" pitchFamily="49" charset="0"/>
              </a:rPr>
              <a:t>switch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(</a:t>
            </a:r>
            <a:r>
              <a:rPr lang="en-US" altLang="zh-TW" sz="2000" dirty="0" err="1">
                <a:latin typeface="Courier New" pitchFamily="49" charset="0"/>
              </a:rPr>
              <a:t>ch</a:t>
            </a:r>
            <a:r>
              <a:rPr lang="en-US" altLang="zh-TW" sz="2000" dirty="0" smtClean="0">
                <a:latin typeface="Courier New" pitchFamily="49" charset="0"/>
              </a:rPr>
              <a:t>) {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  </a:t>
            </a:r>
            <a:r>
              <a:rPr lang="en-US" altLang="zh-TW" sz="2000" b="1" dirty="0" smtClean="0">
                <a:latin typeface="Courier New" pitchFamily="49" charset="0"/>
              </a:rPr>
              <a:t>case </a:t>
            </a:r>
            <a:r>
              <a:rPr lang="en-US" altLang="zh-TW" sz="2000" b="1" dirty="0">
                <a:solidFill>
                  <a:schemeClr val="accent2"/>
                </a:solidFill>
                <a:latin typeface="Courier New" pitchFamily="49" charset="0"/>
              </a:rPr>
              <a:t>operand</a:t>
            </a:r>
            <a:r>
              <a:rPr lang="en-US" altLang="zh-TW" sz="2000" b="1" dirty="0">
                <a:latin typeface="Courier New" pitchFamily="49" charset="0"/>
              </a:rPr>
              <a:t>: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969696"/>
                </a:solidFill>
              </a:rPr>
              <a:t>// </a:t>
            </a:r>
            <a:r>
              <a:rPr lang="en-US" altLang="zh-TW" sz="2000" i="1" dirty="0" smtClean="0">
                <a:solidFill>
                  <a:srgbClr val="969696"/>
                </a:solidFill>
              </a:rPr>
              <a:t>Append </a:t>
            </a:r>
            <a:r>
              <a:rPr lang="en-US" altLang="zh-TW" sz="2000" i="1" dirty="0">
                <a:solidFill>
                  <a:srgbClr val="969696"/>
                </a:solidFill>
              </a:rPr>
              <a:t>operand to end of PE</a:t>
            </a: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err="1" smtClean="0">
                <a:latin typeface="Courier New" pitchFamily="49" charset="0"/>
              </a:rPr>
              <a:t>postfixExp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= </a:t>
            </a:r>
            <a:r>
              <a:rPr lang="en-US" altLang="zh-TW" sz="2000" dirty="0" err="1">
                <a:latin typeface="Courier New" pitchFamily="49" charset="0"/>
              </a:rPr>
              <a:t>postfixExp</a:t>
            </a:r>
            <a:r>
              <a:rPr lang="en-US" altLang="zh-TW" sz="2000" dirty="0">
                <a:latin typeface="Courier New" pitchFamily="49" charset="0"/>
              </a:rPr>
              <a:t> + </a:t>
            </a:r>
            <a:r>
              <a:rPr lang="en-US" altLang="zh-TW" sz="2000" dirty="0" err="1">
                <a:latin typeface="Courier New" pitchFamily="49" charset="0"/>
              </a:rPr>
              <a:t>ch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b="1" dirty="0" smtClean="0">
                <a:latin typeface="Courier New" pitchFamily="49" charset="0"/>
              </a:rPr>
              <a:t>break</a:t>
            </a:r>
            <a:r>
              <a:rPr lang="en-US" altLang="zh-TW" sz="2000" dirty="0" smtClean="0">
                <a:latin typeface="Courier New" pitchFamily="49" charset="0"/>
              </a:rPr>
              <a:t>      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  </a:t>
            </a:r>
            <a:r>
              <a:rPr lang="en-US" altLang="zh-TW" sz="2000" b="1" dirty="0" smtClean="0">
                <a:latin typeface="Courier New" pitchFamily="49" charset="0"/>
              </a:rPr>
              <a:t>case </a:t>
            </a:r>
            <a:r>
              <a:rPr lang="en-US" altLang="zh-TW" sz="2000" b="1" dirty="0" smtClean="0">
                <a:solidFill>
                  <a:schemeClr val="accent2"/>
                </a:solidFill>
                <a:latin typeface="Courier New" pitchFamily="49" charset="0"/>
              </a:rPr>
              <a:t>‘(’</a:t>
            </a:r>
            <a:r>
              <a:rPr lang="en-US" altLang="zh-TW" sz="2000" b="1" dirty="0" smtClean="0">
                <a:latin typeface="Courier New" pitchFamily="49" charset="0"/>
              </a:rPr>
              <a:t>:      </a:t>
            </a:r>
            <a:r>
              <a:rPr lang="en-US" altLang="zh-TW" sz="2000" dirty="0" smtClean="0">
                <a:solidFill>
                  <a:srgbClr val="969696"/>
                </a:solidFill>
              </a:rPr>
              <a:t>// </a:t>
            </a:r>
            <a:r>
              <a:rPr lang="en-US" altLang="zh-TW" sz="2000" i="1" dirty="0" smtClean="0">
                <a:solidFill>
                  <a:srgbClr val="969696"/>
                </a:solidFill>
              </a:rPr>
              <a:t>Save </a:t>
            </a:r>
            <a:r>
              <a:rPr lang="en-US" altLang="zh-TW" sz="2000" dirty="0">
                <a:solidFill>
                  <a:srgbClr val="969696"/>
                </a:solidFill>
              </a:rPr>
              <a:t>‘(’</a:t>
            </a:r>
            <a:r>
              <a:rPr lang="en-US" altLang="zh-TW" sz="2000" i="1" dirty="0">
                <a:solidFill>
                  <a:srgbClr val="969696"/>
                </a:solidFill>
              </a:rPr>
              <a:t> on stack</a:t>
            </a: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err="1" smtClean="0">
                <a:latin typeface="Courier New" pitchFamily="49" charset="0"/>
              </a:rPr>
              <a:t>aStack.push</a:t>
            </a:r>
            <a:r>
              <a:rPr lang="en-US" altLang="zh-TW" sz="2000" dirty="0" smtClean="0">
                <a:latin typeface="Courier New" pitchFamily="49" charset="0"/>
              </a:rPr>
              <a:t>(</a:t>
            </a:r>
            <a:r>
              <a:rPr lang="en-US" altLang="zh-TW" sz="2000" dirty="0" err="1" smtClean="0">
                <a:latin typeface="Courier New" pitchFamily="49" charset="0"/>
              </a:rPr>
              <a:t>ch</a:t>
            </a:r>
            <a:r>
              <a:rPr lang="en-US" altLang="zh-TW" sz="2000" dirty="0">
                <a:latin typeface="Courier New" pitchFamily="49" charset="0"/>
              </a:rPr>
              <a:t>)</a:t>
            </a: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b="1" dirty="0" smtClean="0">
                <a:latin typeface="Courier New" pitchFamily="49" charset="0"/>
              </a:rPr>
              <a:t>break</a:t>
            </a:r>
            <a:endParaRPr lang="en-US" altLang="zh-TW" sz="2000" b="1" dirty="0">
              <a:latin typeface="Courier New" pitchFamily="49" charset="0"/>
            </a:endParaRPr>
          </a:p>
          <a:p>
            <a:r>
              <a:rPr lang="en-US" altLang="zh-TW" sz="2000" b="1" dirty="0" smtClean="0">
                <a:latin typeface="Courier New" pitchFamily="49" charset="0"/>
              </a:rPr>
              <a:t>    case </a:t>
            </a:r>
            <a:r>
              <a:rPr lang="en-US" altLang="zh-TW" sz="2000" b="1" dirty="0" smtClean="0">
                <a:solidFill>
                  <a:schemeClr val="accent2"/>
                </a:solidFill>
                <a:latin typeface="Courier New" pitchFamily="49" charset="0"/>
              </a:rPr>
              <a:t>operator</a:t>
            </a:r>
            <a:r>
              <a:rPr lang="en-US" altLang="zh-TW" sz="2000" b="1" dirty="0" smtClean="0">
                <a:latin typeface="Courier New" pitchFamily="49" charset="0"/>
              </a:rPr>
              <a:t>: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 smtClean="0">
                <a:solidFill>
                  <a:srgbClr val="969696"/>
                </a:solidFill>
              </a:rPr>
              <a:t>// </a:t>
            </a:r>
            <a:r>
              <a:rPr lang="en-US" altLang="zh-TW" sz="2000" i="1" dirty="0" smtClean="0">
                <a:solidFill>
                  <a:srgbClr val="969696"/>
                </a:solidFill>
              </a:rPr>
              <a:t>Process operators of higher prec.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	</a:t>
            </a:r>
            <a:r>
              <a:rPr lang="en-US" altLang="zh-TW" sz="2000" b="1" dirty="0" smtClean="0">
                <a:latin typeface="Courier New" pitchFamily="49" charset="0"/>
              </a:rPr>
              <a:t>while</a:t>
            </a:r>
            <a:r>
              <a:rPr lang="en-US" altLang="zh-TW" sz="2000" dirty="0" smtClean="0">
                <a:latin typeface="Courier New" pitchFamily="49" charset="0"/>
              </a:rPr>
              <a:t> (!</a:t>
            </a:r>
            <a:r>
              <a:rPr lang="en-US" altLang="zh-TW" sz="2000" dirty="0" err="1" smtClean="0">
                <a:latin typeface="Courier New" pitchFamily="49" charset="0"/>
              </a:rPr>
              <a:t>aStack.isEmpty</a:t>
            </a:r>
            <a:r>
              <a:rPr lang="en-US" altLang="zh-TW" sz="2000" dirty="0" smtClean="0">
                <a:latin typeface="Courier New" pitchFamily="49" charset="0"/>
              </a:rPr>
              <a:t>() </a:t>
            </a:r>
            <a:r>
              <a:rPr lang="en-US" altLang="zh-TW" sz="2000" i="1" dirty="0" smtClean="0">
                <a:latin typeface="Courier New" pitchFamily="49" charset="0"/>
              </a:rPr>
              <a:t>and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	       </a:t>
            </a:r>
            <a:r>
              <a:rPr lang="en-US" altLang="zh-TW" sz="2000" dirty="0" err="1" smtClean="0">
                <a:latin typeface="Courier New" pitchFamily="49" charset="0"/>
              </a:rPr>
              <a:t>aStack.peek</a:t>
            </a:r>
            <a:r>
              <a:rPr lang="en-US" altLang="zh-TW" sz="2000" dirty="0" smtClean="0">
                <a:latin typeface="Courier New" pitchFamily="49" charset="0"/>
              </a:rPr>
              <a:t>() </a:t>
            </a:r>
            <a:r>
              <a:rPr lang="en-US" altLang="zh-TW" sz="2000" i="1" dirty="0" smtClean="0">
                <a:latin typeface="Courier New" pitchFamily="49" charset="0"/>
              </a:rPr>
              <a:t>is not a</a:t>
            </a:r>
            <a:r>
              <a:rPr lang="en-US" altLang="zh-TW" sz="2000" dirty="0" smtClean="0">
                <a:latin typeface="Courier New" pitchFamily="49" charset="0"/>
              </a:rPr>
              <a:t> ‘(’ </a:t>
            </a:r>
            <a:r>
              <a:rPr lang="en-US" altLang="zh-TW" sz="2000" i="1" dirty="0" smtClean="0">
                <a:latin typeface="Courier New" pitchFamily="49" charset="0"/>
              </a:rPr>
              <a:t>and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		 precedence(</a:t>
            </a:r>
            <a:r>
              <a:rPr lang="en-US" altLang="zh-TW" sz="2000" dirty="0" err="1" smtClean="0">
                <a:latin typeface="Courier New" pitchFamily="49" charset="0"/>
              </a:rPr>
              <a:t>ch</a:t>
            </a:r>
            <a:r>
              <a:rPr lang="en-US" altLang="zh-TW" sz="2000" dirty="0" smtClean="0">
                <a:latin typeface="Courier New" pitchFamily="49" charset="0"/>
              </a:rPr>
              <a:t>) &lt;= precedence(</a:t>
            </a:r>
            <a:r>
              <a:rPr lang="en-US" altLang="zh-TW" sz="2000" dirty="0" err="1" smtClean="0">
                <a:latin typeface="Courier New" pitchFamily="49" charset="0"/>
              </a:rPr>
              <a:t>aStack.peek</a:t>
            </a:r>
            <a:r>
              <a:rPr lang="en-US" altLang="zh-TW" sz="2000" dirty="0" smtClean="0">
                <a:latin typeface="Courier New" pitchFamily="49" charset="0"/>
              </a:rPr>
              <a:t>())) {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	  </a:t>
            </a:r>
            <a:r>
              <a:rPr lang="en-US" altLang="zh-TW" sz="2000" dirty="0" err="1" smtClean="0">
                <a:latin typeface="Courier New" pitchFamily="49" charset="0"/>
              </a:rPr>
              <a:t>postfixExp</a:t>
            </a:r>
            <a:r>
              <a:rPr lang="en-US" altLang="zh-TW" sz="2000" dirty="0" smtClean="0">
                <a:latin typeface="Courier New" pitchFamily="49" charset="0"/>
              </a:rPr>
              <a:t> = </a:t>
            </a:r>
            <a:r>
              <a:rPr lang="en-US" altLang="zh-TW" sz="2000" dirty="0" err="1" smtClean="0">
                <a:latin typeface="Courier New" pitchFamily="49" charset="0"/>
              </a:rPr>
              <a:t>postfixExp</a:t>
            </a:r>
            <a:r>
              <a:rPr lang="en-US" altLang="zh-TW" sz="2000" dirty="0" smtClean="0">
                <a:latin typeface="Courier New" pitchFamily="49" charset="0"/>
              </a:rPr>
              <a:t> + </a:t>
            </a:r>
            <a:r>
              <a:rPr lang="en-US" altLang="zh-TW" sz="2000" dirty="0" err="1" smtClean="0">
                <a:latin typeface="Courier New" pitchFamily="49" charset="0"/>
              </a:rPr>
              <a:t>aStack.peek</a:t>
            </a:r>
            <a:r>
              <a:rPr lang="en-US" altLang="zh-TW" sz="2000" dirty="0" smtClean="0">
                <a:latin typeface="Courier New" pitchFamily="49" charset="0"/>
              </a:rPr>
              <a:t>()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      aStack.pop()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	}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	</a:t>
            </a:r>
            <a:r>
              <a:rPr lang="en-US" altLang="zh-TW" sz="2000" dirty="0" err="1" smtClean="0">
                <a:latin typeface="Courier New" pitchFamily="49" charset="0"/>
              </a:rPr>
              <a:t>aStack.push</a:t>
            </a:r>
            <a:r>
              <a:rPr lang="en-US" altLang="zh-TW" sz="2000" dirty="0" smtClean="0">
                <a:latin typeface="Courier New" pitchFamily="49" charset="0"/>
              </a:rPr>
              <a:t>(</a:t>
            </a:r>
            <a:r>
              <a:rPr lang="en-US" altLang="zh-TW" sz="2000" dirty="0" err="1" smtClean="0">
                <a:latin typeface="Courier New" pitchFamily="49" charset="0"/>
              </a:rPr>
              <a:t>ch</a:t>
            </a:r>
            <a:r>
              <a:rPr lang="en-US" altLang="zh-TW" sz="2000" dirty="0" smtClean="0">
                <a:latin typeface="Courier New" pitchFamily="49" charset="0"/>
              </a:rPr>
              <a:t>)  </a:t>
            </a:r>
            <a:r>
              <a:rPr lang="en-US" altLang="zh-TW" sz="2000" dirty="0" smtClean="0">
                <a:solidFill>
                  <a:srgbClr val="969696"/>
                </a:solidFill>
              </a:rPr>
              <a:t>// </a:t>
            </a:r>
            <a:r>
              <a:rPr lang="en-US" altLang="zh-TW" sz="2000" i="1" dirty="0" smtClean="0">
                <a:solidFill>
                  <a:srgbClr val="969696"/>
                </a:solidFill>
              </a:rPr>
              <a:t>Save the operator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	</a:t>
            </a:r>
            <a:r>
              <a:rPr lang="en-US" altLang="zh-TW" sz="2000" b="1" dirty="0" smtClean="0">
                <a:latin typeface="Courier New" pitchFamily="49" charset="0"/>
              </a:rPr>
              <a:t>break</a:t>
            </a:r>
            <a:endParaRPr lang="en-US" altLang="zh-TW" sz="2000" dirty="0">
              <a:latin typeface="Courier New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5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5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5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5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5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5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87B475-09B3-4BC7-96D6-DB6E88A3FCB9}" type="slidenum">
              <a:rPr lang="zh-TW" altLang="en-US" smtClean="0"/>
              <a:pPr/>
              <a:t>44</a:t>
            </a:fld>
            <a:endParaRPr lang="en-US" altLang="zh-TW" smtClean="0"/>
          </a:p>
        </p:txBody>
      </p:sp>
      <p:sp>
        <p:nvSpPr>
          <p:cNvPr id="655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Infix Expressions to Postfix Expressions (12/12)</a:t>
            </a:r>
            <a:endParaRPr lang="zh-TW" altLang="en-US" sz="3200" dirty="0" smtClean="0"/>
          </a:p>
        </p:txBody>
      </p:sp>
      <p:sp>
        <p:nvSpPr>
          <p:cNvPr id="65540" name="Text Box 5"/>
          <p:cNvSpPr txBox="1">
            <a:spLocks noChangeArrowheads="1"/>
          </p:cNvSpPr>
          <p:nvPr/>
        </p:nvSpPr>
        <p:spPr bwMode="auto">
          <a:xfrm>
            <a:off x="685800" y="1528331"/>
            <a:ext cx="7810500" cy="470898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000" dirty="0" smtClean="0">
                <a:latin typeface="Courier New" pitchFamily="49" charset="0"/>
              </a:rPr>
              <a:t>    </a:t>
            </a:r>
            <a:r>
              <a:rPr lang="en-US" altLang="zh-TW" sz="2000" b="1" dirty="0" smtClean="0">
                <a:latin typeface="Courier New" pitchFamily="49" charset="0"/>
              </a:rPr>
              <a:t>case </a:t>
            </a:r>
            <a:r>
              <a:rPr lang="en-US" altLang="zh-TW" sz="2000" b="1" dirty="0" smtClean="0">
                <a:solidFill>
                  <a:schemeClr val="accent2"/>
                </a:solidFill>
                <a:latin typeface="Courier New" pitchFamily="49" charset="0"/>
              </a:rPr>
              <a:t>‘)’</a:t>
            </a:r>
            <a:r>
              <a:rPr lang="en-US" altLang="zh-TW" sz="2000" b="1" dirty="0" smtClean="0">
                <a:latin typeface="Courier New" pitchFamily="49" charset="0"/>
              </a:rPr>
              <a:t>:</a:t>
            </a:r>
            <a:r>
              <a:rPr lang="en-US" altLang="zh-TW" sz="2000" dirty="0" smtClean="0"/>
              <a:t> </a:t>
            </a:r>
            <a:r>
              <a:rPr lang="en-US" altLang="zh-TW" sz="2000" dirty="0" smtClean="0">
                <a:solidFill>
                  <a:srgbClr val="969696"/>
                </a:solidFill>
              </a:rPr>
              <a:t>// </a:t>
            </a:r>
            <a:r>
              <a:rPr lang="en-US" altLang="zh-TW" sz="2000" i="1" dirty="0" smtClean="0">
                <a:solidFill>
                  <a:srgbClr val="969696"/>
                </a:solidFill>
              </a:rPr>
              <a:t>Pop stack until matching </a:t>
            </a:r>
            <a:r>
              <a:rPr lang="en-US" altLang="zh-TW" sz="2000" dirty="0" smtClean="0">
                <a:solidFill>
                  <a:srgbClr val="969696"/>
                </a:solidFill>
                <a:latin typeface="Arial" charset="0"/>
              </a:rPr>
              <a:t>‘</a:t>
            </a:r>
            <a:r>
              <a:rPr lang="en-US" altLang="zh-TW" sz="2000" dirty="0" smtClean="0">
                <a:solidFill>
                  <a:srgbClr val="969696"/>
                </a:solidFill>
              </a:rPr>
              <a:t>(</a:t>
            </a:r>
            <a:r>
              <a:rPr lang="en-US" altLang="zh-TW" sz="2000" dirty="0" smtClean="0">
                <a:solidFill>
                  <a:srgbClr val="969696"/>
                </a:solidFill>
                <a:latin typeface="Arial" charset="0"/>
              </a:rPr>
              <a:t>‘</a:t>
            </a:r>
            <a:endParaRPr lang="en-US" altLang="zh-TW" sz="2000" b="1" dirty="0" smtClean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    </a:t>
            </a:r>
            <a:r>
              <a:rPr lang="en-US" altLang="zh-TW" sz="2000" b="1" dirty="0" smtClean="0">
                <a:latin typeface="Courier New" pitchFamily="49" charset="0"/>
              </a:rPr>
              <a:t>while</a:t>
            </a:r>
            <a:r>
              <a:rPr lang="en-US" altLang="zh-TW" sz="2000" dirty="0" smtClean="0">
                <a:latin typeface="Courier New" pitchFamily="49" charset="0"/>
              </a:rPr>
              <a:t> (</a:t>
            </a:r>
            <a:r>
              <a:rPr lang="en-US" altLang="zh-TW" sz="2000" dirty="0" err="1" smtClean="0">
                <a:latin typeface="Courier New" pitchFamily="49" charset="0"/>
              </a:rPr>
              <a:t>aStack.peek</a:t>
            </a:r>
            <a:r>
              <a:rPr lang="en-US" altLang="zh-TW" sz="2000" dirty="0" smtClean="0">
                <a:latin typeface="Courier New" pitchFamily="49" charset="0"/>
              </a:rPr>
              <a:t>() </a:t>
            </a:r>
            <a:r>
              <a:rPr lang="en-US" altLang="zh-TW" sz="2000" i="1" dirty="0" smtClean="0">
                <a:latin typeface="Courier New" pitchFamily="49" charset="0"/>
              </a:rPr>
              <a:t>is not a </a:t>
            </a:r>
            <a:r>
              <a:rPr lang="en-US" altLang="zh-TW" sz="2000" dirty="0" smtClean="0">
                <a:latin typeface="Courier New" pitchFamily="49" charset="0"/>
              </a:rPr>
              <a:t>‘(’) {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	  </a:t>
            </a:r>
            <a:r>
              <a:rPr lang="en-US" altLang="zh-TW" sz="2000" dirty="0" err="1" smtClean="0">
                <a:latin typeface="Courier New" pitchFamily="49" charset="0"/>
              </a:rPr>
              <a:t>postfixExp</a:t>
            </a:r>
            <a:r>
              <a:rPr lang="en-US" altLang="zh-TW" sz="2000" dirty="0" smtClean="0">
                <a:latin typeface="Courier New" pitchFamily="49" charset="0"/>
              </a:rPr>
              <a:t> = </a:t>
            </a:r>
            <a:r>
              <a:rPr lang="en-US" altLang="zh-TW" sz="2000" dirty="0" err="1" smtClean="0">
                <a:latin typeface="Courier New" pitchFamily="49" charset="0"/>
              </a:rPr>
              <a:t>postfixEP</a:t>
            </a:r>
            <a:r>
              <a:rPr lang="en-US" altLang="zh-TW" sz="2000" dirty="0" smtClean="0">
                <a:latin typeface="Courier New" pitchFamily="49" charset="0"/>
              </a:rPr>
              <a:t> + </a:t>
            </a:r>
            <a:r>
              <a:rPr lang="en-US" altLang="zh-TW" sz="2000" dirty="0" err="1" smtClean="0">
                <a:latin typeface="Courier New" pitchFamily="49" charset="0"/>
              </a:rPr>
              <a:t>aStack.peek</a:t>
            </a:r>
            <a:r>
              <a:rPr lang="en-US" altLang="zh-TW" sz="2000" dirty="0" smtClean="0">
                <a:latin typeface="Courier New" pitchFamily="49" charset="0"/>
              </a:rPr>
              <a:t>()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	  aStack.pop()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    }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    aStack.pop()  </a:t>
            </a:r>
            <a:r>
              <a:rPr lang="en-US" altLang="zh-TW" sz="2000" dirty="0" smtClean="0">
                <a:solidFill>
                  <a:srgbClr val="969696"/>
                </a:solidFill>
              </a:rPr>
              <a:t>// </a:t>
            </a:r>
            <a:r>
              <a:rPr lang="en-US" altLang="zh-TW" sz="2000" i="1" dirty="0" smtClean="0">
                <a:solidFill>
                  <a:srgbClr val="969696"/>
                </a:solidFill>
              </a:rPr>
              <a:t>Remove the matching</a:t>
            </a:r>
            <a:r>
              <a:rPr lang="en-US" altLang="zh-TW" sz="2000" dirty="0" smtClean="0">
                <a:solidFill>
                  <a:srgbClr val="969696"/>
                </a:solidFill>
              </a:rPr>
              <a:t> ‘(’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    </a:t>
            </a:r>
            <a:r>
              <a:rPr lang="en-US" altLang="zh-TW" sz="2000" b="1" dirty="0" smtClean="0">
                <a:latin typeface="Courier New" pitchFamily="49" charset="0"/>
              </a:rPr>
              <a:t>break</a:t>
            </a:r>
          </a:p>
          <a:p>
            <a:r>
              <a:rPr lang="en-US" altLang="zh-TW" sz="2000" b="1" dirty="0" smtClean="0">
                <a:latin typeface="Courier New" pitchFamily="49" charset="0"/>
              </a:rPr>
              <a:t> </a:t>
            </a:r>
            <a:r>
              <a:rPr lang="en-US" altLang="zh-TW" sz="2000" b="1" dirty="0" smtClean="0">
                <a:latin typeface="Courier New" pitchFamily="49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</a:rPr>
              <a:t>}</a:t>
            </a:r>
            <a:endParaRPr lang="en-US" altLang="zh-TW" sz="2000" i="1" dirty="0">
              <a:solidFill>
                <a:srgbClr val="969696"/>
              </a:solidFill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}</a:t>
            </a:r>
            <a:endParaRPr lang="en-US" altLang="zh-TW" sz="2000" i="1" dirty="0">
              <a:solidFill>
                <a:srgbClr val="969696"/>
              </a:solidFill>
            </a:endParaRPr>
          </a:p>
          <a:p>
            <a:endParaRPr lang="en-US" altLang="zh-TW" sz="2000" i="1" dirty="0">
              <a:solidFill>
                <a:srgbClr val="969696"/>
              </a:solidFill>
            </a:endParaRPr>
          </a:p>
          <a:p>
            <a:r>
              <a:rPr lang="en-US" altLang="zh-TW" sz="2000" dirty="0">
                <a:solidFill>
                  <a:srgbClr val="969696"/>
                </a:solidFill>
              </a:rPr>
              <a:t>// </a:t>
            </a:r>
            <a:r>
              <a:rPr lang="en-US" altLang="zh-TW" sz="2000" i="1" dirty="0" smtClean="0">
                <a:solidFill>
                  <a:srgbClr val="969696"/>
                </a:solidFill>
              </a:rPr>
              <a:t>Append </a:t>
            </a:r>
            <a:r>
              <a:rPr lang="en-US" altLang="zh-TW" sz="2000" i="1" dirty="0">
                <a:solidFill>
                  <a:srgbClr val="969696"/>
                </a:solidFill>
              </a:rPr>
              <a:t>to </a:t>
            </a:r>
            <a:r>
              <a:rPr lang="en-US" altLang="zh-TW" sz="2000" dirty="0" err="1">
                <a:solidFill>
                  <a:srgbClr val="969696"/>
                </a:solidFill>
                <a:latin typeface="Courier New" pitchFamily="49" charset="0"/>
                <a:cs typeface="Courier New" pitchFamily="49" charset="0"/>
              </a:rPr>
              <a:t>postfixExp</a:t>
            </a:r>
            <a:r>
              <a:rPr lang="en-US" altLang="zh-TW" sz="2000" i="1" dirty="0">
                <a:solidFill>
                  <a:srgbClr val="969696"/>
                </a:solidFill>
              </a:rPr>
              <a:t> the operators remaining in the stack</a:t>
            </a:r>
          </a:p>
          <a:p>
            <a:r>
              <a:rPr lang="en-US" altLang="zh-TW" sz="2000" b="1" dirty="0">
                <a:latin typeface="Courier New" pitchFamily="49" charset="0"/>
              </a:rPr>
              <a:t>while </a:t>
            </a:r>
            <a:r>
              <a:rPr lang="en-US" altLang="zh-TW" sz="2000" dirty="0">
                <a:latin typeface="Courier New" pitchFamily="49" charset="0"/>
              </a:rPr>
              <a:t>(!</a:t>
            </a:r>
            <a:r>
              <a:rPr lang="en-US" altLang="zh-TW" sz="2000" dirty="0" err="1">
                <a:latin typeface="Courier New" pitchFamily="49" charset="0"/>
              </a:rPr>
              <a:t>aStack.isEmpty</a:t>
            </a:r>
            <a:r>
              <a:rPr lang="en-US" altLang="zh-TW" sz="2000" dirty="0" smtClean="0">
                <a:latin typeface="Courier New" pitchFamily="49" charset="0"/>
              </a:rPr>
              <a:t>()) {</a:t>
            </a:r>
            <a:r>
              <a:rPr lang="en-US" altLang="zh-TW" sz="2000" dirty="0">
                <a:latin typeface="Courier New" pitchFamily="49" charset="0"/>
              </a:rPr>
              <a:t> </a:t>
            </a:r>
            <a:endParaRPr lang="en-US" altLang="zh-TW" sz="2000" dirty="0" smtClean="0">
              <a:latin typeface="Courier New" pitchFamily="49" charset="0"/>
            </a:endParaRP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 err="1">
                <a:latin typeface="Courier New" pitchFamily="49" charset="0"/>
              </a:rPr>
              <a:t>postfixExp</a:t>
            </a:r>
            <a:r>
              <a:rPr lang="en-US" altLang="zh-TW" sz="2000" dirty="0">
                <a:latin typeface="Courier New" pitchFamily="49" charset="0"/>
              </a:rPr>
              <a:t> = </a:t>
            </a:r>
            <a:r>
              <a:rPr lang="en-US" altLang="zh-TW" sz="2000" dirty="0" err="1">
                <a:latin typeface="Courier New" pitchFamily="49" charset="0"/>
              </a:rPr>
              <a:t>postfixExp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</a:rPr>
              <a:t>+ </a:t>
            </a:r>
            <a:r>
              <a:rPr lang="en-US" altLang="zh-TW" sz="2000" dirty="0" err="1" smtClean="0">
                <a:latin typeface="Courier New" pitchFamily="49" charset="0"/>
              </a:rPr>
              <a:t>aStack.peek</a:t>
            </a:r>
            <a:r>
              <a:rPr lang="en-US" altLang="zh-TW" sz="2000" dirty="0" smtClean="0">
                <a:latin typeface="Courier New" pitchFamily="49" charset="0"/>
              </a:rPr>
              <a:t>()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</a:t>
            </a:r>
            <a:r>
              <a:rPr lang="en-US" altLang="zh-TW" sz="2000" dirty="0" smtClean="0">
                <a:latin typeface="Courier New" pitchFamily="49" charset="0"/>
              </a:rPr>
              <a:t>aStack.pop</a:t>
            </a:r>
            <a:r>
              <a:rPr lang="en-US" altLang="zh-TW" sz="2000" dirty="0">
                <a:latin typeface="Courier New" pitchFamily="49" charset="0"/>
              </a:rPr>
              <a:t>()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}</a:t>
            </a:r>
            <a:r>
              <a:rPr lang="en-US" altLang="zh-TW" sz="2000" dirty="0" smtClean="0">
                <a:solidFill>
                  <a:srgbClr val="969696"/>
                </a:solidFill>
              </a:rPr>
              <a:t>    </a:t>
            </a:r>
            <a:endParaRPr lang="en-US" altLang="zh-TW" sz="2000" dirty="0">
              <a:solidFill>
                <a:srgbClr val="969696"/>
              </a:solidFill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5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5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5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5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16B680-8FCA-4A3D-9FEB-D8D2345FBB1D}" type="slidenum">
              <a:rPr lang="zh-TW" altLang="en-US" smtClean="0"/>
              <a:pPr/>
              <a:t>45</a:t>
            </a:fld>
            <a:endParaRPr lang="en-US" altLang="zh-TW" smtClean="0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a Flight Map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High Planes Airline Company (</a:t>
            </a:r>
            <a:r>
              <a:rPr lang="en-US" altLang="zh-TW" sz="2400" dirty="0" err="1" smtClean="0">
                <a:solidFill>
                  <a:schemeClr val="tx2"/>
                </a:solidFill>
              </a:rPr>
              <a:t>HPAir</a:t>
            </a:r>
            <a:r>
              <a:rPr lang="en-US" altLang="zh-TW" sz="2400" dirty="0" smtClean="0">
                <a:solidFill>
                  <a:schemeClr val="tx2"/>
                </a:solidFill>
              </a:rPr>
              <a:t>):</a:t>
            </a:r>
          </a:p>
          <a:p>
            <a:pPr lvl="1" eaLnBrk="1" hangingPunct="1"/>
            <a:r>
              <a:rPr lang="en-US" altLang="zh-TW" sz="2200" dirty="0" smtClean="0">
                <a:solidFill>
                  <a:schemeClr val="tx2"/>
                </a:solidFill>
              </a:rPr>
              <a:t>The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flight map</a:t>
            </a:r>
            <a:r>
              <a:rPr lang="en-US" altLang="zh-TW" sz="2200" dirty="0" smtClean="0">
                <a:solidFill>
                  <a:schemeClr val="tx2"/>
                </a:solidFill>
              </a:rPr>
              <a:t> for </a:t>
            </a:r>
            <a:r>
              <a:rPr lang="en-US" altLang="zh-TW" sz="2200" dirty="0" err="1" smtClean="0">
                <a:solidFill>
                  <a:schemeClr val="tx2"/>
                </a:solidFill>
              </a:rPr>
              <a:t>HPAir</a:t>
            </a:r>
            <a:r>
              <a:rPr lang="en-US" altLang="zh-TW" sz="2200" dirty="0" smtClean="0">
                <a:solidFill>
                  <a:schemeClr val="tx2"/>
                </a:solidFill>
              </a:rPr>
              <a:t> is a </a:t>
            </a:r>
            <a:r>
              <a:rPr lang="en-US" altLang="zh-TW" sz="2200" b="1" dirty="0" smtClean="0">
                <a:solidFill>
                  <a:schemeClr val="accent2"/>
                </a:solidFill>
              </a:rPr>
              <a:t>directed</a:t>
            </a:r>
            <a:r>
              <a:rPr lang="en-US" altLang="zh-TW" sz="2200" dirty="0" smtClean="0">
                <a:solidFill>
                  <a:schemeClr val="tx2"/>
                </a:solidFill>
              </a:rPr>
              <a:t> </a:t>
            </a:r>
            <a:r>
              <a:rPr lang="en-US" altLang="zh-TW" sz="2200" b="1" dirty="0" smtClean="0">
                <a:solidFill>
                  <a:schemeClr val="tx2"/>
                </a:solidFill>
              </a:rPr>
              <a:t>graph</a:t>
            </a:r>
            <a:r>
              <a:rPr lang="en-US" altLang="zh-TW" sz="2200" dirty="0" smtClean="0">
                <a:solidFill>
                  <a:schemeClr val="tx2"/>
                </a:solidFill>
              </a:rPr>
              <a:t>.</a:t>
            </a:r>
          </a:p>
          <a:p>
            <a:pPr lvl="2" eaLnBrk="1" hangingPunct="1"/>
            <a:endParaRPr lang="en-US" altLang="zh-TW" sz="17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For each customer request, 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indicate whether a sequence of </a:t>
            </a:r>
            <a:r>
              <a:rPr lang="en-US" altLang="zh-TW" sz="2400" u="sng" dirty="0" err="1" smtClean="0">
                <a:solidFill>
                  <a:schemeClr val="tx2"/>
                </a:solidFill>
              </a:rPr>
              <a:t>HPAir</a:t>
            </a:r>
            <a:r>
              <a:rPr lang="en-US" altLang="zh-TW" sz="2400" u="sng" dirty="0" smtClean="0">
                <a:solidFill>
                  <a:schemeClr val="tx2"/>
                </a:solidFill>
              </a:rPr>
              <a:t> flights exists from the origin city to the destination city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66565" name="Picture 10" descr="fig06_10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1412776"/>
            <a:ext cx="2073275" cy="36576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66567" name="Text Box 12"/>
          <p:cNvSpPr txBox="1">
            <a:spLocks noChangeArrowheads="1"/>
          </p:cNvSpPr>
          <p:nvPr/>
        </p:nvSpPr>
        <p:spPr bwMode="auto">
          <a:xfrm>
            <a:off x="6732240" y="1396578"/>
            <a:ext cx="19907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 u="sng" dirty="0"/>
              <a:t>vertices</a:t>
            </a:r>
            <a:r>
              <a:rPr lang="en-US" altLang="zh-TW" sz="1800" dirty="0"/>
              <a:t>: cities</a:t>
            </a:r>
          </a:p>
        </p:txBody>
      </p:sp>
      <p:sp>
        <p:nvSpPr>
          <p:cNvPr id="66568" name="Line 13"/>
          <p:cNvSpPr>
            <a:spLocks noChangeShapeType="1"/>
          </p:cNvSpPr>
          <p:nvPr/>
        </p:nvSpPr>
        <p:spPr bwMode="auto">
          <a:xfrm flipH="1">
            <a:off x="6219825" y="1556792"/>
            <a:ext cx="512415" cy="125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6569" name="Text Box 14"/>
          <p:cNvSpPr txBox="1">
            <a:spLocks noChangeArrowheads="1"/>
          </p:cNvSpPr>
          <p:nvPr/>
        </p:nvSpPr>
        <p:spPr bwMode="auto">
          <a:xfrm>
            <a:off x="6660232" y="2060848"/>
            <a:ext cx="1979612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 u="sng" dirty="0"/>
              <a:t>arrows</a:t>
            </a:r>
            <a:r>
              <a:rPr lang="en-US" altLang="zh-TW" sz="1800" dirty="0"/>
              <a:t>: flights</a:t>
            </a:r>
          </a:p>
        </p:txBody>
      </p:sp>
      <p:sp>
        <p:nvSpPr>
          <p:cNvPr id="66570" name="Line 15"/>
          <p:cNvSpPr>
            <a:spLocks noChangeShapeType="1"/>
          </p:cNvSpPr>
          <p:nvPr/>
        </p:nvSpPr>
        <p:spPr bwMode="auto">
          <a:xfrm flipH="1" flipV="1">
            <a:off x="5940152" y="2132285"/>
            <a:ext cx="720080" cy="725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6571" name="Text Box 16"/>
          <p:cNvSpPr txBox="1">
            <a:spLocks noChangeArrowheads="1"/>
          </p:cNvSpPr>
          <p:nvPr/>
        </p:nvSpPr>
        <p:spPr bwMode="auto">
          <a:xfrm>
            <a:off x="3768402" y="5287863"/>
            <a:ext cx="5052070" cy="7334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zh-TW" sz="1800" b="1" u="sng" dirty="0">
                <a:solidFill>
                  <a:schemeClr val="tx2"/>
                </a:solidFill>
              </a:rPr>
              <a:t>a directed path</a:t>
            </a:r>
            <a:r>
              <a:rPr lang="en-US" altLang="zh-TW" sz="1800" dirty="0">
                <a:solidFill>
                  <a:schemeClr val="tx2"/>
                </a:solidFill>
              </a:rPr>
              <a:t>: a sequence of directed edges,</a:t>
            </a:r>
          </a:p>
          <a:p>
            <a:pPr>
              <a:spcBef>
                <a:spcPct val="30000"/>
              </a:spcBef>
            </a:pPr>
            <a:r>
              <a:rPr lang="en-US" altLang="zh-TW" sz="1800" dirty="0">
                <a:solidFill>
                  <a:schemeClr val="tx2"/>
                </a:solidFill>
              </a:rPr>
              <a:t>e.g., </a:t>
            </a:r>
            <a:r>
              <a:rPr lang="en-US" altLang="zh-TW" sz="1800" i="1" dirty="0">
                <a:solidFill>
                  <a:schemeClr val="tx2"/>
                </a:solidFill>
              </a:rPr>
              <a:t>P </a:t>
            </a:r>
            <a:r>
              <a:rPr lang="en-US" altLang="zh-TW" sz="1800" i="1" dirty="0">
                <a:solidFill>
                  <a:schemeClr val="tx2"/>
                </a:solidFill>
                <a:sym typeface="Wingdings" pitchFamily="2" charset="2"/>
              </a:rPr>
              <a:t> W  Y  Z</a:t>
            </a:r>
            <a:r>
              <a:rPr lang="en-US" altLang="zh-TW" sz="1800" dirty="0">
                <a:solidFill>
                  <a:schemeClr val="tx2"/>
                </a:solidFill>
                <a:sym typeface="Wingdings" pitchFamily="2" charset="2"/>
              </a:rPr>
              <a:t>.</a:t>
            </a:r>
            <a:endParaRPr lang="en-US" altLang="zh-TW" sz="1800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49A2B7-6E83-40A5-8D48-740568669BF9}" type="slidenum">
              <a:rPr lang="zh-TW" altLang="en-US" smtClean="0"/>
              <a:pPr/>
              <a:t>46</a:t>
            </a:fld>
            <a:endParaRPr lang="en-US" altLang="zh-TW" smtClean="0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(1/9)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The solution performs an </a:t>
            </a:r>
            <a:r>
              <a:rPr lang="en-US" altLang="zh-TW" b="1" dirty="0" smtClean="0">
                <a:solidFill>
                  <a:schemeClr val="tx2"/>
                </a:solidFill>
              </a:rPr>
              <a:t>exhaustive</a:t>
            </a:r>
            <a:r>
              <a:rPr lang="en-US" altLang="zh-TW" dirty="0" smtClean="0">
                <a:solidFill>
                  <a:schemeClr val="tx2"/>
                </a:solidFill>
              </a:rPr>
              <a:t> search.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Beginning at the origin city, the solution will </a:t>
            </a:r>
            <a:r>
              <a:rPr lang="en-US" altLang="zh-TW" u="sng" dirty="0" smtClean="0">
                <a:solidFill>
                  <a:schemeClr val="tx2"/>
                </a:solidFill>
              </a:rPr>
              <a:t>try every possible sequence</a:t>
            </a:r>
            <a:r>
              <a:rPr lang="en-US" altLang="zh-TW" dirty="0" smtClean="0">
                <a:solidFill>
                  <a:schemeClr val="tx2"/>
                </a:solidFill>
              </a:rPr>
              <a:t> of flights until either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it finds a sequence that gets to the destination city, or</a:t>
            </a:r>
          </a:p>
          <a:p>
            <a:pPr lvl="2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it determines that no such sequence exists.</a:t>
            </a:r>
          </a:p>
          <a:p>
            <a:pPr lvl="2" eaLnBrk="1" hangingPunct="1"/>
            <a:endParaRPr lang="en-US" altLang="zh-TW" sz="16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b="1" dirty="0" smtClean="0">
                <a:solidFill>
                  <a:schemeClr val="tx2"/>
                </a:solidFill>
              </a:rPr>
              <a:t>Backtracking</a:t>
            </a:r>
            <a:r>
              <a:rPr lang="en-US" altLang="zh-TW" dirty="0" smtClean="0">
                <a:solidFill>
                  <a:schemeClr val="tx2"/>
                </a:solidFill>
              </a:rPr>
              <a:t> can be used to recover from choosing a wrong city.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2F6237B-1BE6-4F28-949D-C444D31B7D48}" type="slidenum">
              <a:rPr lang="zh-TW" altLang="en-US" smtClean="0"/>
              <a:pPr/>
              <a:t>47</a:t>
            </a:fld>
            <a:endParaRPr lang="en-US" altLang="zh-TW" smtClean="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(2/9)</a:t>
            </a:r>
            <a:endParaRPr lang="zh-TW" altLang="en-US" sz="4400" dirty="0" smtClean="0"/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4538662" cy="426720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Example of backtracking:</a:t>
            </a:r>
          </a:p>
          <a:p>
            <a:pPr lvl="1" eaLnBrk="1" hangingPunct="1"/>
            <a:r>
              <a:rPr lang="en-US" altLang="zh-TW" dirty="0" smtClean="0"/>
              <a:t>Origin: </a:t>
            </a:r>
            <a:r>
              <a:rPr lang="en-US" altLang="zh-TW" i="1" dirty="0" smtClean="0"/>
              <a:t>P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Destination: </a:t>
            </a:r>
            <a:r>
              <a:rPr lang="en-US" altLang="zh-TW" i="1" dirty="0" smtClean="0"/>
              <a:t>Z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Current search path: </a:t>
            </a:r>
            <a:r>
              <a:rPr lang="en-US" altLang="zh-TW" i="1" dirty="0" smtClean="0"/>
              <a:t>P</a:t>
            </a:r>
            <a:r>
              <a:rPr lang="en-US" altLang="zh-TW" dirty="0" smtClean="0"/>
              <a:t> </a:t>
            </a:r>
            <a:r>
              <a:rPr lang="en-US" altLang="zh-TW" dirty="0" smtClean="0">
                <a:sym typeface="Wingdings" pitchFamily="2" charset="2"/>
              </a:rPr>
              <a:t> </a:t>
            </a:r>
            <a:r>
              <a:rPr lang="en-US" altLang="zh-TW" i="1" dirty="0" smtClean="0">
                <a:sym typeface="Wingdings" pitchFamily="2" charset="2"/>
              </a:rPr>
              <a:t>R</a:t>
            </a:r>
            <a:r>
              <a:rPr lang="en-US" altLang="zh-TW" dirty="0" smtClean="0">
                <a:sym typeface="Wingdings" pitchFamily="2" charset="2"/>
              </a:rPr>
              <a:t>  </a:t>
            </a:r>
            <a:r>
              <a:rPr lang="en-US" altLang="zh-TW" i="1" dirty="0" smtClean="0">
                <a:sym typeface="Wingdings" pitchFamily="2" charset="2"/>
              </a:rPr>
              <a:t>X</a:t>
            </a:r>
            <a:r>
              <a:rPr lang="en-US" altLang="zh-TW" dirty="0" smtClean="0">
                <a:sym typeface="Wingdings" pitchFamily="2" charset="2"/>
              </a:rPr>
              <a:t>.</a:t>
            </a:r>
          </a:p>
          <a:p>
            <a:pPr lvl="2" eaLnBrk="1" hangingPunct="1"/>
            <a:r>
              <a:rPr lang="en-US" altLang="zh-TW" sz="2200" dirty="0" smtClean="0"/>
              <a:t>It is a </a:t>
            </a:r>
            <a:r>
              <a:rPr lang="en-US" altLang="zh-TW" sz="2200" b="1" u="sng" dirty="0" smtClean="0"/>
              <a:t>mistake</a:t>
            </a:r>
            <a:r>
              <a:rPr lang="en-US" altLang="zh-TW" sz="2200" dirty="0" smtClean="0"/>
              <a:t> to go to </a:t>
            </a:r>
            <a:r>
              <a:rPr lang="en-US" altLang="zh-TW" sz="2200" i="1" dirty="0" smtClean="0"/>
              <a:t>X</a:t>
            </a:r>
            <a:r>
              <a:rPr lang="en-US" altLang="zh-TW" sz="2200" dirty="0" smtClean="0"/>
              <a:t>.</a:t>
            </a:r>
          </a:p>
          <a:p>
            <a:pPr lvl="2" eaLnBrk="1" hangingPunct="1"/>
            <a:r>
              <a:rPr lang="en-US" altLang="zh-TW" sz="2200" b="1" u="sng" dirty="0" smtClean="0"/>
              <a:t>Backtrack</a:t>
            </a:r>
            <a:r>
              <a:rPr lang="en-US" altLang="zh-TW" sz="2200" dirty="0" smtClean="0"/>
              <a:t> to </a:t>
            </a:r>
            <a:r>
              <a:rPr lang="en-US" altLang="zh-TW" sz="2200" i="1" dirty="0" smtClean="0"/>
              <a:t>R</a:t>
            </a:r>
            <a:r>
              <a:rPr lang="en-US" altLang="zh-TW" sz="2200" dirty="0" smtClean="0"/>
              <a:t> and try other possibilities.</a:t>
            </a:r>
          </a:p>
        </p:txBody>
      </p:sp>
      <p:pic>
        <p:nvPicPr>
          <p:cNvPr id="68613" name="Picture 6" descr="fig06_10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34050" y="1628800"/>
            <a:ext cx="2419350" cy="42672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68614" name="Line 7"/>
          <p:cNvSpPr>
            <a:spLocks noChangeShapeType="1"/>
          </p:cNvSpPr>
          <p:nvPr/>
        </p:nvSpPr>
        <p:spPr bwMode="auto">
          <a:xfrm flipH="1">
            <a:off x="6129338" y="4753000"/>
            <a:ext cx="6858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3656" name="Line 8"/>
          <p:cNvSpPr>
            <a:spLocks noChangeShapeType="1"/>
          </p:cNvSpPr>
          <p:nvPr/>
        </p:nvSpPr>
        <p:spPr bwMode="auto">
          <a:xfrm flipH="1">
            <a:off x="6053138" y="4860950"/>
            <a:ext cx="0" cy="7778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8616" name="Text Box 9"/>
          <p:cNvSpPr txBox="1">
            <a:spLocks noChangeArrowheads="1"/>
          </p:cNvSpPr>
          <p:nvPr/>
        </p:nvSpPr>
        <p:spPr bwMode="auto">
          <a:xfrm>
            <a:off x="6028779" y="6221114"/>
            <a:ext cx="12795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/>
              <a:t>dead-end</a:t>
            </a:r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 flipV="1">
            <a:off x="6087616" y="5896000"/>
            <a:ext cx="284584" cy="26930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3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3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7DDB77-4272-45D9-92FF-E621A7570939}" type="slidenum">
              <a:rPr lang="zh-TW" altLang="en-US" smtClean="0"/>
              <a:pPr/>
              <a:t>48</a:t>
            </a:fld>
            <a:endParaRPr lang="en-US" altLang="zh-TW" smtClean="0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(3/9)</a:t>
            </a:r>
            <a:endParaRPr lang="zh-TW" altLang="en-US" sz="4400" dirty="0" smtClean="0"/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How to backtrack?</a:t>
            </a:r>
          </a:p>
          <a:p>
            <a:pPr lvl="1" eaLnBrk="1" hangingPunct="1"/>
            <a:r>
              <a:rPr lang="en-US" altLang="zh-TW" sz="2400" dirty="0" smtClean="0"/>
              <a:t>You have to maintain (remember) information about the </a:t>
            </a:r>
            <a:r>
              <a:rPr lang="en-US" altLang="zh-TW" sz="2400" b="1" u="sng" dirty="0" smtClean="0"/>
              <a:t>order</a:t>
            </a:r>
            <a:r>
              <a:rPr lang="en-US" altLang="zh-TW" sz="2400" u="sng" dirty="0" smtClean="0"/>
              <a:t> of cities you visited</a:t>
            </a:r>
            <a:r>
              <a:rPr lang="en-US" altLang="zh-TW" sz="2400" dirty="0" smtClean="0"/>
              <a:t>.</a:t>
            </a:r>
          </a:p>
          <a:p>
            <a:pPr lvl="2" eaLnBrk="1" hangingPunct="1"/>
            <a:r>
              <a:rPr lang="en-US" altLang="zh-TW" dirty="0" smtClean="0"/>
              <a:t>Use </a:t>
            </a:r>
            <a:r>
              <a:rPr lang="en-US" altLang="zh-TW" b="1" u="sng" dirty="0" smtClean="0"/>
              <a:t>stack</a:t>
            </a:r>
            <a:r>
              <a:rPr lang="en-US" altLang="zh-TW" dirty="0" smtClean="0"/>
              <a:t> to maintain the order.</a:t>
            </a:r>
          </a:p>
          <a:p>
            <a:pPr lvl="3" eaLnBrk="1" hangingPunct="1"/>
            <a:r>
              <a:rPr lang="en-US" altLang="zh-TW" dirty="0" smtClean="0"/>
              <a:t>Each time you decide to </a:t>
            </a:r>
            <a:r>
              <a:rPr lang="en-US" altLang="zh-TW" b="1" dirty="0" smtClean="0"/>
              <a:t>visit</a:t>
            </a:r>
            <a:r>
              <a:rPr lang="en-US" altLang="zh-TW" dirty="0" smtClean="0"/>
              <a:t> a city, you </a:t>
            </a:r>
            <a:r>
              <a:rPr lang="en-US" altLang="zh-TW" b="1" dirty="0" smtClean="0"/>
              <a:t>push</a:t>
            </a:r>
            <a:r>
              <a:rPr lang="en-US" altLang="zh-TW" dirty="0" smtClean="0"/>
              <a:t> its name onto the stack.</a:t>
            </a:r>
          </a:p>
          <a:p>
            <a:pPr lvl="3" eaLnBrk="1" hangingPunct="1"/>
            <a:r>
              <a:rPr lang="en-US" altLang="zh-TW" b="1" dirty="0" smtClean="0"/>
              <a:t>Backtrack</a:t>
            </a:r>
            <a:r>
              <a:rPr lang="en-US" altLang="zh-TW" dirty="0" smtClean="0"/>
              <a:t>: </a:t>
            </a:r>
            <a:r>
              <a:rPr lang="en-US" altLang="zh-TW" b="1" dirty="0" smtClean="0"/>
              <a:t>pop</a:t>
            </a:r>
            <a:r>
              <a:rPr lang="en-US" altLang="zh-TW" dirty="0" smtClean="0"/>
              <a:t> a city from the stack.</a:t>
            </a:r>
          </a:p>
        </p:txBody>
      </p:sp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2870200" y="4744393"/>
            <a:ext cx="441325" cy="1079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600"/>
              <a:t>X</a:t>
            </a:r>
          </a:p>
          <a:p>
            <a:pPr algn="ctr">
              <a:spcBef>
                <a:spcPct val="50000"/>
              </a:spcBef>
            </a:pPr>
            <a:r>
              <a:rPr lang="en-US" altLang="zh-TW" sz="1600"/>
              <a:t>R</a:t>
            </a:r>
          </a:p>
          <a:p>
            <a:pPr algn="ctr">
              <a:spcBef>
                <a:spcPct val="50000"/>
              </a:spcBef>
            </a:pPr>
            <a:r>
              <a:rPr lang="en-US" altLang="zh-TW" sz="1600"/>
              <a:t>P</a:t>
            </a:r>
          </a:p>
        </p:txBody>
      </p:sp>
      <p:sp>
        <p:nvSpPr>
          <p:cNvPr id="286726" name="Text Box 6"/>
          <p:cNvSpPr txBox="1">
            <a:spLocks noChangeArrowheads="1"/>
          </p:cNvSpPr>
          <p:nvPr/>
        </p:nvSpPr>
        <p:spPr bwMode="auto">
          <a:xfrm>
            <a:off x="2760663" y="5811193"/>
            <a:ext cx="719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stack</a:t>
            </a:r>
          </a:p>
        </p:txBody>
      </p:sp>
      <p:sp>
        <p:nvSpPr>
          <p:cNvPr id="286728" name="Text Box 8"/>
          <p:cNvSpPr txBox="1">
            <a:spLocks noChangeArrowheads="1"/>
          </p:cNvSpPr>
          <p:nvPr/>
        </p:nvSpPr>
        <p:spPr bwMode="auto">
          <a:xfrm>
            <a:off x="3405188" y="4149080"/>
            <a:ext cx="3148012" cy="376238"/>
          </a:xfrm>
          <a:prstGeom prst="rect">
            <a:avLst/>
          </a:prstGeom>
          <a:solidFill>
            <a:srgbClr val="FFCC66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/>
              <a:t>top</a:t>
            </a:r>
            <a:r>
              <a:rPr lang="en-US" altLang="zh-TW" sz="1800"/>
              <a:t>: currently visited city</a:t>
            </a:r>
          </a:p>
        </p:txBody>
      </p:sp>
      <p:sp>
        <p:nvSpPr>
          <p:cNvPr id="286729" name="Line 9"/>
          <p:cNvSpPr>
            <a:spLocks noChangeShapeType="1"/>
          </p:cNvSpPr>
          <p:nvPr/>
        </p:nvSpPr>
        <p:spPr bwMode="auto">
          <a:xfrm flipH="1">
            <a:off x="3098800" y="4439593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1" name="Text Box 11"/>
          <p:cNvSpPr txBox="1">
            <a:spLocks noChangeArrowheads="1"/>
          </p:cNvSpPr>
          <p:nvPr/>
        </p:nvSpPr>
        <p:spPr bwMode="auto">
          <a:xfrm>
            <a:off x="4470400" y="5109518"/>
            <a:ext cx="441325" cy="712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600"/>
              <a:t>R</a:t>
            </a:r>
          </a:p>
          <a:p>
            <a:pPr algn="ctr">
              <a:spcBef>
                <a:spcPct val="50000"/>
              </a:spcBef>
            </a:pPr>
            <a:r>
              <a:rPr lang="en-US" altLang="zh-TW" sz="1600"/>
              <a:t>P</a:t>
            </a:r>
          </a:p>
        </p:txBody>
      </p:sp>
      <p:sp>
        <p:nvSpPr>
          <p:cNvPr id="286732" name="Text Box 12"/>
          <p:cNvSpPr txBox="1">
            <a:spLocks noChangeArrowheads="1"/>
          </p:cNvSpPr>
          <p:nvPr/>
        </p:nvSpPr>
        <p:spPr bwMode="auto">
          <a:xfrm>
            <a:off x="4360863" y="5811193"/>
            <a:ext cx="719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/>
              <a:t>stack</a:t>
            </a:r>
          </a:p>
        </p:txBody>
      </p:sp>
      <p:sp>
        <p:nvSpPr>
          <p:cNvPr id="286733" name="AutoShape 13"/>
          <p:cNvSpPr>
            <a:spLocks noChangeArrowheads="1"/>
          </p:cNvSpPr>
          <p:nvPr/>
        </p:nvSpPr>
        <p:spPr bwMode="auto">
          <a:xfrm>
            <a:off x="3632200" y="5277793"/>
            <a:ext cx="6096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 sz="1800"/>
          </a:p>
          <a:p>
            <a:pPr algn="ctr"/>
            <a:endParaRPr lang="en-US" altLang="zh-TW" sz="1800"/>
          </a:p>
          <a:p>
            <a:pPr algn="ctr"/>
            <a:r>
              <a:rPr lang="en-US" altLang="zh-TW" sz="1800"/>
              <a:t>pop</a:t>
            </a:r>
          </a:p>
        </p:txBody>
      </p:sp>
      <p:sp>
        <p:nvSpPr>
          <p:cNvPr id="286734" name="Line 14"/>
          <p:cNvSpPr>
            <a:spLocks noChangeShapeType="1"/>
          </p:cNvSpPr>
          <p:nvPr/>
        </p:nvSpPr>
        <p:spPr bwMode="auto">
          <a:xfrm>
            <a:off x="3860800" y="4515793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5" name="Text Box 15"/>
          <p:cNvSpPr txBox="1">
            <a:spLocks noChangeArrowheads="1"/>
          </p:cNvSpPr>
          <p:nvPr/>
        </p:nvSpPr>
        <p:spPr bwMode="auto">
          <a:xfrm>
            <a:off x="1422400" y="5461943"/>
            <a:ext cx="842963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origin</a:t>
            </a:r>
          </a:p>
        </p:txBody>
      </p:sp>
      <p:sp>
        <p:nvSpPr>
          <p:cNvPr id="286736" name="Line 16"/>
          <p:cNvSpPr>
            <a:spLocks noChangeShapeType="1"/>
          </p:cNvSpPr>
          <p:nvPr/>
        </p:nvSpPr>
        <p:spPr bwMode="auto">
          <a:xfrm>
            <a:off x="2413000" y="565879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7" name="Text Box 17"/>
          <p:cNvSpPr txBox="1">
            <a:spLocks noChangeArrowheads="1"/>
          </p:cNvSpPr>
          <p:nvPr/>
        </p:nvSpPr>
        <p:spPr bwMode="auto">
          <a:xfrm>
            <a:off x="1193800" y="6131868"/>
            <a:ext cx="3860800" cy="37623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current search path: </a:t>
            </a:r>
            <a:r>
              <a:rPr lang="en-US" altLang="zh-TW" sz="1800" i="1"/>
              <a:t>P</a:t>
            </a:r>
            <a:r>
              <a:rPr lang="en-US" altLang="zh-TW" sz="1800"/>
              <a:t> </a:t>
            </a:r>
            <a:r>
              <a:rPr lang="en-US" altLang="zh-TW" sz="1800">
                <a:sym typeface="Wingdings" pitchFamily="2" charset="2"/>
              </a:rPr>
              <a:t> </a:t>
            </a:r>
            <a:r>
              <a:rPr lang="en-US" altLang="zh-TW" sz="1800" i="1">
                <a:sym typeface="Wingdings" pitchFamily="2" charset="2"/>
              </a:rPr>
              <a:t>R</a:t>
            </a:r>
            <a:r>
              <a:rPr lang="en-US" altLang="zh-TW" sz="1800">
                <a:sym typeface="Wingdings" pitchFamily="2" charset="2"/>
              </a:rPr>
              <a:t>  </a:t>
            </a:r>
            <a:r>
              <a:rPr lang="en-US" altLang="zh-TW" sz="1800" i="1">
                <a:sym typeface="Wingdings" pitchFamily="2" charset="2"/>
              </a:rPr>
              <a:t>X</a:t>
            </a:r>
            <a:endParaRPr lang="en-US" altLang="zh-TW" sz="1800" i="1"/>
          </a:p>
        </p:txBody>
      </p:sp>
      <p:sp>
        <p:nvSpPr>
          <p:cNvPr id="286738" name="Line 18"/>
          <p:cNvSpPr>
            <a:spLocks noChangeShapeType="1"/>
          </p:cNvSpPr>
          <p:nvPr/>
        </p:nvSpPr>
        <p:spPr bwMode="auto">
          <a:xfrm flipV="1">
            <a:off x="2133600" y="582548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739" name="Text Box 19"/>
          <p:cNvSpPr txBox="1">
            <a:spLocks noChangeArrowheads="1"/>
          </p:cNvSpPr>
          <p:nvPr/>
        </p:nvSpPr>
        <p:spPr bwMode="auto">
          <a:xfrm>
            <a:off x="5562600" y="5444480"/>
            <a:ext cx="331787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current search path: </a:t>
            </a:r>
            <a:r>
              <a:rPr lang="en-US" altLang="zh-TW" sz="1800" i="1"/>
              <a:t>P</a:t>
            </a:r>
            <a:r>
              <a:rPr lang="en-US" altLang="zh-TW" sz="1800"/>
              <a:t> </a:t>
            </a:r>
            <a:r>
              <a:rPr lang="en-US" altLang="zh-TW" sz="1800">
                <a:sym typeface="Wingdings" pitchFamily="2" charset="2"/>
              </a:rPr>
              <a:t> </a:t>
            </a:r>
            <a:r>
              <a:rPr lang="en-US" altLang="zh-TW" sz="1800" i="1">
                <a:sym typeface="Wingdings" pitchFamily="2" charset="2"/>
              </a:rPr>
              <a:t>R</a:t>
            </a:r>
            <a:endParaRPr lang="en-US" altLang="zh-TW" sz="1800" i="1"/>
          </a:p>
        </p:txBody>
      </p:sp>
      <p:sp>
        <p:nvSpPr>
          <p:cNvPr id="286740" name="Line 20"/>
          <p:cNvSpPr>
            <a:spLocks noChangeShapeType="1"/>
          </p:cNvSpPr>
          <p:nvPr/>
        </p:nvSpPr>
        <p:spPr bwMode="auto">
          <a:xfrm flipH="1" flipV="1">
            <a:off x="5029200" y="5444480"/>
            <a:ext cx="457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6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6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6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6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6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6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86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6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6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6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6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5" grpId="0" animBg="1"/>
      <p:bldP spid="286726" grpId="0"/>
      <p:bldP spid="286728" grpId="0" animBg="1"/>
      <p:bldP spid="286729" grpId="0" animBg="1"/>
      <p:bldP spid="286729" grpId="1" animBg="1"/>
      <p:bldP spid="286731" grpId="0" animBg="1"/>
      <p:bldP spid="286732" grpId="0"/>
      <p:bldP spid="286733" grpId="0" animBg="1"/>
      <p:bldP spid="286734" grpId="0" animBg="1"/>
      <p:bldP spid="286735" grpId="0" animBg="1"/>
      <p:bldP spid="286736" grpId="0" animBg="1"/>
      <p:bldP spid="286737" grpId="0" animBg="1"/>
      <p:bldP spid="286738" grpId="0" animBg="1"/>
      <p:bldP spid="286739" grpId="0" animBg="1"/>
      <p:bldP spid="28674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3A847D-1BE2-40C4-B477-22621E057D7D}" type="slidenum">
              <a:rPr lang="zh-TW" altLang="en-US" smtClean="0"/>
              <a:pPr/>
              <a:t>49</a:t>
            </a:fld>
            <a:endParaRPr lang="en-US" altLang="zh-TW" smtClean="0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(4/9)</a:t>
            </a:r>
            <a:endParaRPr lang="zh-TW" altLang="en-US" sz="4400" dirty="0" smtClean="0"/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 smtClean="0"/>
              <a:t>Problem of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circling</a:t>
            </a:r>
            <a:r>
              <a:rPr lang="en-US" altLang="zh-TW" sz="2400" dirty="0" smtClean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Origin: </a:t>
            </a:r>
            <a:r>
              <a:rPr lang="en-US" altLang="zh-TW" sz="2200" i="1" dirty="0" smtClean="0"/>
              <a:t>P.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Destination: </a:t>
            </a:r>
            <a:r>
              <a:rPr lang="en-US" altLang="zh-TW" sz="2200" i="1" dirty="0" smtClean="0"/>
              <a:t>Z.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Current search path: </a:t>
            </a:r>
            <a:r>
              <a:rPr lang="en-US" altLang="zh-TW" sz="2200" i="1" dirty="0" smtClean="0"/>
              <a:t>P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</a:t>
            </a:r>
            <a:r>
              <a:rPr lang="en-US" altLang="zh-TW" sz="2200" i="1" dirty="0" smtClean="0">
                <a:sym typeface="Wingdings" pitchFamily="2" charset="2"/>
              </a:rPr>
              <a:t>R</a:t>
            </a:r>
            <a:r>
              <a:rPr lang="en-US" altLang="zh-TW" sz="2200" dirty="0" smtClean="0">
                <a:sym typeface="Wingdings" pitchFamily="2" charset="2"/>
              </a:rPr>
              <a:t>  </a:t>
            </a:r>
            <a:r>
              <a:rPr lang="en-US" altLang="zh-TW" sz="2200" i="1" dirty="0" smtClean="0">
                <a:sym typeface="Wingdings" pitchFamily="2" charset="2"/>
              </a:rPr>
              <a:t>X</a:t>
            </a:r>
            <a:r>
              <a:rPr lang="en-US" altLang="zh-TW" sz="2200" dirty="0" smtClean="0">
                <a:sym typeface="Wingdings" pitchFamily="2" charset="2"/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i="1" dirty="0" smtClean="0"/>
              <a:t>P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</a:t>
            </a:r>
            <a:r>
              <a:rPr lang="en-US" altLang="zh-TW" sz="2200" i="1" dirty="0" smtClean="0">
                <a:sym typeface="Wingdings" pitchFamily="2" charset="2"/>
              </a:rPr>
              <a:t>R.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i="1" dirty="0" smtClean="0"/>
              <a:t>P</a:t>
            </a:r>
            <a:r>
              <a:rPr lang="en-US" altLang="zh-TW" sz="2200" dirty="0" smtClean="0"/>
              <a:t> </a:t>
            </a:r>
            <a:r>
              <a:rPr lang="en-US" altLang="zh-TW" sz="2200" dirty="0" smtClean="0">
                <a:sym typeface="Wingdings" pitchFamily="2" charset="2"/>
              </a:rPr>
              <a:t> </a:t>
            </a:r>
            <a:r>
              <a:rPr lang="en-US" altLang="zh-TW" sz="2200" i="1" dirty="0" smtClean="0">
                <a:sym typeface="Wingdings" pitchFamily="2" charset="2"/>
              </a:rPr>
              <a:t>R</a:t>
            </a:r>
            <a:r>
              <a:rPr lang="en-US" altLang="zh-TW" sz="2200" dirty="0" smtClean="0">
                <a:sym typeface="Wingdings" pitchFamily="2" charset="2"/>
              </a:rPr>
              <a:t>  </a:t>
            </a:r>
            <a:r>
              <a:rPr lang="en-US" altLang="zh-TW" sz="2200" i="1" dirty="0" smtClean="0">
                <a:sym typeface="Wingdings" pitchFamily="2" charset="2"/>
              </a:rPr>
              <a:t>X.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i="1" dirty="0" smtClean="0">
                <a:sym typeface="Wingdings" pitchFamily="2" charset="2"/>
              </a:rPr>
              <a:t>...</a:t>
            </a:r>
            <a:endParaRPr lang="en-US" altLang="zh-TW" sz="2200" dirty="0" smtClean="0">
              <a:sym typeface="Wingdings" pitchFamily="2" charset="2"/>
            </a:endParaRPr>
          </a:p>
          <a:p>
            <a:pPr lvl="2" eaLnBrk="1" hangingPunct="1">
              <a:lnSpc>
                <a:spcPct val="80000"/>
              </a:lnSpc>
            </a:pPr>
            <a:endParaRPr lang="en-US" altLang="zh-TW" sz="10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 smtClean="0"/>
              <a:t>To avoid circling: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b="1" dirty="0" smtClean="0">
                <a:solidFill>
                  <a:schemeClr val="accent2"/>
                </a:solidFill>
              </a:rPr>
              <a:t>Mark the visited cities.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200" dirty="0" smtClean="0"/>
              <a:t>When choosing the next city, restrict to unmarked cities.</a:t>
            </a:r>
          </a:p>
        </p:txBody>
      </p:sp>
      <p:pic>
        <p:nvPicPr>
          <p:cNvPr id="70661" name="Picture 6" descr="fig06_10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913" y="1484784"/>
            <a:ext cx="2419350" cy="42672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0662" name="Line 7"/>
          <p:cNvSpPr>
            <a:spLocks noChangeShapeType="1"/>
          </p:cNvSpPr>
          <p:nvPr/>
        </p:nvSpPr>
        <p:spPr bwMode="auto">
          <a:xfrm flipH="1">
            <a:off x="5791200" y="4608984"/>
            <a:ext cx="6858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7752" name="Line 8"/>
          <p:cNvSpPr>
            <a:spLocks noChangeShapeType="1"/>
          </p:cNvSpPr>
          <p:nvPr/>
        </p:nvSpPr>
        <p:spPr bwMode="auto">
          <a:xfrm flipH="1">
            <a:off x="5715000" y="4716934"/>
            <a:ext cx="0" cy="7778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7753" name="Text Box 9"/>
          <p:cNvSpPr txBox="1">
            <a:spLocks noChangeArrowheads="1"/>
          </p:cNvSpPr>
          <p:nvPr/>
        </p:nvSpPr>
        <p:spPr bwMode="auto">
          <a:xfrm>
            <a:off x="7010400" y="4989984"/>
            <a:ext cx="100647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/>
              <a:t>circling</a:t>
            </a:r>
          </a:p>
        </p:txBody>
      </p:sp>
      <p:sp>
        <p:nvSpPr>
          <p:cNvPr id="287754" name="Line 10"/>
          <p:cNvSpPr>
            <a:spLocks noChangeShapeType="1"/>
          </p:cNvSpPr>
          <p:nvPr/>
        </p:nvSpPr>
        <p:spPr bwMode="auto">
          <a:xfrm flipH="1" flipV="1">
            <a:off x="5943600" y="5066184"/>
            <a:ext cx="990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6-6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52" grpId="0" animBg="1"/>
      <p:bldP spid="287752" grpId="1" animBg="1"/>
      <p:bldP spid="287752" grpId="2" animBg="1"/>
      <p:bldP spid="287752" grpId="3" animBg="1"/>
      <p:bldP spid="287752" grpId="4" animBg="1"/>
      <p:bldP spid="287752" grpId="5" animBg="1"/>
      <p:bldP spid="287752" grpId="6" animBg="1"/>
      <p:bldP spid="287752" grpId="7" animBg="1"/>
      <p:bldP spid="287753" grpId="0" animBg="1"/>
      <p:bldP spid="28775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Searching with a Stack (5/9)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Available operations for the ADT flight map: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 </a:t>
            </a:r>
            <a:r>
              <a:rPr lang="en-US" altLang="zh-TW" dirty="0" smtClean="0"/>
              <a:t>In the following, let the class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Map</a:t>
            </a:r>
            <a:r>
              <a:rPr lang="en-US" altLang="zh-TW" dirty="0" smtClean="0">
                <a:cs typeface="Courier New" pitchFamily="49" charset="0"/>
              </a:rPr>
              <a:t> be an implementation of the ADT.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11560" y="1916832"/>
            <a:ext cx="7992888" cy="3549883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dirty="0" smtClean="0">
                <a:solidFill>
                  <a:schemeClr val="accent1"/>
                </a:solidFill>
                <a:latin typeface="Courier New" pitchFamily="49" charset="0"/>
              </a:rPr>
              <a:t>// Marks a city as visited.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+</a:t>
            </a:r>
            <a:r>
              <a:rPr lang="en-US" altLang="zh-TW" sz="2200" dirty="0" err="1" smtClean="0">
                <a:latin typeface="Courier New" pitchFamily="49" charset="0"/>
              </a:rPr>
              <a:t>markVisited</a:t>
            </a:r>
            <a:r>
              <a:rPr lang="en-US" altLang="zh-TW" sz="2200" dirty="0" smtClean="0">
                <a:latin typeface="Courier New" pitchFamily="49" charset="0"/>
              </a:rPr>
              <a:t>(</a:t>
            </a:r>
            <a:r>
              <a:rPr lang="en-US" altLang="zh-TW" sz="2200" dirty="0" err="1" smtClean="0">
                <a:latin typeface="Courier New" pitchFamily="49" charset="0"/>
              </a:rPr>
              <a:t>aCity</a:t>
            </a:r>
            <a:r>
              <a:rPr lang="en-US" altLang="zh-TW" sz="2200" dirty="0" smtClean="0">
                <a:latin typeface="Courier New" pitchFamily="49" charset="0"/>
              </a:rPr>
              <a:t>: City): void</a:t>
            </a:r>
          </a:p>
          <a:p>
            <a:endParaRPr lang="en-US" altLang="zh-TW" sz="2200" dirty="0" smtClean="0">
              <a:latin typeface="Courier New" pitchFamily="49" charset="0"/>
            </a:endParaRPr>
          </a:p>
          <a:p>
            <a:r>
              <a:rPr lang="en-US" altLang="zh-TW" sz="2200" dirty="0" smtClean="0">
                <a:solidFill>
                  <a:schemeClr val="accent1"/>
                </a:solidFill>
                <a:latin typeface="Courier New" pitchFamily="49" charset="0"/>
              </a:rPr>
              <a:t>// Clears marks on all cities.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+</a:t>
            </a:r>
            <a:r>
              <a:rPr lang="en-US" altLang="zh-TW" sz="2200" dirty="0" err="1" smtClean="0">
                <a:latin typeface="Courier New" pitchFamily="49" charset="0"/>
              </a:rPr>
              <a:t>unvisitAll</a:t>
            </a:r>
            <a:r>
              <a:rPr lang="en-US" altLang="zh-TW" sz="2200" dirty="0" smtClean="0">
                <a:latin typeface="Courier New" pitchFamily="49" charset="0"/>
              </a:rPr>
              <a:t>(): void</a:t>
            </a:r>
          </a:p>
          <a:p>
            <a:endParaRPr lang="en-US" altLang="zh-TW" sz="2200" dirty="0" smtClean="0">
              <a:latin typeface="Courier New" pitchFamily="49" charset="0"/>
            </a:endParaRPr>
          </a:p>
          <a:p>
            <a:r>
              <a:rPr lang="en-US" altLang="zh-TW" sz="2200" dirty="0" smtClean="0">
                <a:solidFill>
                  <a:schemeClr val="accent1"/>
                </a:solidFill>
                <a:latin typeface="Courier New" pitchFamily="49" charset="0"/>
              </a:rPr>
              <a:t>// Returns the next unvisited city, if any,</a:t>
            </a:r>
          </a:p>
          <a:p>
            <a:r>
              <a:rPr lang="en-US" altLang="zh-TW" sz="2200" dirty="0" smtClean="0">
                <a:solidFill>
                  <a:schemeClr val="accent1"/>
                </a:solidFill>
                <a:latin typeface="Courier New" pitchFamily="49" charset="0"/>
              </a:rPr>
              <a:t>// adjacent to a given city.</a:t>
            </a:r>
          </a:p>
          <a:p>
            <a:r>
              <a:rPr lang="en-US" altLang="zh-TW" sz="2200" dirty="0" smtClean="0">
                <a:solidFill>
                  <a:schemeClr val="accent1"/>
                </a:solidFill>
                <a:latin typeface="Courier New" pitchFamily="49" charset="0"/>
              </a:rPr>
              <a:t>// Returns a sentinel value, otherwise.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+</a:t>
            </a:r>
            <a:r>
              <a:rPr lang="en-US" altLang="zh-TW" sz="2200" dirty="0" err="1" smtClean="0">
                <a:latin typeface="Courier New" pitchFamily="49" charset="0"/>
              </a:rPr>
              <a:t>getNextCity</a:t>
            </a:r>
            <a:r>
              <a:rPr lang="en-US" altLang="zh-TW" sz="2200" dirty="0" smtClean="0">
                <a:latin typeface="Courier New" pitchFamily="49" charset="0"/>
              </a:rPr>
              <a:t>(</a:t>
            </a:r>
            <a:r>
              <a:rPr lang="en-US" altLang="zh-TW" sz="2200" dirty="0" err="1" smtClean="0">
                <a:latin typeface="Courier New" pitchFamily="49" charset="0"/>
              </a:rPr>
              <a:t>fromCity</a:t>
            </a:r>
            <a:r>
              <a:rPr lang="en-US" altLang="zh-TW" sz="2200" dirty="0" smtClean="0">
                <a:latin typeface="Courier New" pitchFamily="49" charset="0"/>
              </a:rPr>
              <a:t>: City): City</a:t>
            </a:r>
            <a:endParaRPr lang="en-US" altLang="zh-TW" sz="22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1AD985C-604B-41AD-848E-9831A1C3D8BF}" type="slidenum">
              <a:rPr lang="zh-TW" altLang="en-US" smtClean="0"/>
              <a:pPr/>
              <a:t>51</a:t>
            </a:fld>
            <a:endParaRPr lang="en-US" altLang="zh-TW" smtClean="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(6/9)</a:t>
            </a:r>
            <a:endParaRPr lang="zh-TW" altLang="en-US" sz="4400" dirty="0" smtClean="0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251520" y="1844824"/>
            <a:ext cx="8640960" cy="347787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200" dirty="0" err="1">
                <a:latin typeface="Courier New" pitchFamily="49" charset="0"/>
              </a:rPr>
              <a:t>bool</a:t>
            </a:r>
            <a:r>
              <a:rPr lang="en-US" altLang="zh-TW" sz="2200" dirty="0">
                <a:latin typeface="Courier New" pitchFamily="49" charset="0"/>
              </a:rPr>
              <a:t> Map::</a:t>
            </a:r>
            <a:r>
              <a:rPr lang="en-US" altLang="zh-TW" sz="2200" dirty="0" err="1" smtClean="0">
                <a:latin typeface="Courier New" pitchFamily="49" charset="0"/>
              </a:rPr>
              <a:t>isPath</a:t>
            </a:r>
            <a:r>
              <a:rPr lang="en-US" altLang="zh-TW" sz="2200" dirty="0" smtClean="0">
                <a:latin typeface="Courier New" pitchFamily="49" charset="0"/>
              </a:rPr>
              <a:t>(City </a:t>
            </a:r>
            <a:r>
              <a:rPr lang="en-US" altLang="zh-TW" sz="2200" dirty="0" err="1">
                <a:latin typeface="Courier New" pitchFamily="49" charset="0"/>
              </a:rPr>
              <a:t>originCity</a:t>
            </a:r>
            <a:r>
              <a:rPr lang="en-US" altLang="zh-TW" sz="2200" dirty="0">
                <a:latin typeface="Courier New" pitchFamily="49" charset="0"/>
              </a:rPr>
              <a:t>, </a:t>
            </a:r>
            <a:r>
              <a:rPr lang="en-US" altLang="zh-TW" sz="2200" dirty="0" smtClean="0">
                <a:latin typeface="Courier New" pitchFamily="49" charset="0"/>
              </a:rPr>
              <a:t>City </a:t>
            </a:r>
            <a:r>
              <a:rPr lang="en-US" altLang="zh-TW" sz="2200" dirty="0" err="1">
                <a:latin typeface="Courier New" pitchFamily="49" charset="0"/>
              </a:rPr>
              <a:t>destinationCity</a:t>
            </a:r>
            <a:r>
              <a:rPr lang="en-US" altLang="zh-TW" sz="2200" dirty="0">
                <a:latin typeface="Courier New" pitchFamily="49" charset="0"/>
              </a:rPr>
              <a:t>)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{ </a:t>
            </a:r>
            <a:r>
              <a:rPr lang="en-US" altLang="zh-TW" sz="2200" dirty="0" err="1" smtClean="0">
                <a:latin typeface="Courier New" pitchFamily="49" charset="0"/>
              </a:rPr>
              <a:t>bool</a:t>
            </a:r>
            <a:r>
              <a:rPr lang="en-US" altLang="zh-TW" sz="2200" dirty="0" smtClean="0">
                <a:latin typeface="Courier New" pitchFamily="49" charset="0"/>
              </a:rPr>
              <a:t> success;</a:t>
            </a:r>
            <a:endParaRPr lang="en-US" altLang="zh-TW" sz="2200" dirty="0">
              <a:latin typeface="Courier New" pitchFamily="49" charset="0"/>
            </a:endParaRPr>
          </a:p>
          <a:p>
            <a:r>
              <a:rPr lang="en-US" altLang="zh-TW" sz="2200" dirty="0">
                <a:latin typeface="Courier New" pitchFamily="49" charset="0"/>
              </a:rPr>
              <a:t>  Stack </a:t>
            </a:r>
            <a:r>
              <a:rPr lang="en-US" altLang="zh-TW" sz="2200" dirty="0" err="1">
                <a:latin typeface="Courier New" pitchFamily="49" charset="0"/>
              </a:rPr>
              <a:t>aStack</a:t>
            </a:r>
            <a:r>
              <a:rPr lang="en-US" altLang="zh-TW" sz="2200" dirty="0" smtClean="0">
                <a:latin typeface="Courier New" pitchFamily="49" charset="0"/>
              </a:rPr>
              <a:t>;</a:t>
            </a:r>
          </a:p>
          <a:p>
            <a:r>
              <a:rPr lang="en-US" altLang="zh-TW" sz="2200" b="1" dirty="0" smtClean="0">
                <a:solidFill>
                  <a:schemeClr val="hlink"/>
                </a:solidFill>
                <a:latin typeface="Courier New" pitchFamily="49" charset="0"/>
              </a:rPr>
              <a:t>  </a:t>
            </a:r>
          </a:p>
          <a:p>
            <a:r>
              <a:rPr lang="en-US" altLang="zh-TW" sz="2200" b="1" dirty="0" smtClean="0">
                <a:solidFill>
                  <a:schemeClr val="hlink"/>
                </a:solidFill>
                <a:latin typeface="Courier New" pitchFamily="49" charset="0"/>
              </a:rPr>
              <a:t>  </a:t>
            </a:r>
            <a:r>
              <a:rPr lang="en-US" altLang="zh-TW" sz="2200" b="1" dirty="0" err="1" smtClean="0">
                <a:solidFill>
                  <a:schemeClr val="hlink"/>
                </a:solidFill>
                <a:latin typeface="Courier New" pitchFamily="49" charset="0"/>
              </a:rPr>
              <a:t>unvisitAll</a:t>
            </a:r>
            <a:r>
              <a:rPr lang="en-US" altLang="zh-TW" sz="2200" b="1" dirty="0">
                <a:solidFill>
                  <a:schemeClr val="hlink"/>
                </a:solidFill>
                <a:latin typeface="Courier New" pitchFamily="49" charset="0"/>
              </a:rPr>
              <a:t>();</a:t>
            </a:r>
            <a:r>
              <a:rPr lang="en-US" altLang="zh-TW" sz="2200" dirty="0">
                <a:latin typeface="Courier New" pitchFamily="49" charset="0"/>
              </a:rPr>
              <a:t> </a:t>
            </a:r>
            <a:r>
              <a:rPr lang="en-US" altLang="zh-TW" sz="2200" dirty="0">
                <a:solidFill>
                  <a:schemeClr val="accent1"/>
                </a:solidFill>
                <a:latin typeface="Courier New" pitchFamily="49" charset="0"/>
              </a:rPr>
              <a:t>// clear marks on all cities</a:t>
            </a:r>
          </a:p>
          <a:p>
            <a:endParaRPr lang="en-US" altLang="zh-TW" sz="2200" dirty="0">
              <a:solidFill>
                <a:schemeClr val="accent1"/>
              </a:solidFill>
              <a:latin typeface="Courier New" pitchFamily="49" charset="0"/>
            </a:endParaRPr>
          </a:p>
          <a:p>
            <a:r>
              <a:rPr lang="en-US" altLang="zh-TW" sz="2200" dirty="0">
                <a:solidFill>
                  <a:schemeClr val="accent1"/>
                </a:solidFill>
                <a:latin typeface="Courier New" pitchFamily="49" charset="0"/>
              </a:rPr>
              <a:t>  // push origin city onto </a:t>
            </a:r>
            <a:r>
              <a:rPr lang="en-US" altLang="zh-TW" sz="2200" dirty="0" err="1">
                <a:solidFill>
                  <a:schemeClr val="accent1"/>
                </a:solidFill>
                <a:latin typeface="Courier New" pitchFamily="49" charset="0"/>
              </a:rPr>
              <a:t>aStack</a:t>
            </a:r>
            <a:r>
              <a:rPr lang="en-US" altLang="zh-TW" sz="2200" dirty="0">
                <a:solidFill>
                  <a:schemeClr val="accent1"/>
                </a:solidFill>
                <a:latin typeface="Courier New" pitchFamily="49" charset="0"/>
              </a:rPr>
              <a:t>, mark it visited</a:t>
            </a:r>
          </a:p>
          <a:p>
            <a:r>
              <a:rPr lang="en-US" altLang="zh-TW" sz="2200" dirty="0">
                <a:latin typeface="Courier New" pitchFamily="49" charset="0"/>
              </a:rPr>
              <a:t>  </a:t>
            </a:r>
            <a:r>
              <a:rPr lang="en-US" altLang="zh-TW" sz="2200" b="1" dirty="0" err="1">
                <a:solidFill>
                  <a:schemeClr val="accent2"/>
                </a:solidFill>
                <a:latin typeface="Courier New" pitchFamily="49" charset="0"/>
              </a:rPr>
              <a:t>aStack.push</a:t>
            </a:r>
            <a:r>
              <a:rPr lang="en-US" altLang="zh-TW" sz="2200" b="1" dirty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en-US" altLang="zh-TW" sz="2200" b="1" dirty="0" err="1">
                <a:solidFill>
                  <a:schemeClr val="accent2"/>
                </a:solidFill>
                <a:latin typeface="Courier New" pitchFamily="49" charset="0"/>
              </a:rPr>
              <a:t>originCity</a:t>
            </a:r>
            <a:r>
              <a:rPr lang="en-US" altLang="zh-TW" sz="2200" b="1" dirty="0">
                <a:solidFill>
                  <a:schemeClr val="accent2"/>
                </a:solidFill>
                <a:latin typeface="Courier New" pitchFamily="49" charset="0"/>
              </a:rPr>
              <a:t>);</a:t>
            </a:r>
          </a:p>
          <a:p>
            <a:r>
              <a:rPr lang="en-US" altLang="zh-TW" sz="2200" dirty="0">
                <a:latin typeface="Courier New" pitchFamily="49" charset="0"/>
              </a:rPr>
              <a:t>  </a:t>
            </a:r>
            <a:r>
              <a:rPr lang="en-US" altLang="zh-TW" sz="2200" b="1" dirty="0" err="1">
                <a:solidFill>
                  <a:schemeClr val="hlink"/>
                </a:solidFill>
                <a:latin typeface="Courier New" pitchFamily="49" charset="0"/>
              </a:rPr>
              <a:t>markVisited</a:t>
            </a:r>
            <a:r>
              <a:rPr lang="en-US" altLang="zh-TW" sz="2200" b="1" dirty="0">
                <a:solidFill>
                  <a:schemeClr val="hlink"/>
                </a:solidFill>
                <a:latin typeface="Courier New" pitchFamily="49" charset="0"/>
              </a:rPr>
              <a:t>(</a:t>
            </a:r>
            <a:r>
              <a:rPr lang="en-US" altLang="zh-TW" sz="2200" b="1" dirty="0" err="1">
                <a:solidFill>
                  <a:schemeClr val="hlink"/>
                </a:solidFill>
                <a:latin typeface="Courier New" pitchFamily="49" charset="0"/>
              </a:rPr>
              <a:t>originCity</a:t>
            </a:r>
            <a:r>
              <a:rPr lang="en-US" altLang="zh-TW" sz="2200" b="1" dirty="0" smtClean="0">
                <a:solidFill>
                  <a:schemeClr val="hlink"/>
                </a:solidFill>
                <a:latin typeface="Courier New" pitchFamily="49" charset="0"/>
              </a:rPr>
              <a:t>);</a:t>
            </a:r>
            <a:r>
              <a:rPr lang="en-US" altLang="zh-TW" sz="2200" dirty="0" smtClean="0">
                <a:latin typeface="Courier New" pitchFamily="49" charset="0"/>
              </a:rPr>
              <a:t>  </a:t>
            </a:r>
            <a:endParaRPr lang="en-US" altLang="zh-TW" sz="2200" dirty="0">
              <a:latin typeface="Courier New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08958B-C5F4-4200-A37D-C30CADECFC67}" type="slidenum">
              <a:rPr lang="zh-TW" altLang="en-US" smtClean="0"/>
              <a:pPr/>
              <a:t>52</a:t>
            </a:fld>
            <a:endParaRPr lang="en-US" altLang="zh-TW" smtClean="0"/>
          </a:p>
        </p:txBody>
      </p:sp>
      <p:sp>
        <p:nvSpPr>
          <p:cNvPr id="291848" name="Text Box 8"/>
          <p:cNvSpPr txBox="1">
            <a:spLocks noChangeArrowheads="1"/>
          </p:cNvSpPr>
          <p:nvPr/>
        </p:nvSpPr>
        <p:spPr bwMode="auto">
          <a:xfrm>
            <a:off x="72008" y="1037049"/>
            <a:ext cx="8964488" cy="56323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</a:rPr>
              <a:t> City </a:t>
            </a:r>
            <a:r>
              <a:rPr lang="en-US" altLang="zh-TW" sz="2000" dirty="0" err="1" smtClean="0">
                <a:latin typeface="Courier New" pitchFamily="49" charset="0"/>
              </a:rPr>
              <a:t>topCity</a:t>
            </a:r>
            <a:r>
              <a:rPr lang="en-US" altLang="zh-TW" sz="2000" dirty="0" smtClean="0">
                <a:latin typeface="Courier New" pitchFamily="49" charset="0"/>
              </a:rPr>
              <a:t> = </a:t>
            </a:r>
            <a:r>
              <a:rPr lang="en-US" altLang="zh-TW" sz="2000" dirty="0" err="1" smtClean="0">
                <a:latin typeface="Courier New" pitchFamily="49" charset="0"/>
              </a:rPr>
              <a:t>aStack.peek</a:t>
            </a:r>
            <a:r>
              <a:rPr lang="en-US" altLang="zh-TW" sz="2000" dirty="0" smtClean="0">
                <a:latin typeface="Courier New" pitchFamily="49" charset="0"/>
              </a:rPr>
              <a:t>();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get the </a:t>
            </a:r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currently</a:t>
            </a:r>
          </a:p>
          <a:p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 </a:t>
            </a:r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                               //</a:t>
            </a:r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visited city</a:t>
            </a:r>
          </a:p>
          <a:p>
            <a:r>
              <a:rPr lang="en-US" altLang="zh-TW" sz="2000" dirty="0">
                <a:latin typeface="Courier New" pitchFamily="49" charset="0"/>
              </a:rPr>
              <a:t>  while (!</a:t>
            </a:r>
            <a:r>
              <a:rPr lang="en-US" altLang="zh-TW" sz="2000" dirty="0" err="1">
                <a:latin typeface="Courier New" pitchFamily="49" charset="0"/>
              </a:rPr>
              <a:t>aStack.isEmpty</a:t>
            </a:r>
            <a:r>
              <a:rPr lang="en-US" altLang="zh-TW" sz="2000" dirty="0">
                <a:latin typeface="Courier New" pitchFamily="49" charset="0"/>
              </a:rPr>
              <a:t>() &amp;&amp; (</a:t>
            </a:r>
            <a:r>
              <a:rPr lang="en-US" altLang="zh-TW" sz="2000" dirty="0" err="1">
                <a:latin typeface="Courier New" pitchFamily="49" charset="0"/>
              </a:rPr>
              <a:t>topCity</a:t>
            </a:r>
            <a:r>
              <a:rPr lang="en-US" altLang="zh-TW" sz="2000" dirty="0">
                <a:latin typeface="Courier New" pitchFamily="49" charset="0"/>
              </a:rPr>
              <a:t> != </a:t>
            </a:r>
            <a:r>
              <a:rPr lang="en-US" altLang="zh-TW" sz="2000" dirty="0" err="1">
                <a:latin typeface="Courier New" pitchFamily="49" charset="0"/>
              </a:rPr>
              <a:t>destinationCity</a:t>
            </a:r>
            <a:r>
              <a:rPr lang="en-US" altLang="zh-TW" sz="2000" dirty="0">
                <a:latin typeface="Courier New" pitchFamily="49" charset="0"/>
              </a:rPr>
              <a:t>))</a:t>
            </a:r>
          </a:p>
          <a:p>
            <a:r>
              <a:rPr lang="en-US" altLang="zh-TW" sz="2000" dirty="0">
                <a:latin typeface="Courier New" pitchFamily="49" charset="0"/>
              </a:rPr>
              <a:t>  {</a:t>
            </a:r>
          </a:p>
          <a:p>
            <a:r>
              <a:rPr lang="en-US" altLang="zh-TW" sz="2000" dirty="0">
                <a:latin typeface="Courier New" pitchFamily="49" charset="0"/>
              </a:rPr>
              <a:t>   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find an </a:t>
            </a:r>
            <a:r>
              <a:rPr lang="en-US" altLang="zh-TW" sz="2000" b="1" u="sng" dirty="0">
                <a:solidFill>
                  <a:schemeClr val="accent1"/>
                </a:solidFill>
                <a:latin typeface="Courier New" pitchFamily="49" charset="0"/>
              </a:rPr>
              <a:t>unvisited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city adjacent to the city on the</a:t>
            </a:r>
          </a:p>
          <a:p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   // top of the stack</a:t>
            </a:r>
          </a:p>
          <a:p>
            <a:r>
              <a:rPr lang="en-US" altLang="zh-TW" sz="2000" dirty="0">
                <a:latin typeface="Courier New" pitchFamily="49" charset="0"/>
              </a:rPr>
              <a:t>    </a:t>
            </a:r>
            <a:r>
              <a:rPr lang="en-US" altLang="zh-TW" sz="2000" dirty="0" smtClean="0">
                <a:latin typeface="Courier New" pitchFamily="49" charset="0"/>
              </a:rPr>
              <a:t>City </a:t>
            </a:r>
            <a:r>
              <a:rPr lang="en-US" altLang="zh-TW" sz="2000" dirty="0" err="1" smtClean="0">
                <a:latin typeface="Courier New" pitchFamily="49" charset="0"/>
              </a:rPr>
              <a:t>nextCity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= </a:t>
            </a:r>
            <a:r>
              <a:rPr lang="en-US" altLang="zh-TW" sz="2000" dirty="0" err="1" smtClean="0">
                <a:latin typeface="Courier New" pitchFamily="49" charset="0"/>
              </a:rPr>
              <a:t>getNextCity</a:t>
            </a:r>
            <a:r>
              <a:rPr lang="en-US" altLang="zh-TW" sz="2000" dirty="0" smtClean="0">
                <a:latin typeface="Courier New" pitchFamily="49" charset="0"/>
              </a:rPr>
              <a:t>(</a:t>
            </a:r>
            <a:r>
              <a:rPr lang="en-US" altLang="zh-TW" sz="2000" dirty="0" err="1" smtClean="0">
                <a:latin typeface="Courier New" pitchFamily="49" charset="0"/>
              </a:rPr>
              <a:t>topCity</a:t>
            </a:r>
            <a:r>
              <a:rPr lang="en-US" altLang="zh-TW" sz="2000" dirty="0" smtClean="0">
                <a:latin typeface="Courier New" pitchFamily="49" charset="0"/>
              </a:rPr>
              <a:t>);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  if </a:t>
            </a:r>
            <a:r>
              <a:rPr lang="en-US" altLang="zh-TW" sz="2000" dirty="0" smtClean="0">
                <a:latin typeface="Courier New" pitchFamily="49" charset="0"/>
              </a:rPr>
              <a:t>(</a:t>
            </a:r>
            <a:r>
              <a:rPr lang="en-US" altLang="zh-TW" sz="2000" dirty="0" err="1" smtClean="0">
                <a:latin typeface="Courier New" pitchFamily="49" charset="0"/>
              </a:rPr>
              <a:t>nextCity</a:t>
            </a:r>
            <a:r>
              <a:rPr lang="en-US" altLang="zh-TW" sz="2000" dirty="0" smtClean="0">
                <a:latin typeface="Courier New" pitchFamily="49" charset="0"/>
              </a:rPr>
              <a:t> == NO_CITY)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b="1" dirty="0">
                <a:solidFill>
                  <a:schemeClr val="accent2"/>
                </a:solidFill>
                <a:latin typeface="Courier New" pitchFamily="49" charset="0"/>
              </a:rPr>
              <a:t>aStack.pop();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no city found; backtrack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  </a:t>
            </a:r>
            <a:r>
              <a:rPr lang="en-US" altLang="zh-TW" sz="2000" dirty="0">
                <a:latin typeface="Courier New" pitchFamily="49" charset="0"/>
              </a:rPr>
              <a:t>else </a:t>
            </a:r>
            <a:r>
              <a:rPr lang="en-US" altLang="zh-TW" sz="2000" dirty="0" smtClean="0">
                <a:latin typeface="Courier New" pitchFamily="49" charset="0"/>
              </a:rPr>
              <a:t>{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  </a:t>
            </a:r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b="1" dirty="0" err="1">
                <a:solidFill>
                  <a:schemeClr val="accent2"/>
                </a:solidFill>
                <a:latin typeface="Courier New" pitchFamily="49" charset="0"/>
              </a:rPr>
              <a:t>aStack.push</a:t>
            </a:r>
            <a:r>
              <a:rPr lang="en-US" altLang="zh-TW" sz="2000" b="1" dirty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en-US" altLang="zh-TW" sz="2000" b="1" dirty="0" err="1">
                <a:solidFill>
                  <a:schemeClr val="accent2"/>
                </a:solidFill>
                <a:latin typeface="Courier New" pitchFamily="49" charset="0"/>
              </a:rPr>
              <a:t>nextCity</a:t>
            </a:r>
            <a:r>
              <a:rPr lang="en-US" altLang="zh-TW" sz="2000" b="1" dirty="0">
                <a:solidFill>
                  <a:schemeClr val="accent2"/>
                </a:solidFill>
                <a:latin typeface="Courier New" pitchFamily="49" charset="0"/>
              </a:rPr>
              <a:t>);</a:t>
            </a:r>
          </a:p>
          <a:p>
            <a:r>
              <a:rPr lang="en-US" altLang="zh-TW" sz="2000" b="1" dirty="0">
                <a:latin typeface="Courier New" pitchFamily="49" charset="0"/>
              </a:rPr>
              <a:t> </a:t>
            </a:r>
            <a:r>
              <a:rPr lang="en-US" altLang="zh-TW" sz="2000" b="1" dirty="0" smtClean="0">
                <a:latin typeface="Courier New" pitchFamily="49" charset="0"/>
              </a:rPr>
              <a:t>     </a:t>
            </a:r>
            <a:r>
              <a:rPr lang="en-US" altLang="zh-TW" sz="2000" b="1" dirty="0" err="1" smtClean="0">
                <a:solidFill>
                  <a:schemeClr val="hlink"/>
                </a:solidFill>
                <a:latin typeface="Courier New" pitchFamily="49" charset="0"/>
              </a:rPr>
              <a:t>markVisited</a:t>
            </a:r>
            <a:r>
              <a:rPr lang="en-US" altLang="zh-TW" sz="2000" b="1" dirty="0" smtClean="0">
                <a:solidFill>
                  <a:schemeClr val="hlink"/>
                </a:solidFill>
                <a:latin typeface="Courier New" pitchFamily="49" charset="0"/>
              </a:rPr>
              <a:t>(</a:t>
            </a:r>
            <a:r>
              <a:rPr lang="en-US" altLang="zh-TW" sz="2000" b="1" dirty="0" err="1" smtClean="0">
                <a:solidFill>
                  <a:schemeClr val="hlink"/>
                </a:solidFill>
                <a:latin typeface="Courier New" pitchFamily="49" charset="0"/>
              </a:rPr>
              <a:t>nextCity</a:t>
            </a:r>
            <a:r>
              <a:rPr lang="en-US" altLang="zh-TW" sz="2000" b="1" dirty="0">
                <a:solidFill>
                  <a:schemeClr val="hlink"/>
                </a:solidFill>
                <a:latin typeface="Courier New" pitchFamily="49" charset="0"/>
              </a:rPr>
              <a:t>);</a:t>
            </a:r>
          </a:p>
          <a:p>
            <a:r>
              <a:rPr lang="en-US" altLang="zh-TW" sz="2000" dirty="0">
                <a:latin typeface="Courier New" pitchFamily="49" charset="0"/>
              </a:rPr>
              <a:t>    }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  if </a:t>
            </a:r>
            <a:r>
              <a:rPr lang="en-US" altLang="zh-TW" sz="2000" dirty="0">
                <a:latin typeface="Courier New" pitchFamily="49" charset="0"/>
              </a:rPr>
              <a:t>(!</a:t>
            </a:r>
            <a:r>
              <a:rPr lang="en-US" altLang="zh-TW" sz="2000" dirty="0" err="1">
                <a:latin typeface="Courier New" pitchFamily="49" charset="0"/>
              </a:rPr>
              <a:t>aStack.isEmpty</a:t>
            </a:r>
            <a:r>
              <a:rPr lang="en-US" altLang="zh-TW" sz="2000" dirty="0">
                <a:latin typeface="Courier New" pitchFamily="49" charset="0"/>
              </a:rPr>
              <a:t>())</a:t>
            </a: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err="1" smtClean="0">
                <a:latin typeface="Courier New" pitchFamily="49" charset="0"/>
              </a:rPr>
              <a:t>topCity</a:t>
            </a:r>
            <a:r>
              <a:rPr lang="en-US" altLang="zh-TW" sz="2000" dirty="0" smtClean="0">
                <a:latin typeface="Courier New" pitchFamily="49" charset="0"/>
              </a:rPr>
              <a:t> = </a:t>
            </a:r>
            <a:r>
              <a:rPr lang="en-US" altLang="zh-TW" sz="2000" dirty="0" err="1" smtClean="0">
                <a:latin typeface="Courier New" pitchFamily="49" charset="0"/>
              </a:rPr>
              <a:t>aStack.peek</a:t>
            </a:r>
            <a:r>
              <a:rPr lang="en-US" altLang="zh-TW" sz="2000" dirty="0" smtClean="0">
                <a:latin typeface="Courier New" pitchFamily="49" charset="0"/>
              </a:rPr>
              <a:t>();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get the currently 					   </a:t>
            </a:r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    //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visited city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}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end while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229600" cy="839787"/>
          </a:xfrm>
        </p:spPr>
        <p:txBody>
          <a:bodyPr/>
          <a:lstStyle/>
          <a:p>
            <a:pPr eaLnBrk="1" hangingPunct="1"/>
            <a:r>
              <a:rPr lang="en-US" altLang="zh-TW" sz="4400" dirty="0" smtClean="0"/>
              <a:t>Searching with a Stack (7/9)</a:t>
            </a:r>
            <a:endParaRPr lang="zh-TW" altLang="en-US" sz="4400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1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18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1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18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18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18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18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18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18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184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184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E04F23-79E8-4F8E-B665-6D2AEDB074B3}" type="slidenum">
              <a:rPr lang="zh-TW" altLang="en-US" smtClean="0"/>
              <a:pPr/>
              <a:t>53</a:t>
            </a:fld>
            <a:endParaRPr lang="en-US" altLang="zh-TW" smtClean="0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(8/9)</a:t>
            </a:r>
            <a:endParaRPr lang="zh-TW" altLang="en-US" sz="4400" dirty="0" smtClean="0"/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685800" y="1752600"/>
            <a:ext cx="7924800" cy="76944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altLang="zh-TW" sz="2200" dirty="0" smtClean="0">
                <a:latin typeface="Courier New" pitchFamily="49" charset="0"/>
              </a:rPr>
              <a:t>  return !</a:t>
            </a:r>
            <a:r>
              <a:rPr lang="en-US" altLang="zh-TW" sz="2200" dirty="0" err="1" smtClean="0">
                <a:latin typeface="Courier New" pitchFamily="49" charset="0"/>
              </a:rPr>
              <a:t>aStack.isEmpty</a:t>
            </a:r>
            <a:r>
              <a:rPr lang="en-US" altLang="zh-TW" sz="2200" dirty="0" smtClean="0">
                <a:latin typeface="Courier New" pitchFamily="49" charset="0"/>
              </a:rPr>
              <a:t>();</a:t>
            </a:r>
          </a:p>
          <a:p>
            <a:r>
              <a:rPr lang="en-US" altLang="zh-TW" sz="2200" dirty="0" smtClean="0">
                <a:latin typeface="Courier New" pitchFamily="49" charset="0"/>
              </a:rPr>
              <a:t>} </a:t>
            </a:r>
            <a:r>
              <a:rPr lang="en-US" altLang="zh-TW" sz="2200" dirty="0" smtClean="0">
                <a:solidFill>
                  <a:schemeClr val="accent1"/>
                </a:solidFill>
                <a:latin typeface="Courier New" pitchFamily="49" charset="0"/>
              </a:rPr>
              <a:t>// end </a:t>
            </a:r>
            <a:r>
              <a:rPr lang="en-US" altLang="zh-TW" sz="2200" dirty="0" err="1" smtClean="0">
                <a:solidFill>
                  <a:schemeClr val="accent1"/>
                </a:solidFill>
                <a:latin typeface="Courier New" pitchFamily="49" charset="0"/>
              </a:rPr>
              <a:t>isPath</a:t>
            </a:r>
            <a:endParaRPr lang="en-US" altLang="zh-TW" sz="2200" dirty="0">
              <a:solidFill>
                <a:schemeClr val="accent1"/>
              </a:solidFill>
              <a:latin typeface="Courier New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03B50A-7706-4B3E-A81A-B10088A65E21}" type="slidenum">
              <a:rPr lang="zh-TW" altLang="en-US" smtClean="0"/>
              <a:pPr/>
              <a:t>54</a:t>
            </a:fld>
            <a:endParaRPr lang="en-US" altLang="zh-TW" smtClean="0"/>
          </a:p>
        </p:txBody>
      </p:sp>
      <p:sp>
        <p:nvSpPr>
          <p:cNvPr id="7475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Searching with a Stack (9/9)</a:t>
            </a:r>
          </a:p>
        </p:txBody>
      </p:sp>
      <p:sp>
        <p:nvSpPr>
          <p:cNvPr id="74756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566738" y="1268760"/>
            <a:ext cx="8001000" cy="4411216"/>
          </a:xfrm>
        </p:spPr>
        <p:txBody>
          <a:bodyPr/>
          <a:lstStyle/>
          <a:p>
            <a:pPr lvl="1" eaLnBrk="1" hangingPunct="1">
              <a:buNone/>
            </a:pPr>
            <a:r>
              <a:rPr lang="en-US" altLang="zh-TW" sz="1800" dirty="0" smtClean="0"/>
              <a:t>Origin</a:t>
            </a:r>
            <a:r>
              <a:rPr lang="en-US" altLang="zh-TW" sz="1800" dirty="0" smtClean="0"/>
              <a:t>: P</a:t>
            </a:r>
            <a:endParaRPr lang="en-US" altLang="zh-TW" sz="1800" dirty="0" smtClean="0"/>
          </a:p>
          <a:p>
            <a:pPr lvl="1" eaLnBrk="1" hangingPunct="1">
              <a:buNone/>
            </a:pPr>
            <a:r>
              <a:rPr lang="en-US" altLang="zh-TW" sz="1800" dirty="0" smtClean="0"/>
              <a:t>Destination</a:t>
            </a:r>
            <a:r>
              <a:rPr lang="en-US" altLang="zh-TW" sz="1800" dirty="0" smtClean="0"/>
              <a:t>: Z</a:t>
            </a:r>
            <a:endParaRPr lang="en-US" altLang="zh-TW" sz="1800" dirty="0" smtClean="0"/>
          </a:p>
          <a:p>
            <a:pPr eaLnBrk="1" hangingPunct="1"/>
            <a:endParaRPr lang="zh-TW" altLang="en-US" sz="2000" dirty="0" smtClean="0"/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dirty="0" smtClean="0">
                <a:latin typeface="Calibri" pitchFamily="34" charset="0"/>
              </a:rPr>
              <a:t>Source: </a:t>
            </a:r>
            <a:r>
              <a:rPr lang="en-US" altLang="zh-TW" dirty="0" smtClean="0"/>
              <a:t>FIGURE 6-9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kumimoji="0" lang="en-US" altLang="zh-TW" dirty="0">
              <a:latin typeface="Arial" charset="0"/>
            </a:endParaRPr>
          </a:p>
        </p:txBody>
      </p:sp>
      <p:sp>
        <p:nvSpPr>
          <p:cNvPr id="38" name="日期版面配置區 3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9" name="頁尾版面配置區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pic>
        <p:nvPicPr>
          <p:cNvPr id="40" name="Picture 10" descr="fig06_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575769"/>
            <a:ext cx="6858000" cy="343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1" name="Picture 11" descr="fig06_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580531"/>
            <a:ext cx="18145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2" name="Rectangle 13"/>
          <p:cNvSpPr>
            <a:spLocks noChangeArrowheads="1"/>
          </p:cNvSpPr>
          <p:nvPr/>
        </p:nvSpPr>
        <p:spPr bwMode="auto">
          <a:xfrm>
            <a:off x="838200" y="47903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3" name="Rectangle 14"/>
          <p:cNvSpPr>
            <a:spLocks noChangeArrowheads="1"/>
          </p:cNvSpPr>
          <p:nvPr/>
        </p:nvSpPr>
        <p:spPr bwMode="auto">
          <a:xfrm>
            <a:off x="76200" y="47903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4" name="Rectangle 15"/>
          <p:cNvSpPr>
            <a:spLocks noChangeArrowheads="1"/>
          </p:cNvSpPr>
          <p:nvPr/>
        </p:nvSpPr>
        <p:spPr bwMode="auto">
          <a:xfrm>
            <a:off x="60325" y="552058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5" name="Line 16"/>
          <p:cNvSpPr>
            <a:spLocks noChangeShapeType="1"/>
          </p:cNvSpPr>
          <p:nvPr/>
        </p:nvSpPr>
        <p:spPr bwMode="auto">
          <a:xfrm flipH="1">
            <a:off x="428625" y="4942731"/>
            <a:ext cx="4857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" name="Line 17"/>
          <p:cNvSpPr>
            <a:spLocks noChangeShapeType="1"/>
          </p:cNvSpPr>
          <p:nvPr/>
        </p:nvSpPr>
        <p:spPr bwMode="auto">
          <a:xfrm flipH="1">
            <a:off x="304800" y="5018931"/>
            <a:ext cx="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7" name="Line 18"/>
          <p:cNvSpPr>
            <a:spLocks noChangeShapeType="1"/>
          </p:cNvSpPr>
          <p:nvPr/>
        </p:nvSpPr>
        <p:spPr bwMode="auto">
          <a:xfrm flipH="1" flipV="1">
            <a:off x="990600" y="4317256"/>
            <a:ext cx="0" cy="473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8" name="Line 19"/>
          <p:cNvSpPr>
            <a:spLocks noChangeShapeType="1"/>
          </p:cNvSpPr>
          <p:nvPr/>
        </p:nvSpPr>
        <p:spPr bwMode="auto">
          <a:xfrm flipH="1">
            <a:off x="1082675" y="4225181"/>
            <a:ext cx="4857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9" name="Line 21"/>
          <p:cNvSpPr>
            <a:spLocks noChangeShapeType="1"/>
          </p:cNvSpPr>
          <p:nvPr/>
        </p:nvSpPr>
        <p:spPr bwMode="auto">
          <a:xfrm flipH="1">
            <a:off x="1708150" y="4288681"/>
            <a:ext cx="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854075" y="4044206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" name="Rectangle 23"/>
          <p:cNvSpPr>
            <a:spLocks noChangeArrowheads="1"/>
          </p:cNvSpPr>
          <p:nvPr/>
        </p:nvSpPr>
        <p:spPr bwMode="auto">
          <a:xfrm>
            <a:off x="1539875" y="4806206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1600200" y="40918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3" name="Rectangle 25"/>
          <p:cNvSpPr>
            <a:spLocks noChangeArrowheads="1"/>
          </p:cNvSpPr>
          <p:nvPr/>
        </p:nvSpPr>
        <p:spPr bwMode="auto">
          <a:xfrm>
            <a:off x="914400" y="33425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4" name="Rectangle 26"/>
          <p:cNvSpPr>
            <a:spLocks noChangeArrowheads="1"/>
          </p:cNvSpPr>
          <p:nvPr/>
        </p:nvSpPr>
        <p:spPr bwMode="auto">
          <a:xfrm>
            <a:off x="869950" y="25805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5" name="Line 27"/>
          <p:cNvSpPr>
            <a:spLocks noChangeShapeType="1"/>
          </p:cNvSpPr>
          <p:nvPr/>
        </p:nvSpPr>
        <p:spPr bwMode="auto">
          <a:xfrm flipH="1" flipV="1">
            <a:off x="990600" y="3571131"/>
            <a:ext cx="0" cy="473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6" name="Line 28"/>
          <p:cNvSpPr>
            <a:spLocks noChangeShapeType="1"/>
          </p:cNvSpPr>
          <p:nvPr/>
        </p:nvSpPr>
        <p:spPr bwMode="auto">
          <a:xfrm flipH="1" flipV="1">
            <a:off x="974725" y="2840881"/>
            <a:ext cx="0" cy="473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7" name="Rectangle 29"/>
          <p:cNvSpPr>
            <a:spLocks noChangeArrowheads="1"/>
          </p:cNvSpPr>
          <p:nvPr/>
        </p:nvSpPr>
        <p:spPr bwMode="auto">
          <a:xfrm>
            <a:off x="1403648" y="2199531"/>
            <a:ext cx="381000" cy="228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8" name="Text Box 30"/>
          <p:cNvSpPr txBox="1">
            <a:spLocks noChangeArrowheads="1"/>
          </p:cNvSpPr>
          <p:nvPr/>
        </p:nvSpPr>
        <p:spPr bwMode="auto">
          <a:xfrm>
            <a:off x="1784648" y="2132856"/>
            <a:ext cx="10310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dirty="0" smtClean="0"/>
              <a:t>: visited</a:t>
            </a:r>
            <a:r>
              <a:rPr lang="en-US" altLang="zh-TW" sz="1800" dirty="0"/>
              <a:t>.</a:t>
            </a:r>
          </a:p>
        </p:txBody>
      </p:sp>
      <p:sp>
        <p:nvSpPr>
          <p:cNvPr id="59" name="Rectangle 31"/>
          <p:cNvSpPr>
            <a:spLocks noChangeArrowheads="1"/>
          </p:cNvSpPr>
          <p:nvPr/>
        </p:nvSpPr>
        <p:spPr bwMode="auto">
          <a:xfrm>
            <a:off x="2193925" y="2977406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0" name="Rectangle 32"/>
          <p:cNvSpPr>
            <a:spLocks noChangeArrowheads="1"/>
          </p:cNvSpPr>
          <p:nvPr/>
        </p:nvSpPr>
        <p:spPr bwMode="auto">
          <a:xfrm>
            <a:off x="2209800" y="32345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" name="Rectangle 33"/>
          <p:cNvSpPr>
            <a:spLocks noChangeArrowheads="1"/>
          </p:cNvSpPr>
          <p:nvPr/>
        </p:nvSpPr>
        <p:spPr bwMode="auto">
          <a:xfrm>
            <a:off x="2206625" y="349493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2" name="Rectangle 34"/>
          <p:cNvSpPr>
            <a:spLocks noChangeArrowheads="1"/>
          </p:cNvSpPr>
          <p:nvPr/>
        </p:nvSpPr>
        <p:spPr bwMode="auto">
          <a:xfrm>
            <a:off x="2209800" y="3718769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3" name="Rectangle 35"/>
          <p:cNvSpPr>
            <a:spLocks noChangeArrowheads="1"/>
          </p:cNvSpPr>
          <p:nvPr/>
        </p:nvSpPr>
        <p:spPr bwMode="auto">
          <a:xfrm>
            <a:off x="2209800" y="3948956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4" name="Rectangle 36"/>
          <p:cNvSpPr>
            <a:spLocks noChangeArrowheads="1"/>
          </p:cNvSpPr>
          <p:nvPr/>
        </p:nvSpPr>
        <p:spPr bwMode="auto">
          <a:xfrm>
            <a:off x="2209800" y="4201369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5" name="Rectangle 37"/>
          <p:cNvSpPr>
            <a:spLocks noChangeArrowheads="1"/>
          </p:cNvSpPr>
          <p:nvPr/>
        </p:nvSpPr>
        <p:spPr bwMode="auto">
          <a:xfrm>
            <a:off x="2209800" y="44537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6" name="Rectangle 38"/>
          <p:cNvSpPr>
            <a:spLocks noChangeArrowheads="1"/>
          </p:cNvSpPr>
          <p:nvPr/>
        </p:nvSpPr>
        <p:spPr bwMode="auto">
          <a:xfrm>
            <a:off x="2209800" y="4706194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7" name="Rectangle 39"/>
          <p:cNvSpPr>
            <a:spLocks noChangeArrowheads="1"/>
          </p:cNvSpPr>
          <p:nvPr/>
        </p:nvSpPr>
        <p:spPr bwMode="auto">
          <a:xfrm>
            <a:off x="2209800" y="49871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8" name="Rectangle 40"/>
          <p:cNvSpPr>
            <a:spLocks noChangeArrowheads="1"/>
          </p:cNvSpPr>
          <p:nvPr/>
        </p:nvSpPr>
        <p:spPr bwMode="auto">
          <a:xfrm>
            <a:off x="2233613" y="524753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9" name="Rectangle 41"/>
          <p:cNvSpPr>
            <a:spLocks noChangeArrowheads="1"/>
          </p:cNvSpPr>
          <p:nvPr/>
        </p:nvSpPr>
        <p:spPr bwMode="auto">
          <a:xfrm>
            <a:off x="2257425" y="5485656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0" name="Rectangle 42"/>
          <p:cNvSpPr>
            <a:spLocks noChangeArrowheads="1"/>
          </p:cNvSpPr>
          <p:nvPr/>
        </p:nvSpPr>
        <p:spPr bwMode="auto">
          <a:xfrm>
            <a:off x="2257425" y="5723781"/>
            <a:ext cx="5410200" cy="184150"/>
          </a:xfrm>
          <a:prstGeom prst="rect">
            <a:avLst/>
          </a:prstGeom>
          <a:noFill/>
          <a:ln w="1905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1" name="Oval 43"/>
          <p:cNvSpPr>
            <a:spLocks noChangeArrowheads="1"/>
          </p:cNvSpPr>
          <p:nvPr/>
        </p:nvSpPr>
        <p:spPr bwMode="auto">
          <a:xfrm>
            <a:off x="457200" y="2351931"/>
            <a:ext cx="1143000" cy="2971800"/>
          </a:xfrm>
          <a:prstGeom prst="ellipse">
            <a:avLst/>
          </a:prstGeom>
          <a:noFill/>
          <a:ln w="38100">
            <a:solidFill>
              <a:schemeClr val="accent2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63BD4D-CB6D-4F5E-8268-F3559915032F}" type="slidenum">
              <a:rPr lang="zh-TW" altLang="en-US" smtClean="0"/>
              <a:pPr/>
              <a:t>55</a:t>
            </a:fld>
            <a:endParaRPr lang="en-US" altLang="zh-TW" smtClean="0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(1/5)</a:t>
            </a:r>
            <a:endParaRPr lang="zh-TW" altLang="en-US" sz="4400" dirty="0" smtClean="0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smtClean="0"/>
              <a:t>A </a:t>
            </a:r>
            <a:r>
              <a:rPr lang="en-US" altLang="zh-TW" sz="2400" i="1" smtClean="0"/>
              <a:t>draft version</a:t>
            </a:r>
            <a:r>
              <a:rPr lang="en-US" altLang="zh-TW" sz="2400" smtClean="0"/>
              <a:t> of the recursive search strategy:</a:t>
            </a:r>
            <a:endParaRPr lang="en-US" altLang="zh-TW" smtClean="0"/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755577" y="2204864"/>
            <a:ext cx="7560839" cy="31700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TW" sz="2000" i="1" dirty="0">
                <a:latin typeface="Courier New" pitchFamily="49" charset="0"/>
              </a:rPr>
              <a:t>To fly from the origin to the destination:</a:t>
            </a:r>
          </a:p>
          <a:p>
            <a:endParaRPr lang="en-US" altLang="zh-TW" sz="2000" i="1" dirty="0">
              <a:latin typeface="Courier New" pitchFamily="49" charset="0"/>
            </a:endParaRPr>
          </a:p>
          <a:p>
            <a:r>
              <a:rPr lang="en-US" altLang="zh-TW" sz="2000" i="1" dirty="0">
                <a:latin typeface="Courier New" pitchFamily="49" charset="0"/>
              </a:rPr>
              <a:t>  Select a city C adjacent to the origin</a:t>
            </a:r>
          </a:p>
          <a:p>
            <a:endParaRPr lang="en-US" altLang="zh-TW" sz="2000" i="1" dirty="0">
              <a:latin typeface="Courier New" pitchFamily="49" charset="0"/>
            </a:endParaRPr>
          </a:p>
          <a:p>
            <a:r>
              <a:rPr lang="en-US" altLang="zh-TW" sz="2000" i="1" dirty="0">
                <a:latin typeface="Courier New" pitchFamily="49" charset="0"/>
              </a:rPr>
              <a:t>  Fly from the origin to city C</a:t>
            </a:r>
          </a:p>
          <a:p>
            <a:r>
              <a:rPr lang="en-US" altLang="zh-TW" sz="2000" i="1" dirty="0">
                <a:latin typeface="Courier New" pitchFamily="49" charset="0"/>
              </a:rPr>
              <a:t>  </a:t>
            </a:r>
          </a:p>
          <a:p>
            <a:r>
              <a:rPr lang="en-US" altLang="zh-TW" sz="2000" i="1" dirty="0">
                <a:latin typeface="Courier New" pitchFamily="49" charset="0"/>
              </a:rPr>
              <a:t>  if (C is the destination city)</a:t>
            </a:r>
          </a:p>
          <a:p>
            <a:r>
              <a:rPr lang="en-US" altLang="zh-TW" sz="2000" i="1" dirty="0">
                <a:latin typeface="Courier New" pitchFamily="49" charset="0"/>
              </a:rPr>
              <a:t>      </a:t>
            </a:r>
            <a:r>
              <a:rPr lang="en-US" altLang="zh-TW" sz="2000" b="1" i="1" dirty="0">
                <a:solidFill>
                  <a:schemeClr val="accent2"/>
                </a:solidFill>
                <a:latin typeface="Courier New" pitchFamily="49" charset="0"/>
              </a:rPr>
              <a:t>Terminate</a:t>
            </a:r>
            <a:r>
              <a:rPr lang="en-US" altLang="zh-TW" sz="2000" i="1" dirty="0">
                <a:latin typeface="Courier New" pitchFamily="49" charset="0"/>
              </a:rPr>
              <a:t> – the destination is reached</a:t>
            </a:r>
          </a:p>
          <a:p>
            <a:r>
              <a:rPr lang="en-US" altLang="zh-TW" sz="2000" i="1" dirty="0">
                <a:latin typeface="Courier New" pitchFamily="49" charset="0"/>
              </a:rPr>
              <a:t>  else</a:t>
            </a:r>
          </a:p>
          <a:p>
            <a:r>
              <a:rPr lang="en-US" altLang="zh-TW" sz="2000" i="1" dirty="0">
                <a:latin typeface="Courier New" pitchFamily="49" charset="0"/>
              </a:rPr>
              <a:t>      </a:t>
            </a:r>
            <a:r>
              <a:rPr lang="en-US" altLang="zh-TW" sz="2000" b="1" i="1" dirty="0">
                <a:solidFill>
                  <a:schemeClr val="accent2"/>
                </a:solidFill>
                <a:latin typeface="Courier New" pitchFamily="49" charset="0"/>
              </a:rPr>
              <a:t>Fly from city C to the destination</a:t>
            </a:r>
            <a:r>
              <a:rPr lang="en-US" altLang="zh-TW" sz="2000" i="1" dirty="0">
                <a:latin typeface="Courier New" pitchFamily="49" charset="0"/>
              </a:rPr>
              <a:t>.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4452590" y="5540350"/>
            <a:ext cx="191961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dirty="0"/>
              <a:t>recursive search</a:t>
            </a:r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 flipH="1" flipV="1">
            <a:off x="4087465" y="52292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7089402" y="3789040"/>
            <a:ext cx="1299022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dirty="0"/>
              <a:t>base case</a:t>
            </a:r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 flipH="1">
            <a:off x="6327402" y="409384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E39EEE5-44D5-451B-9FE8-426F4DCEA560}" type="slidenum">
              <a:rPr lang="zh-TW" altLang="en-US" smtClean="0"/>
              <a:pPr/>
              <a:t>56</a:t>
            </a:fld>
            <a:endParaRPr lang="en-US" altLang="zh-TW" smtClean="0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(2/5)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Possible outcomes of the last recursive search strategy: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You eventually reach the destination city and can conclude that it is possible to fly from the origin to the destination.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You reach a city </a:t>
            </a:r>
            <a:r>
              <a:rPr lang="en-US" altLang="zh-TW" sz="2400" i="1" dirty="0" smtClean="0">
                <a:solidFill>
                  <a:schemeClr val="tx2"/>
                </a:solidFill>
              </a:rPr>
              <a:t>C</a:t>
            </a:r>
            <a:r>
              <a:rPr lang="en-US" altLang="zh-TW" sz="2400" dirty="0" smtClean="0">
                <a:solidFill>
                  <a:schemeClr val="tx2"/>
                </a:solidFill>
              </a:rPr>
              <a:t> from which there are no departing flights.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You go around in circles.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5CC555B-2741-4C67-B491-8E0165AF65A5}" type="slidenum">
              <a:rPr lang="zh-TW" altLang="en-US" smtClean="0"/>
              <a:pPr/>
              <a:t>57</a:t>
            </a:fld>
            <a:endParaRPr lang="en-US" altLang="zh-TW" smtClean="0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(3/5)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 smtClean="0">
                <a:solidFill>
                  <a:schemeClr val="tx2"/>
                </a:solidFill>
              </a:rPr>
              <a:t>A refined recursive search strategy:</a:t>
            </a: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251520" y="2320925"/>
            <a:ext cx="8648521" cy="34470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TW" sz="2000" dirty="0" err="1">
                <a:latin typeface="Courier New" pitchFamily="49" charset="0"/>
              </a:rPr>
              <a:t>bool</a:t>
            </a:r>
            <a:r>
              <a:rPr lang="en-US" altLang="zh-TW" sz="2000" dirty="0">
                <a:latin typeface="Courier New" pitchFamily="49" charset="0"/>
              </a:rPr>
              <a:t> Map::</a:t>
            </a:r>
            <a:r>
              <a:rPr lang="en-US" altLang="zh-TW" sz="2000" dirty="0" err="1" smtClean="0">
                <a:latin typeface="Courier New" pitchFamily="49" charset="0"/>
              </a:rPr>
              <a:t>isPath</a:t>
            </a:r>
            <a:r>
              <a:rPr lang="en-US" altLang="zh-TW" sz="2000" dirty="0" smtClean="0">
                <a:latin typeface="Courier New" pitchFamily="49" charset="0"/>
              </a:rPr>
              <a:t>(City </a:t>
            </a:r>
            <a:r>
              <a:rPr lang="en-US" altLang="zh-TW" sz="2000" dirty="0" err="1" smtClean="0">
                <a:latin typeface="Courier New" pitchFamily="49" charset="0"/>
              </a:rPr>
              <a:t>originCity</a:t>
            </a:r>
            <a:r>
              <a:rPr lang="en-US" altLang="zh-TW" sz="2000" dirty="0">
                <a:latin typeface="Courier New" pitchFamily="49" charset="0"/>
              </a:rPr>
              <a:t>, </a:t>
            </a:r>
            <a:r>
              <a:rPr lang="en-US" altLang="zh-TW" sz="2000" dirty="0" smtClean="0">
                <a:latin typeface="Courier New" pitchFamily="49" charset="0"/>
              </a:rPr>
              <a:t>City </a:t>
            </a:r>
            <a:r>
              <a:rPr lang="en-US" altLang="zh-TW" sz="2000" dirty="0" err="1">
                <a:latin typeface="Courier New" pitchFamily="49" charset="0"/>
              </a:rPr>
              <a:t>destinationCity</a:t>
            </a:r>
            <a:r>
              <a:rPr lang="en-US" altLang="zh-TW" sz="2000" dirty="0">
                <a:latin typeface="Courier New" pitchFamily="49" charset="0"/>
              </a:rPr>
              <a:t>)</a:t>
            </a:r>
          </a:p>
          <a:p>
            <a:r>
              <a:rPr lang="en-US" altLang="zh-TW" sz="2000" dirty="0">
                <a:latin typeface="Courier New" pitchFamily="49" charset="0"/>
              </a:rPr>
              <a:t>{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 err="1" smtClean="0">
                <a:latin typeface="Courier New" pitchFamily="49" charset="0"/>
              </a:rPr>
              <a:t>bool</a:t>
            </a:r>
            <a:r>
              <a:rPr lang="en-US" altLang="zh-TW" sz="2000" dirty="0" smtClean="0">
                <a:latin typeface="Courier New" pitchFamily="49" charset="0"/>
              </a:rPr>
              <a:t> result, </a:t>
            </a:r>
            <a:r>
              <a:rPr lang="en-US" altLang="zh-TW" sz="2000" dirty="0">
                <a:latin typeface="Courier New" pitchFamily="49" charset="0"/>
              </a:rPr>
              <a:t>done;</a:t>
            </a:r>
          </a:p>
          <a:p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</a:t>
            </a:r>
            <a:r>
              <a:rPr lang="en-US" altLang="zh-TW" sz="2000" dirty="0">
                <a:solidFill>
                  <a:srgbClr val="969696"/>
                </a:solidFill>
                <a:latin typeface="Courier New" pitchFamily="49" charset="0"/>
              </a:rPr>
              <a:t>// </a:t>
            </a:r>
            <a:r>
              <a:rPr lang="en-US" altLang="zh-TW" sz="2000" dirty="0" smtClean="0">
                <a:solidFill>
                  <a:srgbClr val="969696"/>
                </a:solidFill>
                <a:latin typeface="Courier New" pitchFamily="49" charset="0"/>
              </a:rPr>
              <a:t>Mark </a:t>
            </a:r>
            <a:r>
              <a:rPr lang="en-US" altLang="zh-TW" sz="2000" dirty="0">
                <a:solidFill>
                  <a:srgbClr val="969696"/>
                </a:solidFill>
                <a:latin typeface="Courier New" pitchFamily="49" charset="0"/>
              </a:rPr>
              <a:t>the current city as visited</a:t>
            </a:r>
          </a:p>
          <a:p>
            <a:r>
              <a:rPr lang="en-US" altLang="zh-TW" sz="2000" dirty="0">
                <a:latin typeface="Courier New" pitchFamily="49" charset="0"/>
              </a:rPr>
              <a:t>  </a:t>
            </a:r>
            <a:r>
              <a:rPr lang="en-US" altLang="zh-TW" sz="2000" b="1" dirty="0" err="1">
                <a:latin typeface="Courier New" pitchFamily="49" charset="0"/>
              </a:rPr>
              <a:t>markVisited</a:t>
            </a:r>
            <a:r>
              <a:rPr lang="en-US" altLang="zh-TW" sz="2000" b="1" dirty="0">
                <a:latin typeface="Courier New" pitchFamily="49" charset="0"/>
              </a:rPr>
              <a:t>(</a:t>
            </a:r>
            <a:r>
              <a:rPr lang="en-US" altLang="zh-TW" sz="2000" b="1" dirty="0" err="1">
                <a:latin typeface="Courier New" pitchFamily="49" charset="0"/>
              </a:rPr>
              <a:t>originCity</a:t>
            </a:r>
            <a:r>
              <a:rPr lang="en-US" altLang="zh-TW" sz="2000" b="1" dirty="0">
                <a:latin typeface="Courier New" pitchFamily="49" charset="0"/>
              </a:rPr>
              <a:t>);</a:t>
            </a:r>
          </a:p>
          <a:p>
            <a:r>
              <a:rPr lang="en-US" altLang="zh-TW" sz="2000" dirty="0">
                <a:latin typeface="Courier New" pitchFamily="49" charset="0"/>
              </a:rPr>
              <a:t>  </a:t>
            </a:r>
          </a:p>
          <a:p>
            <a:r>
              <a:rPr lang="en-US" altLang="zh-TW" sz="2000" dirty="0">
                <a:latin typeface="Courier New" pitchFamily="49" charset="0"/>
              </a:rPr>
              <a:t>  </a:t>
            </a:r>
            <a:r>
              <a:rPr lang="en-US" altLang="zh-TW" sz="2000" dirty="0">
                <a:solidFill>
                  <a:srgbClr val="969696"/>
                </a:solidFill>
                <a:latin typeface="Courier New" pitchFamily="49" charset="0"/>
              </a:rPr>
              <a:t>// </a:t>
            </a:r>
            <a:r>
              <a:rPr lang="en-US" altLang="zh-TW" sz="2000" b="1" u="sng" dirty="0">
                <a:solidFill>
                  <a:srgbClr val="969696"/>
                </a:solidFill>
                <a:latin typeface="Courier New" pitchFamily="49" charset="0"/>
              </a:rPr>
              <a:t>base case</a:t>
            </a:r>
            <a:r>
              <a:rPr lang="en-US" altLang="zh-TW" sz="2000" dirty="0">
                <a:solidFill>
                  <a:srgbClr val="969696"/>
                </a:solidFill>
                <a:latin typeface="Courier New" pitchFamily="49" charset="0"/>
              </a:rPr>
              <a:t>: the destination is reached</a:t>
            </a:r>
          </a:p>
          <a:p>
            <a:r>
              <a:rPr lang="en-US" altLang="zh-TW" sz="2000" dirty="0">
                <a:latin typeface="Courier New" pitchFamily="49" charset="0"/>
              </a:rPr>
              <a:t>  if (</a:t>
            </a:r>
            <a:r>
              <a:rPr lang="en-US" altLang="zh-TW" sz="2000" b="1" dirty="0" err="1">
                <a:latin typeface="Courier New" pitchFamily="49" charset="0"/>
              </a:rPr>
              <a:t>originCity</a:t>
            </a:r>
            <a:r>
              <a:rPr lang="en-US" altLang="zh-TW" sz="2000" b="1" dirty="0">
                <a:latin typeface="Courier New" pitchFamily="49" charset="0"/>
              </a:rPr>
              <a:t> == </a:t>
            </a:r>
            <a:r>
              <a:rPr lang="en-US" altLang="zh-TW" sz="2000" b="1" dirty="0" err="1">
                <a:latin typeface="Courier New" pitchFamily="49" charset="0"/>
              </a:rPr>
              <a:t>destinationCity</a:t>
            </a:r>
            <a:r>
              <a:rPr lang="en-US" altLang="zh-TW" sz="2000" dirty="0">
                <a:latin typeface="Courier New" pitchFamily="49" charset="0"/>
              </a:rPr>
              <a:t>)</a:t>
            </a: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b="1" dirty="0">
                <a:latin typeface="Courier New" pitchFamily="49" charset="0"/>
              </a:rPr>
              <a:t>return true</a:t>
            </a:r>
            <a:r>
              <a:rPr lang="en-US" altLang="zh-TW" sz="2000" dirty="0">
                <a:latin typeface="Courier New" pitchFamily="49" charset="0"/>
              </a:rPr>
              <a:t>;</a:t>
            </a:r>
          </a:p>
          <a:p>
            <a:endParaRPr lang="en-US" altLang="zh-TW" dirty="0">
              <a:latin typeface="Courier New" pitchFamily="49" charset="0"/>
            </a:endParaRP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3796680" y="5233392"/>
            <a:ext cx="1236236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base case</a:t>
            </a:r>
          </a:p>
        </p:txBody>
      </p:sp>
      <p:sp>
        <p:nvSpPr>
          <p:cNvPr id="77831" name="Line 7"/>
          <p:cNvSpPr>
            <a:spLocks noChangeShapeType="1"/>
          </p:cNvSpPr>
          <p:nvPr/>
        </p:nvSpPr>
        <p:spPr bwMode="auto">
          <a:xfrm flipH="1" flipV="1">
            <a:off x="3491880" y="5157192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288596-BD4E-4866-AD33-D05AED96C5AC}" type="slidenum">
              <a:rPr lang="zh-TW" altLang="en-US" smtClean="0"/>
              <a:pPr/>
              <a:t>58</a:t>
            </a:fld>
            <a:endParaRPr lang="en-US" altLang="zh-TW" smtClean="0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(4/5)</a:t>
            </a:r>
            <a:endParaRPr lang="zh-TW" altLang="en-US" sz="4400" dirty="0" smtClean="0"/>
          </a:p>
        </p:txBody>
      </p:sp>
      <p:sp>
        <p:nvSpPr>
          <p:cNvPr id="300036" name="Text Box 4"/>
          <p:cNvSpPr txBox="1">
            <a:spLocks noChangeArrowheads="1"/>
          </p:cNvSpPr>
          <p:nvPr/>
        </p:nvSpPr>
        <p:spPr bwMode="auto">
          <a:xfrm>
            <a:off x="467544" y="1628800"/>
            <a:ext cx="8153400" cy="4401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else  </a:t>
            </a:r>
            <a:r>
              <a:rPr lang="en-US" altLang="zh-TW" sz="2000" dirty="0">
                <a:solidFill>
                  <a:srgbClr val="969696"/>
                </a:solidFill>
                <a:latin typeface="Courier New" pitchFamily="49" charset="0"/>
              </a:rPr>
              <a:t>// try a flight to each unvisited city</a:t>
            </a:r>
          </a:p>
          <a:p>
            <a:r>
              <a:rPr lang="en-US" altLang="zh-TW" sz="2000" dirty="0">
                <a:latin typeface="Courier New" pitchFamily="49" charset="0"/>
              </a:rPr>
              <a:t>  {	</a:t>
            </a:r>
            <a:r>
              <a:rPr lang="en-US" altLang="zh-TW" sz="2000" b="1" dirty="0">
                <a:latin typeface="Courier New" pitchFamily="49" charset="0"/>
              </a:rPr>
              <a:t>done = false;</a:t>
            </a: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smtClean="0">
                <a:latin typeface="Courier New" pitchFamily="49" charset="0"/>
              </a:rPr>
              <a:t>City </a:t>
            </a:r>
            <a:r>
              <a:rPr lang="en-US" altLang="zh-TW" sz="2000" dirty="0" err="1" smtClean="0">
                <a:latin typeface="Courier New" pitchFamily="49" charset="0"/>
              </a:rPr>
              <a:t>nextCity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= </a:t>
            </a:r>
            <a:r>
              <a:rPr lang="en-US" altLang="zh-TW" sz="2000" dirty="0" err="1" smtClean="0">
                <a:latin typeface="Courier New" pitchFamily="49" charset="0"/>
              </a:rPr>
              <a:t>getNextcity</a:t>
            </a:r>
            <a:r>
              <a:rPr lang="en-US" altLang="zh-TW" sz="2000" dirty="0" smtClean="0">
                <a:latin typeface="Courier New" pitchFamily="49" charset="0"/>
              </a:rPr>
              <a:t>(</a:t>
            </a:r>
            <a:r>
              <a:rPr lang="en-US" altLang="zh-TW" sz="2000" dirty="0" err="1" smtClean="0">
                <a:latin typeface="Courier New" pitchFamily="49" charset="0"/>
              </a:rPr>
              <a:t>originCity</a:t>
            </a:r>
            <a:r>
              <a:rPr lang="en-US" altLang="zh-TW" sz="2000" dirty="0" smtClean="0">
                <a:latin typeface="Courier New" pitchFamily="49" charset="0"/>
              </a:rPr>
              <a:t>);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smtClean="0">
                <a:latin typeface="Courier New" pitchFamily="49" charset="0"/>
              </a:rPr>
              <a:t>while(!done &amp;&amp; (</a:t>
            </a:r>
            <a:r>
              <a:rPr lang="en-US" altLang="zh-TW" sz="2000" dirty="0" err="1" smtClean="0">
                <a:latin typeface="Courier New" pitchFamily="49" charset="0"/>
              </a:rPr>
              <a:t>nextCity</a:t>
            </a:r>
            <a:r>
              <a:rPr lang="en-US" altLang="zh-TW" sz="2000" dirty="0" smtClean="0">
                <a:latin typeface="Courier New" pitchFamily="49" charset="0"/>
              </a:rPr>
              <a:t> != NO_CITY)) {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>
                <a:latin typeface="Courier New" pitchFamily="49" charset="0"/>
              </a:rPr>
              <a:t>done = </a:t>
            </a:r>
            <a:r>
              <a:rPr lang="en-US" altLang="zh-TW" sz="2000" b="1" dirty="0" err="1">
                <a:solidFill>
                  <a:schemeClr val="accent2"/>
                </a:solidFill>
                <a:latin typeface="Courier New" pitchFamily="49" charset="0"/>
              </a:rPr>
              <a:t>isPath</a:t>
            </a:r>
            <a:r>
              <a:rPr lang="en-US" altLang="zh-TW" sz="2000" b="1" dirty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en-US" altLang="zh-TW" sz="2000" b="1" dirty="0" err="1">
                <a:solidFill>
                  <a:schemeClr val="accent2"/>
                </a:solidFill>
                <a:latin typeface="Courier New" pitchFamily="49" charset="0"/>
              </a:rPr>
              <a:t>nextCity</a:t>
            </a:r>
            <a:r>
              <a:rPr lang="en-US" altLang="zh-TW" sz="2000" b="1" dirty="0">
                <a:solidFill>
                  <a:schemeClr val="accent2"/>
                </a:solidFill>
                <a:latin typeface="Courier New" pitchFamily="49" charset="0"/>
              </a:rPr>
              <a:t>, </a:t>
            </a:r>
            <a:r>
              <a:rPr lang="en-US" altLang="zh-TW" sz="2000" b="1" dirty="0" err="1">
                <a:solidFill>
                  <a:schemeClr val="accent2"/>
                </a:solidFill>
                <a:latin typeface="Courier New" pitchFamily="49" charset="0"/>
              </a:rPr>
              <a:t>destinationCity</a:t>
            </a:r>
            <a:r>
              <a:rPr lang="en-US" altLang="zh-TW" sz="2000" b="1" dirty="0">
                <a:solidFill>
                  <a:schemeClr val="accent2"/>
                </a:solidFill>
                <a:latin typeface="Courier New" pitchFamily="49" charset="0"/>
              </a:rPr>
              <a:t>);</a:t>
            </a:r>
          </a:p>
          <a:p>
            <a:r>
              <a:rPr lang="en-US" altLang="zh-TW" sz="2000" dirty="0">
                <a:latin typeface="Courier New" pitchFamily="49" charset="0"/>
              </a:rPr>
              <a:t>	  </a:t>
            </a:r>
            <a:r>
              <a:rPr lang="en-US" altLang="zh-TW" sz="2000" dirty="0" smtClean="0">
                <a:latin typeface="Courier New" pitchFamily="49" charset="0"/>
              </a:rPr>
              <a:t>if (!</a:t>
            </a:r>
            <a:r>
              <a:rPr lang="en-US" altLang="zh-TW" sz="2000" dirty="0">
                <a:latin typeface="Courier New" pitchFamily="49" charset="0"/>
              </a:rPr>
              <a:t>done)</a:t>
            </a:r>
          </a:p>
          <a:p>
            <a:r>
              <a:rPr lang="en-US" altLang="zh-TW" sz="2000" dirty="0">
                <a:latin typeface="Courier New" pitchFamily="49" charset="0"/>
              </a:rPr>
              <a:t>		</a:t>
            </a:r>
            <a:r>
              <a:rPr lang="en-US" altLang="zh-TW" sz="2000" dirty="0" err="1" smtClean="0">
                <a:latin typeface="Courier New" pitchFamily="49" charset="0"/>
              </a:rPr>
              <a:t>nextCity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= </a:t>
            </a:r>
            <a:r>
              <a:rPr lang="en-US" altLang="zh-TW" sz="2000" dirty="0" err="1" smtClean="0">
                <a:latin typeface="Courier New" pitchFamily="49" charset="0"/>
              </a:rPr>
              <a:t>getNextCity</a:t>
            </a:r>
            <a:r>
              <a:rPr lang="en-US" altLang="zh-TW" sz="2000" dirty="0" smtClean="0">
                <a:latin typeface="Courier New" pitchFamily="49" charset="0"/>
              </a:rPr>
              <a:t>(</a:t>
            </a:r>
            <a:r>
              <a:rPr lang="en-US" altLang="zh-TW" sz="2000" dirty="0" err="1" smtClean="0">
                <a:latin typeface="Courier New" pitchFamily="49" charset="0"/>
              </a:rPr>
              <a:t>originCity</a:t>
            </a:r>
            <a:r>
              <a:rPr lang="en-US" altLang="zh-TW" sz="2000" dirty="0" smtClean="0">
                <a:latin typeface="Courier New" pitchFamily="49" charset="0"/>
              </a:rPr>
              <a:t>);</a:t>
            </a:r>
            <a:endParaRPr lang="en-US" altLang="zh-TW" sz="2000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	} // end while</a:t>
            </a:r>
          </a:p>
          <a:p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smtClean="0">
                <a:latin typeface="Courier New" pitchFamily="49" charset="0"/>
              </a:rPr>
              <a:t>result = done;</a:t>
            </a:r>
            <a:endParaRPr lang="en-US" altLang="zh-TW" sz="2000" b="1" dirty="0">
              <a:latin typeface="Courier New" pitchFamily="49" charset="0"/>
            </a:endParaRPr>
          </a:p>
          <a:p>
            <a:r>
              <a:rPr lang="en-US" altLang="zh-TW" sz="2000" dirty="0">
                <a:latin typeface="Courier New" pitchFamily="49" charset="0"/>
              </a:rPr>
              <a:t>  }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end if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  return result;</a:t>
            </a:r>
          </a:p>
          <a:p>
            <a:r>
              <a:rPr lang="en-US" altLang="zh-TW" sz="2000" dirty="0" smtClean="0">
                <a:latin typeface="Courier New" pitchFamily="49" charset="0"/>
              </a:rPr>
              <a:t>} </a:t>
            </a:r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// end </a:t>
            </a:r>
            <a:r>
              <a:rPr lang="en-US" altLang="zh-TW" sz="2000" dirty="0" err="1" smtClean="0">
                <a:solidFill>
                  <a:schemeClr val="accent1"/>
                </a:solidFill>
                <a:latin typeface="Courier New" pitchFamily="49" charset="0"/>
              </a:rPr>
              <a:t>isPath</a:t>
            </a:r>
            <a:endParaRPr lang="en-US" altLang="zh-TW" sz="2000" dirty="0">
              <a:latin typeface="Courier New" pitchFamily="49" charset="0"/>
            </a:endParaRP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752600" y="1547500"/>
            <a:ext cx="4416594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indicate whether we found the path or not</a:t>
            </a:r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 flipH="1">
            <a:off x="1905000" y="1916832"/>
            <a:ext cx="290736" cy="4453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0039" name="Rectangle 7"/>
          <p:cNvSpPr>
            <a:spLocks noChangeArrowheads="1"/>
          </p:cNvSpPr>
          <p:nvPr/>
        </p:nvSpPr>
        <p:spPr bwMode="auto">
          <a:xfrm>
            <a:off x="1295400" y="2852936"/>
            <a:ext cx="7239000" cy="18288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0040" name="Text Box 8"/>
          <p:cNvSpPr txBox="1">
            <a:spLocks noChangeArrowheads="1"/>
          </p:cNvSpPr>
          <p:nvPr/>
        </p:nvSpPr>
        <p:spPr bwMode="auto">
          <a:xfrm>
            <a:off x="4800600" y="4881736"/>
            <a:ext cx="3365024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for each unvisited neighbor city</a:t>
            </a:r>
          </a:p>
        </p:txBody>
      </p:sp>
      <p:sp>
        <p:nvSpPr>
          <p:cNvPr id="300041" name="Line 9"/>
          <p:cNvSpPr>
            <a:spLocks noChangeShapeType="1"/>
          </p:cNvSpPr>
          <p:nvPr/>
        </p:nvSpPr>
        <p:spPr bwMode="auto">
          <a:xfrm flipH="1" flipV="1">
            <a:off x="4724400" y="4653136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8858" name="Text Box 10"/>
          <p:cNvSpPr txBox="1">
            <a:spLocks noChangeArrowheads="1"/>
          </p:cNvSpPr>
          <p:nvPr/>
        </p:nvSpPr>
        <p:spPr bwMode="auto">
          <a:xfrm>
            <a:off x="6537325" y="28336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300043" name="Text Box 11"/>
          <p:cNvSpPr txBox="1">
            <a:spLocks noChangeArrowheads="1"/>
          </p:cNvSpPr>
          <p:nvPr/>
        </p:nvSpPr>
        <p:spPr bwMode="auto">
          <a:xfrm>
            <a:off x="7605713" y="3862789"/>
            <a:ext cx="1531188" cy="64633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err="1"/>
              <a:t>searh</a:t>
            </a:r>
            <a:r>
              <a:rPr lang="en-US" altLang="zh-TW" dirty="0"/>
              <a:t> it, </a:t>
            </a:r>
          </a:p>
          <a:p>
            <a:r>
              <a:rPr lang="en-US" altLang="zh-TW" dirty="0"/>
              <a:t>recursive call</a:t>
            </a:r>
          </a:p>
        </p:txBody>
      </p:sp>
      <p:sp>
        <p:nvSpPr>
          <p:cNvPr id="300044" name="Line 12"/>
          <p:cNvSpPr>
            <a:spLocks noChangeShapeType="1"/>
          </p:cNvSpPr>
          <p:nvPr/>
        </p:nvSpPr>
        <p:spPr bwMode="auto">
          <a:xfrm flipH="1" flipV="1">
            <a:off x="5220072" y="3789040"/>
            <a:ext cx="2376264" cy="216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0045" name="Text Box 13"/>
          <p:cNvSpPr txBox="1">
            <a:spLocks noChangeArrowheads="1"/>
          </p:cNvSpPr>
          <p:nvPr/>
        </p:nvSpPr>
        <p:spPr bwMode="auto">
          <a:xfrm>
            <a:off x="3090301" y="5470376"/>
            <a:ext cx="4938083" cy="92333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conclude the search result in the unvisited city.</a:t>
            </a:r>
          </a:p>
          <a:p>
            <a:r>
              <a:rPr lang="en-US" altLang="zh-TW" i="1" dirty="0"/>
              <a:t>true</a:t>
            </a:r>
            <a:r>
              <a:rPr lang="en-US" altLang="zh-TW" dirty="0"/>
              <a:t>: there is a path.</a:t>
            </a:r>
          </a:p>
          <a:p>
            <a:r>
              <a:rPr lang="en-US" altLang="zh-TW" i="1" dirty="0"/>
              <a:t>false</a:t>
            </a:r>
            <a:r>
              <a:rPr lang="en-US" altLang="zh-TW" dirty="0"/>
              <a:t>: no path, </a:t>
            </a:r>
            <a:r>
              <a:rPr lang="en-US" altLang="zh-TW" b="1" dirty="0"/>
              <a:t>backtrack</a:t>
            </a:r>
            <a:r>
              <a:rPr lang="en-US" altLang="zh-TW" dirty="0"/>
              <a:t> to the caller.</a:t>
            </a:r>
          </a:p>
        </p:txBody>
      </p:sp>
      <p:sp>
        <p:nvSpPr>
          <p:cNvPr id="300046" name="Line 14"/>
          <p:cNvSpPr>
            <a:spLocks noChangeShapeType="1"/>
          </p:cNvSpPr>
          <p:nvPr/>
        </p:nvSpPr>
        <p:spPr bwMode="auto">
          <a:xfrm flipH="1" flipV="1">
            <a:off x="2937901" y="5013176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0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0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0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0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0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0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0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0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0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0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0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0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9" grpId="0" animBg="1"/>
      <p:bldP spid="300040" grpId="0" animBg="1"/>
      <p:bldP spid="300041" grpId="0" animBg="1"/>
      <p:bldP spid="300043" grpId="0" animBg="1"/>
      <p:bldP spid="300044" grpId="0" animBg="1"/>
      <p:bldP spid="300045" grpId="0" animBg="1"/>
      <p:bldP spid="30004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5B64AB-BE07-4C05-9FC1-3CA68B2E9994}" type="slidenum">
              <a:rPr lang="zh-TW" altLang="en-US" smtClean="0"/>
              <a:pPr/>
              <a:t>59</a:t>
            </a:fld>
            <a:endParaRPr lang="en-US" altLang="zh-TW" smtClean="0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A Recursive Solution (5/5)</a:t>
            </a:r>
            <a:endParaRPr lang="zh-TW" altLang="en-US" sz="4400" dirty="0" smtClean="0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/>
              <a:t>Origin: </a:t>
            </a:r>
            <a:r>
              <a:rPr lang="en-US" altLang="zh-TW" sz="2400" i="1" dirty="0" smtClean="0"/>
              <a:t>W</a:t>
            </a:r>
            <a:r>
              <a:rPr lang="en-US" altLang="zh-TW" sz="2400" dirty="0" smtClean="0"/>
              <a:t>.</a:t>
            </a:r>
          </a:p>
          <a:p>
            <a:pPr eaLnBrk="1" hangingPunct="1"/>
            <a:r>
              <a:rPr lang="en-US" altLang="zh-TW" sz="2400" dirty="0" smtClean="0"/>
              <a:t>Destination: </a:t>
            </a:r>
            <a:r>
              <a:rPr lang="en-US" altLang="zh-TW" sz="2400" i="1" dirty="0" smtClean="0"/>
              <a:t>V</a:t>
            </a:r>
            <a:r>
              <a:rPr lang="en-US" altLang="zh-TW" sz="2400" dirty="0" smtClean="0"/>
              <a:t>.</a:t>
            </a:r>
          </a:p>
        </p:txBody>
      </p:sp>
      <p:sp>
        <p:nvSpPr>
          <p:cNvPr id="79877" name="Oval 4"/>
          <p:cNvSpPr>
            <a:spLocks noChangeArrowheads="1"/>
          </p:cNvSpPr>
          <p:nvPr/>
        </p:nvSpPr>
        <p:spPr bwMode="auto">
          <a:xfrm>
            <a:off x="1993081" y="36233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W</a:t>
            </a:r>
          </a:p>
        </p:txBody>
      </p:sp>
      <p:sp>
        <p:nvSpPr>
          <p:cNvPr id="79878" name="Oval 5"/>
          <p:cNvSpPr>
            <a:spLocks noChangeArrowheads="1"/>
          </p:cNvSpPr>
          <p:nvPr/>
        </p:nvSpPr>
        <p:spPr bwMode="auto">
          <a:xfrm>
            <a:off x="4583881" y="38519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X</a:t>
            </a:r>
          </a:p>
        </p:txBody>
      </p:sp>
      <p:sp>
        <p:nvSpPr>
          <p:cNvPr id="79879" name="Oval 6"/>
          <p:cNvSpPr>
            <a:spLocks noChangeArrowheads="1"/>
          </p:cNvSpPr>
          <p:nvPr/>
        </p:nvSpPr>
        <p:spPr bwMode="auto">
          <a:xfrm>
            <a:off x="7555681" y="30137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Y</a:t>
            </a:r>
          </a:p>
        </p:txBody>
      </p:sp>
      <p:sp>
        <p:nvSpPr>
          <p:cNvPr id="79880" name="Oval 7"/>
          <p:cNvSpPr>
            <a:spLocks noChangeArrowheads="1"/>
          </p:cNvSpPr>
          <p:nvPr/>
        </p:nvSpPr>
        <p:spPr bwMode="auto">
          <a:xfrm>
            <a:off x="6565081" y="4890145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Z</a:t>
            </a:r>
          </a:p>
        </p:txBody>
      </p:sp>
      <p:sp>
        <p:nvSpPr>
          <p:cNvPr id="79881" name="Oval 8"/>
          <p:cNvSpPr>
            <a:spLocks noChangeArrowheads="1"/>
          </p:cNvSpPr>
          <p:nvPr/>
        </p:nvSpPr>
        <p:spPr bwMode="auto">
          <a:xfrm>
            <a:off x="3364681" y="537592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/>
              <a:t>V</a:t>
            </a:r>
          </a:p>
        </p:txBody>
      </p:sp>
      <p:sp>
        <p:nvSpPr>
          <p:cNvPr id="79882" name="Line 9"/>
          <p:cNvSpPr>
            <a:spLocks noChangeShapeType="1"/>
          </p:cNvSpPr>
          <p:nvPr/>
        </p:nvSpPr>
        <p:spPr bwMode="auto">
          <a:xfrm>
            <a:off x="2297881" y="4004320"/>
            <a:ext cx="10668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9883" name="Line 10"/>
          <p:cNvSpPr>
            <a:spLocks noChangeShapeType="1"/>
          </p:cNvSpPr>
          <p:nvPr/>
        </p:nvSpPr>
        <p:spPr bwMode="auto">
          <a:xfrm>
            <a:off x="2374081" y="377572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9884" name="Line 11"/>
          <p:cNvSpPr>
            <a:spLocks noChangeShapeType="1"/>
          </p:cNvSpPr>
          <p:nvPr/>
        </p:nvSpPr>
        <p:spPr bwMode="auto">
          <a:xfrm flipV="1">
            <a:off x="4964881" y="3166120"/>
            <a:ext cx="2514600" cy="747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9885" name="Line 12"/>
          <p:cNvSpPr>
            <a:spLocks noChangeShapeType="1"/>
          </p:cNvSpPr>
          <p:nvPr/>
        </p:nvSpPr>
        <p:spPr bwMode="auto">
          <a:xfrm>
            <a:off x="4964881" y="4156720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093" name="Rectangle 13"/>
          <p:cNvSpPr>
            <a:spLocks noChangeArrowheads="1"/>
          </p:cNvSpPr>
          <p:nvPr/>
        </p:nvSpPr>
        <p:spPr bwMode="auto">
          <a:xfrm>
            <a:off x="1840681" y="3528070"/>
            <a:ext cx="685800" cy="59531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2094" name="Rectangle 14"/>
          <p:cNvSpPr>
            <a:spLocks noChangeArrowheads="1"/>
          </p:cNvSpPr>
          <p:nvPr/>
        </p:nvSpPr>
        <p:spPr bwMode="auto">
          <a:xfrm>
            <a:off x="4431481" y="3728095"/>
            <a:ext cx="685800" cy="59531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2095" name="Rectangle 15"/>
          <p:cNvSpPr>
            <a:spLocks noChangeArrowheads="1"/>
          </p:cNvSpPr>
          <p:nvPr/>
        </p:nvSpPr>
        <p:spPr bwMode="auto">
          <a:xfrm>
            <a:off x="7403281" y="2908945"/>
            <a:ext cx="685800" cy="59531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2096" name="Rectangle 16"/>
          <p:cNvSpPr>
            <a:spLocks noChangeArrowheads="1"/>
          </p:cNvSpPr>
          <p:nvPr/>
        </p:nvSpPr>
        <p:spPr bwMode="auto">
          <a:xfrm>
            <a:off x="6412681" y="4780608"/>
            <a:ext cx="685800" cy="595312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9890" name="Text Box 18"/>
          <p:cNvSpPr txBox="1">
            <a:spLocks noChangeArrowheads="1"/>
          </p:cNvSpPr>
          <p:nvPr/>
        </p:nvSpPr>
        <p:spPr bwMode="auto">
          <a:xfrm>
            <a:off x="1078681" y="2708920"/>
            <a:ext cx="1685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isPath(W,V)</a:t>
            </a:r>
          </a:p>
        </p:txBody>
      </p:sp>
      <p:sp>
        <p:nvSpPr>
          <p:cNvPr id="302099" name="Text Box 19"/>
          <p:cNvSpPr txBox="1">
            <a:spLocks noChangeArrowheads="1"/>
          </p:cNvSpPr>
          <p:nvPr/>
        </p:nvSpPr>
        <p:spPr bwMode="auto">
          <a:xfrm>
            <a:off x="3059881" y="3104208"/>
            <a:ext cx="168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isPath(X,V)</a:t>
            </a:r>
          </a:p>
        </p:txBody>
      </p:sp>
      <p:sp>
        <p:nvSpPr>
          <p:cNvPr id="302100" name="Line 20"/>
          <p:cNvSpPr>
            <a:spLocks noChangeShapeType="1"/>
          </p:cNvSpPr>
          <p:nvPr/>
        </p:nvSpPr>
        <p:spPr bwMode="auto">
          <a:xfrm>
            <a:off x="1764481" y="301372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1" name="Freeform 21"/>
          <p:cNvSpPr>
            <a:spLocks/>
          </p:cNvSpPr>
          <p:nvPr/>
        </p:nvSpPr>
        <p:spPr bwMode="auto">
          <a:xfrm>
            <a:off x="2297881" y="3356620"/>
            <a:ext cx="2286000" cy="495300"/>
          </a:xfrm>
          <a:custGeom>
            <a:avLst/>
            <a:gdLst>
              <a:gd name="T0" fmla="*/ 0 w 1440"/>
              <a:gd name="T1" fmla="*/ 2147483647 h 312"/>
              <a:gd name="T2" fmla="*/ 2147483647 w 1440"/>
              <a:gd name="T3" fmla="*/ 2147483647 h 312"/>
              <a:gd name="T4" fmla="*/ 2147483647 w 1440"/>
              <a:gd name="T5" fmla="*/ 2147483647 h 312"/>
              <a:gd name="T6" fmla="*/ 0 60000 65536"/>
              <a:gd name="T7" fmla="*/ 0 60000 65536"/>
              <a:gd name="T8" fmla="*/ 0 60000 65536"/>
              <a:gd name="T9" fmla="*/ 0 w 1440"/>
              <a:gd name="T10" fmla="*/ 0 h 312"/>
              <a:gd name="T11" fmla="*/ 1440 w 14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12">
                <a:moveTo>
                  <a:pt x="0" y="168"/>
                </a:moveTo>
                <a:cubicBezTo>
                  <a:pt x="168" y="84"/>
                  <a:pt x="336" y="0"/>
                  <a:pt x="576" y="24"/>
                </a:cubicBezTo>
                <a:cubicBezTo>
                  <a:pt x="816" y="48"/>
                  <a:pt x="1128" y="180"/>
                  <a:pt x="1440" y="312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2" name="Text Box 22"/>
          <p:cNvSpPr txBox="1">
            <a:spLocks noChangeArrowheads="1"/>
          </p:cNvSpPr>
          <p:nvPr/>
        </p:nvSpPr>
        <p:spPr bwMode="auto">
          <a:xfrm>
            <a:off x="5041081" y="2799408"/>
            <a:ext cx="168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isPath(Y,V)</a:t>
            </a:r>
          </a:p>
        </p:txBody>
      </p:sp>
      <p:sp>
        <p:nvSpPr>
          <p:cNvPr id="302103" name="Freeform 23"/>
          <p:cNvSpPr>
            <a:spLocks/>
          </p:cNvSpPr>
          <p:nvPr/>
        </p:nvSpPr>
        <p:spPr bwMode="auto">
          <a:xfrm>
            <a:off x="4964881" y="3039120"/>
            <a:ext cx="2514600" cy="812800"/>
          </a:xfrm>
          <a:custGeom>
            <a:avLst/>
            <a:gdLst>
              <a:gd name="T0" fmla="*/ 0 w 1584"/>
              <a:gd name="T1" fmla="*/ 2147483647 h 512"/>
              <a:gd name="T2" fmla="*/ 2147483647 w 1584"/>
              <a:gd name="T3" fmla="*/ 2147483647 h 512"/>
              <a:gd name="T4" fmla="*/ 2147483647 w 1584"/>
              <a:gd name="T5" fmla="*/ 2147483647 h 512"/>
              <a:gd name="T6" fmla="*/ 0 60000 65536"/>
              <a:gd name="T7" fmla="*/ 0 60000 65536"/>
              <a:gd name="T8" fmla="*/ 0 60000 65536"/>
              <a:gd name="T9" fmla="*/ 0 w 1584"/>
              <a:gd name="T10" fmla="*/ 0 h 512"/>
              <a:gd name="T11" fmla="*/ 1584 w 1584"/>
              <a:gd name="T12" fmla="*/ 512 h 5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4" h="512">
                <a:moveTo>
                  <a:pt x="0" y="512"/>
                </a:moveTo>
                <a:cubicBezTo>
                  <a:pt x="156" y="336"/>
                  <a:pt x="312" y="160"/>
                  <a:pt x="576" y="80"/>
                </a:cubicBezTo>
                <a:cubicBezTo>
                  <a:pt x="840" y="0"/>
                  <a:pt x="1212" y="16"/>
                  <a:pt x="1584" y="32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4" name="Freeform 24"/>
          <p:cNvSpPr>
            <a:spLocks/>
          </p:cNvSpPr>
          <p:nvPr/>
        </p:nvSpPr>
        <p:spPr bwMode="auto">
          <a:xfrm>
            <a:off x="5041081" y="3394720"/>
            <a:ext cx="2514600" cy="609600"/>
          </a:xfrm>
          <a:custGeom>
            <a:avLst/>
            <a:gdLst>
              <a:gd name="T0" fmla="*/ 2147483647 w 1584"/>
              <a:gd name="T1" fmla="*/ 0 h 384"/>
              <a:gd name="T2" fmla="*/ 2147483647 w 1584"/>
              <a:gd name="T3" fmla="*/ 2147483647 h 384"/>
              <a:gd name="T4" fmla="*/ 0 w 1584"/>
              <a:gd name="T5" fmla="*/ 2147483647 h 384"/>
              <a:gd name="T6" fmla="*/ 0 60000 65536"/>
              <a:gd name="T7" fmla="*/ 0 60000 65536"/>
              <a:gd name="T8" fmla="*/ 0 60000 65536"/>
              <a:gd name="T9" fmla="*/ 0 w 1584"/>
              <a:gd name="T10" fmla="*/ 0 h 384"/>
              <a:gd name="T11" fmla="*/ 1584 w 158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4" h="384">
                <a:moveTo>
                  <a:pt x="1584" y="0"/>
                </a:moveTo>
                <a:cubicBezTo>
                  <a:pt x="1380" y="112"/>
                  <a:pt x="1176" y="224"/>
                  <a:pt x="912" y="288"/>
                </a:cubicBezTo>
                <a:cubicBezTo>
                  <a:pt x="648" y="352"/>
                  <a:pt x="324" y="368"/>
                  <a:pt x="0" y="384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5" name="Text Box 25"/>
          <p:cNvSpPr txBox="1">
            <a:spLocks noChangeArrowheads="1"/>
          </p:cNvSpPr>
          <p:nvPr/>
        </p:nvSpPr>
        <p:spPr bwMode="auto">
          <a:xfrm>
            <a:off x="6717481" y="3547120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800">
                <a:latin typeface="Courier New" pitchFamily="49" charset="0"/>
              </a:rPr>
              <a:t>done = false;</a:t>
            </a:r>
          </a:p>
          <a:p>
            <a:pPr algn="ctr"/>
            <a:r>
              <a:rPr lang="en-US" altLang="zh-TW" sz="1800" b="1">
                <a:latin typeface="Courier New" pitchFamily="49" charset="0"/>
              </a:rPr>
              <a:t>backtracking</a:t>
            </a:r>
          </a:p>
        </p:txBody>
      </p:sp>
      <p:sp>
        <p:nvSpPr>
          <p:cNvPr id="302106" name="Freeform 26"/>
          <p:cNvSpPr>
            <a:spLocks/>
          </p:cNvSpPr>
          <p:nvPr/>
        </p:nvSpPr>
        <p:spPr bwMode="auto">
          <a:xfrm>
            <a:off x="4964881" y="4042420"/>
            <a:ext cx="1600200" cy="723900"/>
          </a:xfrm>
          <a:custGeom>
            <a:avLst/>
            <a:gdLst>
              <a:gd name="T0" fmla="*/ 0 w 1008"/>
              <a:gd name="T1" fmla="*/ 2147483647 h 456"/>
              <a:gd name="T2" fmla="*/ 2147483647 w 1008"/>
              <a:gd name="T3" fmla="*/ 2147483647 h 456"/>
              <a:gd name="T4" fmla="*/ 2147483647 w 1008"/>
              <a:gd name="T5" fmla="*/ 2147483647 h 456"/>
              <a:gd name="T6" fmla="*/ 0 60000 65536"/>
              <a:gd name="T7" fmla="*/ 0 60000 65536"/>
              <a:gd name="T8" fmla="*/ 0 60000 65536"/>
              <a:gd name="T9" fmla="*/ 0 w 1008"/>
              <a:gd name="T10" fmla="*/ 0 h 456"/>
              <a:gd name="T11" fmla="*/ 1008 w 1008"/>
              <a:gd name="T12" fmla="*/ 456 h 4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456">
                <a:moveTo>
                  <a:pt x="0" y="24"/>
                </a:moveTo>
                <a:cubicBezTo>
                  <a:pt x="204" y="12"/>
                  <a:pt x="408" y="0"/>
                  <a:pt x="576" y="72"/>
                </a:cubicBezTo>
                <a:cubicBezTo>
                  <a:pt x="744" y="144"/>
                  <a:pt x="876" y="300"/>
                  <a:pt x="1008" y="456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7" name="Text Box 27"/>
          <p:cNvSpPr txBox="1">
            <a:spLocks noChangeArrowheads="1"/>
          </p:cNvSpPr>
          <p:nvPr/>
        </p:nvSpPr>
        <p:spPr bwMode="auto">
          <a:xfrm>
            <a:off x="6250756" y="4247208"/>
            <a:ext cx="168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isPath(Z,V)</a:t>
            </a:r>
          </a:p>
        </p:txBody>
      </p:sp>
      <p:sp>
        <p:nvSpPr>
          <p:cNvPr id="302108" name="Freeform 28"/>
          <p:cNvSpPr>
            <a:spLocks/>
          </p:cNvSpPr>
          <p:nvPr/>
        </p:nvSpPr>
        <p:spPr bwMode="auto">
          <a:xfrm>
            <a:off x="4888681" y="4232920"/>
            <a:ext cx="1600200" cy="812800"/>
          </a:xfrm>
          <a:custGeom>
            <a:avLst/>
            <a:gdLst>
              <a:gd name="T0" fmla="*/ 2147483647 w 1008"/>
              <a:gd name="T1" fmla="*/ 2147483647 h 512"/>
              <a:gd name="T2" fmla="*/ 2147483647 w 1008"/>
              <a:gd name="T3" fmla="*/ 2147483647 h 512"/>
              <a:gd name="T4" fmla="*/ 0 w 1008"/>
              <a:gd name="T5" fmla="*/ 0 h 512"/>
              <a:gd name="T6" fmla="*/ 0 60000 65536"/>
              <a:gd name="T7" fmla="*/ 0 60000 65536"/>
              <a:gd name="T8" fmla="*/ 0 60000 65536"/>
              <a:gd name="T9" fmla="*/ 0 w 1008"/>
              <a:gd name="T10" fmla="*/ 0 h 512"/>
              <a:gd name="T11" fmla="*/ 1008 w 1008"/>
              <a:gd name="T12" fmla="*/ 512 h 5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12">
                <a:moveTo>
                  <a:pt x="1008" y="480"/>
                </a:moveTo>
                <a:cubicBezTo>
                  <a:pt x="852" y="496"/>
                  <a:pt x="696" y="512"/>
                  <a:pt x="528" y="432"/>
                </a:cubicBezTo>
                <a:cubicBezTo>
                  <a:pt x="360" y="352"/>
                  <a:pt x="180" y="176"/>
                  <a:pt x="0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09" name="Text Box 29"/>
          <p:cNvSpPr txBox="1">
            <a:spLocks noChangeArrowheads="1"/>
          </p:cNvSpPr>
          <p:nvPr/>
        </p:nvSpPr>
        <p:spPr bwMode="auto">
          <a:xfrm>
            <a:off x="4279081" y="4690120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800">
                <a:latin typeface="Courier New" pitchFamily="49" charset="0"/>
              </a:rPr>
              <a:t>done = false;</a:t>
            </a:r>
          </a:p>
          <a:p>
            <a:pPr algn="ctr"/>
            <a:r>
              <a:rPr lang="en-US" altLang="zh-TW" sz="1800" b="1">
                <a:latin typeface="Courier New" pitchFamily="49" charset="0"/>
              </a:rPr>
              <a:t>backtracking</a:t>
            </a:r>
          </a:p>
        </p:txBody>
      </p:sp>
      <p:sp>
        <p:nvSpPr>
          <p:cNvPr id="302110" name="Freeform 30"/>
          <p:cNvSpPr>
            <a:spLocks/>
          </p:cNvSpPr>
          <p:nvPr/>
        </p:nvSpPr>
        <p:spPr bwMode="auto">
          <a:xfrm>
            <a:off x="2450281" y="3928120"/>
            <a:ext cx="2133600" cy="419100"/>
          </a:xfrm>
          <a:custGeom>
            <a:avLst/>
            <a:gdLst>
              <a:gd name="T0" fmla="*/ 2147483647 w 1344"/>
              <a:gd name="T1" fmla="*/ 2147483647 h 264"/>
              <a:gd name="T2" fmla="*/ 2147483647 w 1344"/>
              <a:gd name="T3" fmla="*/ 2147483647 h 264"/>
              <a:gd name="T4" fmla="*/ 0 w 1344"/>
              <a:gd name="T5" fmla="*/ 0 h 264"/>
              <a:gd name="T6" fmla="*/ 0 60000 65536"/>
              <a:gd name="T7" fmla="*/ 0 60000 65536"/>
              <a:gd name="T8" fmla="*/ 0 60000 65536"/>
              <a:gd name="T9" fmla="*/ 0 w 1344"/>
              <a:gd name="T10" fmla="*/ 0 h 264"/>
              <a:gd name="T11" fmla="*/ 1344 w 1344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264">
                <a:moveTo>
                  <a:pt x="1344" y="144"/>
                </a:moveTo>
                <a:cubicBezTo>
                  <a:pt x="1120" y="204"/>
                  <a:pt x="896" y="264"/>
                  <a:pt x="672" y="240"/>
                </a:cubicBezTo>
                <a:cubicBezTo>
                  <a:pt x="448" y="216"/>
                  <a:pt x="224" y="108"/>
                  <a:pt x="0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1" name="Text Box 31"/>
          <p:cNvSpPr txBox="1">
            <a:spLocks noChangeArrowheads="1"/>
          </p:cNvSpPr>
          <p:nvPr/>
        </p:nvSpPr>
        <p:spPr bwMode="auto">
          <a:xfrm>
            <a:off x="2656656" y="3928120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800">
                <a:latin typeface="Courier New" pitchFamily="49" charset="0"/>
              </a:rPr>
              <a:t>done = false;</a:t>
            </a:r>
          </a:p>
          <a:p>
            <a:pPr algn="ctr"/>
            <a:r>
              <a:rPr lang="en-US" altLang="zh-TW" sz="1800" b="1">
                <a:latin typeface="Courier New" pitchFamily="49" charset="0"/>
              </a:rPr>
              <a:t>backtracking</a:t>
            </a:r>
          </a:p>
        </p:txBody>
      </p:sp>
      <p:sp>
        <p:nvSpPr>
          <p:cNvPr id="302113" name="Freeform 33"/>
          <p:cNvSpPr>
            <a:spLocks/>
          </p:cNvSpPr>
          <p:nvPr/>
        </p:nvSpPr>
        <p:spPr bwMode="auto">
          <a:xfrm>
            <a:off x="2221681" y="4080520"/>
            <a:ext cx="990600" cy="1295400"/>
          </a:xfrm>
          <a:custGeom>
            <a:avLst/>
            <a:gdLst>
              <a:gd name="T0" fmla="*/ 0 w 624"/>
              <a:gd name="T1" fmla="*/ 0 h 816"/>
              <a:gd name="T2" fmla="*/ 2147483647 w 624"/>
              <a:gd name="T3" fmla="*/ 2147483647 h 816"/>
              <a:gd name="T4" fmla="*/ 2147483647 w 624"/>
              <a:gd name="T5" fmla="*/ 2147483647 h 816"/>
              <a:gd name="T6" fmla="*/ 0 60000 65536"/>
              <a:gd name="T7" fmla="*/ 0 60000 65536"/>
              <a:gd name="T8" fmla="*/ 0 60000 65536"/>
              <a:gd name="T9" fmla="*/ 0 w 624"/>
              <a:gd name="T10" fmla="*/ 0 h 816"/>
              <a:gd name="T11" fmla="*/ 624 w 624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816">
                <a:moveTo>
                  <a:pt x="0" y="0"/>
                </a:moveTo>
                <a:cubicBezTo>
                  <a:pt x="44" y="196"/>
                  <a:pt x="88" y="392"/>
                  <a:pt x="192" y="528"/>
                </a:cubicBezTo>
                <a:cubicBezTo>
                  <a:pt x="296" y="664"/>
                  <a:pt x="460" y="740"/>
                  <a:pt x="624" y="816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4" name="Text Box 34"/>
          <p:cNvSpPr txBox="1">
            <a:spLocks noChangeArrowheads="1"/>
          </p:cNvSpPr>
          <p:nvPr/>
        </p:nvSpPr>
        <p:spPr bwMode="auto">
          <a:xfrm>
            <a:off x="1612081" y="4613920"/>
            <a:ext cx="1685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latin typeface="Courier New" pitchFamily="49" charset="0"/>
              </a:rPr>
              <a:t>isPath(</a:t>
            </a:r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V</a:t>
            </a:r>
            <a:r>
              <a:rPr lang="en-US" altLang="zh-TW" sz="1800">
                <a:latin typeface="Courier New" pitchFamily="49" charset="0"/>
              </a:rPr>
              <a:t>,</a:t>
            </a:r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V</a:t>
            </a:r>
            <a:r>
              <a:rPr lang="en-US" altLang="zh-TW" sz="1800">
                <a:latin typeface="Courier New" pitchFamily="49" charset="0"/>
              </a:rPr>
              <a:t>)</a:t>
            </a:r>
          </a:p>
        </p:txBody>
      </p:sp>
      <p:sp>
        <p:nvSpPr>
          <p:cNvPr id="302115" name="Freeform 35"/>
          <p:cNvSpPr>
            <a:spLocks/>
          </p:cNvSpPr>
          <p:nvPr/>
        </p:nvSpPr>
        <p:spPr bwMode="auto">
          <a:xfrm>
            <a:off x="1548581" y="3928120"/>
            <a:ext cx="1663700" cy="1600200"/>
          </a:xfrm>
          <a:custGeom>
            <a:avLst/>
            <a:gdLst>
              <a:gd name="T0" fmla="*/ 2147483647 w 1048"/>
              <a:gd name="T1" fmla="*/ 2147483647 h 1008"/>
              <a:gd name="T2" fmla="*/ 2147483647 w 1048"/>
              <a:gd name="T3" fmla="*/ 2147483647 h 1008"/>
              <a:gd name="T4" fmla="*/ 2147483647 w 1048"/>
              <a:gd name="T5" fmla="*/ 0 h 1008"/>
              <a:gd name="T6" fmla="*/ 0 60000 65536"/>
              <a:gd name="T7" fmla="*/ 0 60000 65536"/>
              <a:gd name="T8" fmla="*/ 0 60000 65536"/>
              <a:gd name="T9" fmla="*/ 0 w 1048"/>
              <a:gd name="T10" fmla="*/ 0 h 1008"/>
              <a:gd name="T11" fmla="*/ 1048 w 1048"/>
              <a:gd name="T12" fmla="*/ 1008 h 10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8" h="1008">
                <a:moveTo>
                  <a:pt x="1048" y="1008"/>
                </a:moveTo>
                <a:cubicBezTo>
                  <a:pt x="660" y="996"/>
                  <a:pt x="272" y="984"/>
                  <a:pt x="136" y="816"/>
                </a:cubicBezTo>
                <a:cubicBezTo>
                  <a:pt x="0" y="648"/>
                  <a:pt x="116" y="324"/>
                  <a:pt x="232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6" name="Text Box 36"/>
          <p:cNvSpPr txBox="1">
            <a:spLocks noChangeArrowheads="1"/>
          </p:cNvSpPr>
          <p:nvPr/>
        </p:nvSpPr>
        <p:spPr bwMode="auto">
          <a:xfrm>
            <a:off x="1459681" y="5299720"/>
            <a:ext cx="1822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return true;</a:t>
            </a:r>
          </a:p>
        </p:txBody>
      </p:sp>
      <p:sp>
        <p:nvSpPr>
          <p:cNvPr id="302118" name="Line 38"/>
          <p:cNvSpPr>
            <a:spLocks noChangeShapeType="1"/>
          </p:cNvSpPr>
          <p:nvPr/>
        </p:nvSpPr>
        <p:spPr bwMode="auto">
          <a:xfrm flipH="1" flipV="1">
            <a:off x="1589856" y="301372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119" name="Text Box 39"/>
          <p:cNvSpPr txBox="1">
            <a:spLocks noChangeArrowheads="1"/>
          </p:cNvSpPr>
          <p:nvPr/>
        </p:nvSpPr>
        <p:spPr bwMode="auto">
          <a:xfrm>
            <a:off x="224606" y="3242320"/>
            <a:ext cx="1822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done = true;</a:t>
            </a:r>
          </a:p>
        </p:txBody>
      </p:sp>
      <p:sp>
        <p:nvSpPr>
          <p:cNvPr id="302120" name="Rectangle 40"/>
          <p:cNvSpPr>
            <a:spLocks noChangeArrowheads="1"/>
          </p:cNvSpPr>
          <p:nvPr/>
        </p:nvSpPr>
        <p:spPr bwMode="auto">
          <a:xfrm>
            <a:off x="3266256" y="5237808"/>
            <a:ext cx="685800" cy="595312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9911" name="Rectangle 42"/>
          <p:cNvSpPr>
            <a:spLocks noChangeArrowheads="1"/>
          </p:cNvSpPr>
          <p:nvPr/>
        </p:nvSpPr>
        <p:spPr bwMode="auto">
          <a:xfrm>
            <a:off x="5113684" y="1412776"/>
            <a:ext cx="538436" cy="432048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9912" name="Text Box 43"/>
          <p:cNvSpPr txBox="1">
            <a:spLocks noChangeArrowheads="1"/>
          </p:cNvSpPr>
          <p:nvPr/>
        </p:nvSpPr>
        <p:spPr bwMode="auto">
          <a:xfrm>
            <a:off x="5655468" y="1488976"/>
            <a:ext cx="122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: visited</a:t>
            </a:r>
          </a:p>
        </p:txBody>
      </p:sp>
      <p:sp>
        <p:nvSpPr>
          <p:cNvPr id="302124" name="Text Box 44"/>
          <p:cNvSpPr txBox="1">
            <a:spLocks noChangeArrowheads="1"/>
          </p:cNvSpPr>
          <p:nvPr/>
        </p:nvSpPr>
        <p:spPr bwMode="auto">
          <a:xfrm>
            <a:off x="1596008" y="6093296"/>
            <a:ext cx="4848200" cy="369332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b="1"/>
              <a:t>Very similar to the stack-based algorithm!!</a:t>
            </a:r>
          </a:p>
        </p:txBody>
      </p: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3" name="頁尾版面配置區 4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2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2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2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93" grpId="0" animBg="1"/>
      <p:bldP spid="302094" grpId="0" animBg="1"/>
      <p:bldP spid="302095" grpId="0" animBg="1"/>
      <p:bldP spid="302096" grpId="0" animBg="1"/>
      <p:bldP spid="302099" grpId="0"/>
      <p:bldP spid="302100" grpId="0" animBg="1"/>
      <p:bldP spid="302101" grpId="0" animBg="1"/>
      <p:bldP spid="302102" grpId="0"/>
      <p:bldP spid="302103" grpId="0" animBg="1"/>
      <p:bldP spid="302104" grpId="0" animBg="1"/>
      <p:bldP spid="302105" grpId="0"/>
      <p:bldP spid="302106" grpId="0" animBg="1"/>
      <p:bldP spid="302107" grpId="0"/>
      <p:bldP spid="302108" grpId="0" animBg="1"/>
      <p:bldP spid="302109" grpId="0"/>
      <p:bldP spid="302110" grpId="0" animBg="1"/>
      <p:bldP spid="302111" grpId="0"/>
      <p:bldP spid="302113" grpId="0" animBg="1"/>
      <p:bldP spid="302114" grpId="0"/>
      <p:bldP spid="302115" grpId="0" animBg="1"/>
      <p:bldP spid="302116" grpId="0"/>
      <p:bldP spid="302118" grpId="0" animBg="1"/>
      <p:bldP spid="302119" grpId="0"/>
      <p:bldP spid="302120" grpId="0" animBg="1"/>
      <p:bldP spid="30212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EC5723-223C-4025-A043-5F250ADA807F}" type="slidenum">
              <a:rPr lang="zh-TW" altLang="en-US" smtClean="0"/>
              <a:pPr/>
              <a:t>60</a:t>
            </a:fld>
            <a:endParaRPr lang="en-US" altLang="zh-TW" smtClean="0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Stacks and Recursion (1/3)</a:t>
            </a:r>
            <a:endParaRPr lang="zh-TW" altLang="en-US" sz="4400" dirty="0" smtClean="0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two algorithms (stack-based and recursive algorithms) employ different techniques to implement the identical search strategy.</a:t>
            </a:r>
          </a:p>
          <a:p>
            <a:pPr eaLnBrk="1" hangingPunct="1"/>
            <a:endParaRPr lang="en-US" altLang="zh-TW" sz="1400" dirty="0" smtClean="0"/>
          </a:p>
          <a:p>
            <a:pPr eaLnBrk="1" hangingPunct="1"/>
            <a:r>
              <a:rPr lang="en-US" altLang="zh-TW" sz="2800" dirty="0" smtClean="0"/>
              <a:t>Similarities:</a:t>
            </a:r>
          </a:p>
          <a:p>
            <a:pPr lvl="1" eaLnBrk="1" hangingPunct="1"/>
            <a:r>
              <a:rPr lang="en-US" altLang="zh-TW" sz="2400" dirty="0" smtClean="0"/>
              <a:t>Visiting city </a:t>
            </a:r>
            <a:r>
              <a:rPr lang="en-US" altLang="zh-TW" sz="2400" i="1" dirty="0" smtClean="0"/>
              <a:t>P</a:t>
            </a:r>
            <a:r>
              <a:rPr lang="en-US" altLang="zh-TW" sz="2400" dirty="0" smtClean="0"/>
              <a:t>, then </a:t>
            </a:r>
            <a:r>
              <a:rPr lang="en-US" altLang="zh-TW" sz="2400" i="1" dirty="0" smtClean="0"/>
              <a:t>R,</a:t>
            </a:r>
            <a:r>
              <a:rPr lang="en-US" altLang="zh-TW" sz="2400" dirty="0" smtClean="0"/>
              <a:t> then </a:t>
            </a:r>
            <a:r>
              <a:rPr lang="en-US" altLang="zh-TW" sz="2400" i="1" dirty="0" smtClean="0"/>
              <a:t>X</a:t>
            </a:r>
            <a:r>
              <a:rPr lang="en-US" altLang="zh-TW" sz="2400" dirty="0" smtClean="0"/>
              <a:t>:</a:t>
            </a:r>
          </a:p>
        </p:txBody>
      </p:sp>
      <p:sp>
        <p:nvSpPr>
          <p:cNvPr id="303108" name="Text Box 4"/>
          <p:cNvSpPr txBox="1">
            <a:spLocks noChangeArrowheads="1"/>
          </p:cNvSpPr>
          <p:nvPr/>
        </p:nvSpPr>
        <p:spPr bwMode="auto">
          <a:xfrm>
            <a:off x="1524000" y="4038600"/>
            <a:ext cx="457200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i="1"/>
              <a:t>X</a:t>
            </a:r>
          </a:p>
          <a:p>
            <a:pPr>
              <a:spcBef>
                <a:spcPct val="50000"/>
              </a:spcBef>
            </a:pPr>
            <a:r>
              <a:rPr lang="en-US" altLang="zh-TW" i="1"/>
              <a:t>R</a:t>
            </a:r>
          </a:p>
          <a:p>
            <a:pPr>
              <a:spcBef>
                <a:spcPct val="50000"/>
              </a:spcBef>
            </a:pPr>
            <a:r>
              <a:rPr lang="en-US" altLang="zh-TW" i="1"/>
              <a:t>P</a:t>
            </a:r>
          </a:p>
        </p:txBody>
      </p:sp>
      <p:sp>
        <p:nvSpPr>
          <p:cNvPr id="303109" name="Text Box 5"/>
          <p:cNvSpPr txBox="1">
            <a:spLocks noChangeArrowheads="1"/>
          </p:cNvSpPr>
          <p:nvPr/>
        </p:nvSpPr>
        <p:spPr bwMode="auto">
          <a:xfrm>
            <a:off x="457200" y="4441825"/>
            <a:ext cx="1008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Stack:</a:t>
            </a:r>
          </a:p>
        </p:txBody>
      </p:sp>
      <p:sp>
        <p:nvSpPr>
          <p:cNvPr id="303110" name="Text Box 6"/>
          <p:cNvSpPr txBox="1">
            <a:spLocks noChangeArrowheads="1"/>
          </p:cNvSpPr>
          <p:nvPr/>
        </p:nvSpPr>
        <p:spPr bwMode="auto">
          <a:xfrm>
            <a:off x="381000" y="5638800"/>
            <a:ext cx="151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Box trace:</a:t>
            </a:r>
          </a:p>
        </p:txBody>
      </p:sp>
      <p:sp>
        <p:nvSpPr>
          <p:cNvPr id="303111" name="Rectangle 7"/>
          <p:cNvSpPr>
            <a:spLocks noChangeArrowheads="1"/>
          </p:cNvSpPr>
          <p:nvPr/>
        </p:nvSpPr>
        <p:spPr bwMode="auto">
          <a:xfrm>
            <a:off x="1998663" y="5486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P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3112" name="Rectangle 8"/>
          <p:cNvSpPr>
            <a:spLocks noChangeArrowheads="1"/>
          </p:cNvSpPr>
          <p:nvPr/>
        </p:nvSpPr>
        <p:spPr bwMode="auto">
          <a:xfrm>
            <a:off x="4132263" y="5486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R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3113" name="Rectangle 9"/>
          <p:cNvSpPr>
            <a:spLocks noChangeArrowheads="1"/>
          </p:cNvSpPr>
          <p:nvPr/>
        </p:nvSpPr>
        <p:spPr bwMode="auto">
          <a:xfrm>
            <a:off x="6265863" y="5486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X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3114" name="Line 10"/>
          <p:cNvSpPr>
            <a:spLocks noChangeShapeType="1"/>
          </p:cNvSpPr>
          <p:nvPr/>
        </p:nvSpPr>
        <p:spPr bwMode="auto">
          <a:xfrm>
            <a:off x="3886200" y="586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3115" name="Line 11"/>
          <p:cNvSpPr>
            <a:spLocks noChangeShapeType="1"/>
          </p:cNvSpPr>
          <p:nvPr/>
        </p:nvSpPr>
        <p:spPr bwMode="auto">
          <a:xfrm>
            <a:off x="6019800" y="586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31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3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3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3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08" grpId="0" build="allAtOnce" animBg="1"/>
      <p:bldP spid="303109" grpId="0"/>
      <p:bldP spid="303110" grpId="0"/>
      <p:bldP spid="303111" grpId="0" animBg="1"/>
      <p:bldP spid="303112" grpId="0" animBg="1"/>
      <p:bldP spid="303113" grpId="0" animBg="1"/>
      <p:bldP spid="303114" grpId="0" animBg="1"/>
      <p:bldP spid="30311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F6D059-0CA1-44FE-9671-5AE92C06889D}" type="slidenum">
              <a:rPr lang="zh-TW" altLang="en-US" smtClean="0"/>
              <a:pPr/>
              <a:t>61</a:t>
            </a:fld>
            <a:endParaRPr lang="en-US" altLang="zh-TW" smtClean="0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Stacks and Recursion (2/3)</a:t>
            </a:r>
            <a:endParaRPr lang="zh-TW" altLang="en-US" sz="4400" dirty="0" smtClean="0"/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Similarities:</a:t>
            </a:r>
          </a:p>
          <a:p>
            <a:pPr lvl="1" eaLnBrk="1" hangingPunct="1"/>
            <a:r>
              <a:rPr lang="en-US" altLang="zh-TW" sz="2400" dirty="0" smtClean="0"/>
              <a:t>Backtracking from city </a:t>
            </a:r>
            <a:r>
              <a:rPr lang="en-US" altLang="zh-TW" sz="2400" i="1" dirty="0" smtClean="0"/>
              <a:t>X</a:t>
            </a:r>
            <a:r>
              <a:rPr lang="en-US" altLang="zh-TW" sz="2400" dirty="0" smtClean="0"/>
              <a:t> to </a:t>
            </a:r>
            <a:r>
              <a:rPr lang="en-US" altLang="zh-TW" sz="2400" i="1" dirty="0" smtClean="0"/>
              <a:t>R</a:t>
            </a:r>
            <a:r>
              <a:rPr lang="en-US" altLang="zh-TW" sz="2400" dirty="0" smtClean="0"/>
              <a:t> to </a:t>
            </a:r>
            <a:r>
              <a:rPr lang="en-US" altLang="zh-TW" sz="2400" i="1" dirty="0" smtClean="0"/>
              <a:t>P</a:t>
            </a:r>
            <a:r>
              <a:rPr lang="en-US" altLang="zh-TW" sz="2400" dirty="0" smtClean="0"/>
              <a:t>:</a:t>
            </a:r>
          </a:p>
          <a:p>
            <a:pPr eaLnBrk="1" hangingPunct="1"/>
            <a:endParaRPr lang="zh-TW" altLang="en-US" sz="2400" dirty="0" smtClean="0"/>
          </a:p>
        </p:txBody>
      </p:sp>
      <p:sp>
        <p:nvSpPr>
          <p:cNvPr id="307204" name="Text Box 4"/>
          <p:cNvSpPr txBox="1">
            <a:spLocks noChangeArrowheads="1"/>
          </p:cNvSpPr>
          <p:nvPr/>
        </p:nvSpPr>
        <p:spPr bwMode="auto">
          <a:xfrm>
            <a:off x="1524000" y="2895600"/>
            <a:ext cx="457200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i="1" dirty="0"/>
              <a:t>X</a:t>
            </a:r>
          </a:p>
          <a:p>
            <a:pPr>
              <a:spcBef>
                <a:spcPct val="50000"/>
              </a:spcBef>
            </a:pPr>
            <a:r>
              <a:rPr lang="en-US" altLang="zh-TW" i="1" dirty="0"/>
              <a:t>R</a:t>
            </a:r>
          </a:p>
          <a:p>
            <a:pPr>
              <a:spcBef>
                <a:spcPct val="50000"/>
              </a:spcBef>
            </a:pPr>
            <a:r>
              <a:rPr lang="en-US" altLang="zh-TW" i="1" dirty="0"/>
              <a:t>P</a:t>
            </a:r>
          </a:p>
        </p:txBody>
      </p:sp>
      <p:sp>
        <p:nvSpPr>
          <p:cNvPr id="81926" name="Text Box 5"/>
          <p:cNvSpPr txBox="1">
            <a:spLocks noChangeArrowheads="1"/>
          </p:cNvSpPr>
          <p:nvPr/>
        </p:nvSpPr>
        <p:spPr bwMode="auto">
          <a:xfrm>
            <a:off x="457200" y="3298825"/>
            <a:ext cx="1008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/>
              <a:t>Stack:</a:t>
            </a:r>
          </a:p>
        </p:txBody>
      </p:sp>
      <p:sp>
        <p:nvSpPr>
          <p:cNvPr id="81927" name="Text Box 6"/>
          <p:cNvSpPr txBox="1">
            <a:spLocks noChangeArrowheads="1"/>
          </p:cNvSpPr>
          <p:nvPr/>
        </p:nvSpPr>
        <p:spPr bwMode="auto">
          <a:xfrm>
            <a:off x="381000" y="4495800"/>
            <a:ext cx="151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Box trace:</a:t>
            </a:r>
          </a:p>
        </p:txBody>
      </p:sp>
      <p:sp>
        <p:nvSpPr>
          <p:cNvPr id="81928" name="Rectangle 7"/>
          <p:cNvSpPr>
            <a:spLocks noChangeArrowheads="1"/>
          </p:cNvSpPr>
          <p:nvPr/>
        </p:nvSpPr>
        <p:spPr bwMode="auto">
          <a:xfrm>
            <a:off x="1998663" y="4343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originCity</a:t>
            </a:r>
            <a:r>
              <a:rPr lang="en-US" altLang="zh-TW" sz="1600" dirty="0" smtClean="0"/>
              <a:t> = </a:t>
            </a:r>
            <a:r>
              <a:rPr lang="en-US" altLang="zh-TW" sz="1600" i="1" dirty="0" smtClean="0"/>
              <a:t>P</a:t>
            </a:r>
          </a:p>
          <a:p>
            <a:pPr algn="ctr"/>
            <a:r>
              <a:rPr lang="en-US" altLang="zh-TW" sz="1600" dirty="0" err="1" smtClean="0"/>
              <a:t>destinationCity</a:t>
            </a:r>
            <a:r>
              <a:rPr lang="en-US" altLang="zh-TW" sz="1600" dirty="0" smtClean="0"/>
              <a:t> = </a:t>
            </a:r>
            <a:r>
              <a:rPr lang="en-US" altLang="zh-TW" sz="1600" i="1" dirty="0" smtClean="0"/>
              <a:t>Z</a:t>
            </a:r>
            <a:endParaRPr lang="en-US" altLang="zh-TW" sz="1600" i="1" dirty="0"/>
          </a:p>
        </p:txBody>
      </p:sp>
      <p:sp>
        <p:nvSpPr>
          <p:cNvPr id="307208" name="Rectangle 8"/>
          <p:cNvSpPr>
            <a:spLocks noChangeArrowheads="1"/>
          </p:cNvSpPr>
          <p:nvPr/>
        </p:nvSpPr>
        <p:spPr bwMode="auto">
          <a:xfrm>
            <a:off x="4132263" y="4343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R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7209" name="Rectangle 9"/>
          <p:cNvSpPr>
            <a:spLocks noChangeArrowheads="1"/>
          </p:cNvSpPr>
          <p:nvPr/>
        </p:nvSpPr>
        <p:spPr bwMode="auto">
          <a:xfrm>
            <a:off x="6265863" y="4343400"/>
            <a:ext cx="1887537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originCity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X</a:t>
            </a:r>
          </a:p>
          <a:p>
            <a:pPr algn="ctr"/>
            <a:r>
              <a:rPr lang="en-US" altLang="zh-TW" sz="1600" dirty="0" err="1"/>
              <a:t>destinationCity</a:t>
            </a:r>
            <a:r>
              <a:rPr lang="en-US" altLang="zh-TW" sz="1600" dirty="0"/>
              <a:t> = </a:t>
            </a:r>
            <a:r>
              <a:rPr lang="en-US" altLang="zh-TW" sz="1600" i="1" dirty="0"/>
              <a:t>Z</a:t>
            </a:r>
          </a:p>
        </p:txBody>
      </p:sp>
      <p:sp>
        <p:nvSpPr>
          <p:cNvPr id="307210" name="Line 10"/>
          <p:cNvSpPr>
            <a:spLocks noChangeShapeType="1"/>
          </p:cNvSpPr>
          <p:nvPr/>
        </p:nvSpPr>
        <p:spPr bwMode="auto">
          <a:xfrm>
            <a:off x="3886200" y="472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7211" name="Line 11"/>
          <p:cNvSpPr>
            <a:spLocks noChangeShapeType="1"/>
          </p:cNvSpPr>
          <p:nvPr/>
        </p:nvSpPr>
        <p:spPr bwMode="auto">
          <a:xfrm>
            <a:off x="6019800" y="472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307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072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0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07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307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3072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30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8" grpId="0" animBg="1"/>
      <p:bldP spid="307209" grpId="0" animBg="1"/>
      <p:bldP spid="307210" grpId="0" animBg="1"/>
      <p:bldP spid="30721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13E967-23AC-4D99-9D6A-D7B51FCCA914}" type="slidenum">
              <a:rPr lang="zh-TW" altLang="en-US" smtClean="0"/>
              <a:pPr/>
              <a:t>62</a:t>
            </a:fld>
            <a:endParaRPr lang="en-US" altLang="zh-TW" smtClean="0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400" dirty="0" smtClean="0"/>
              <a:t>Stacks and Recursion (3/3)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It is always possible to capture the actions of a recursive function by using a stack.</a:t>
            </a:r>
          </a:p>
          <a:p>
            <a:pPr eaLnBrk="1" hangingPunct="1"/>
            <a:endParaRPr lang="en-US" altLang="zh-TW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Typically, stacks are used by compilers to implement recursive methods.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During execution, each recursive call generates an activation record that is pushed onto a stack.</a:t>
            </a:r>
          </a:p>
          <a:p>
            <a:pPr lvl="1" eaLnBrk="1" hangingPunct="1"/>
            <a:endParaRPr lang="en-US" altLang="zh-TW" sz="20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sz="2800" dirty="0" smtClean="0">
                <a:solidFill>
                  <a:schemeClr val="tx2"/>
                </a:solidFill>
              </a:rPr>
              <a:t>Stacks can be used to implement a non-recursive version of a recursive algorithm,</a:t>
            </a:r>
          </a:p>
          <a:p>
            <a:pPr lvl="1" eaLnBrk="1" hangingPunct="1"/>
            <a:r>
              <a:rPr lang="en-US" altLang="zh-TW" sz="2400" dirty="0" smtClean="0">
                <a:solidFill>
                  <a:schemeClr val="tx2"/>
                </a:solidFill>
              </a:rPr>
              <a:t>to make it more efficient.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Summary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ADT stack operations have a last-in, first-out (LIFO) behavior.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3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Stack applications: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600" dirty="0" smtClean="0">
                <a:solidFill>
                  <a:schemeClr val="tx2"/>
                </a:solidFill>
              </a:rPr>
              <a:t>Algorithms that operate on algebraic expressions.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Searching flight </a:t>
            </a:r>
            <a:r>
              <a:rPr lang="en-US" altLang="zh-TW" dirty="0" smtClean="0">
                <a:solidFill>
                  <a:schemeClr val="tx2"/>
                </a:solidFill>
              </a:rPr>
              <a:t>maps.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altLang="zh-TW" sz="3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A strong relationship exists between recursion and stacks.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Stacks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13335</TotalTime>
  <Words>4266</Words>
  <Application>Microsoft Office PowerPoint</Application>
  <PresentationFormat>如螢幕大小 (4:3)</PresentationFormat>
  <Paragraphs>983</Paragraphs>
  <Slides>63</Slides>
  <Notes>29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63</vt:i4>
      </vt:variant>
    </vt:vector>
  </HeadingPairs>
  <TitlesOfParts>
    <vt:vector size="65" baseType="lpstr">
      <vt:lpstr>1_Edge</vt:lpstr>
      <vt:lpstr>Office 佈景主題</vt:lpstr>
      <vt:lpstr>Stacks: The ADT and Its Uses </vt:lpstr>
      <vt:lpstr>Developing an ADT by Need (1/5)</vt:lpstr>
      <vt:lpstr>Developing an ADT by Need (2/5)</vt:lpstr>
      <vt:lpstr>Developing an ADT by Need (3/5)</vt:lpstr>
      <vt:lpstr>Developing an ADT by Need (4/5)</vt:lpstr>
      <vt:lpstr>Developing an ADT by Need (5/5)</vt:lpstr>
      <vt:lpstr>The ADT Stack (1/4)</vt:lpstr>
      <vt:lpstr>The ADT Stack (2/4)</vt:lpstr>
      <vt:lpstr>The ADT Stack (3/4)</vt:lpstr>
      <vt:lpstr>The ADT Stack (4/4)</vt:lpstr>
      <vt:lpstr>A C++ Interface for Stacks (1/2)</vt:lpstr>
      <vt:lpstr>A C++ Interface for Stacks (2/2)</vt:lpstr>
      <vt:lpstr>Using the ADT Stack in a Solution (1/2)</vt:lpstr>
      <vt:lpstr>Using the ADT Stack in a Solution (2/2)</vt:lpstr>
      <vt:lpstr>Axioms for Stack</vt:lpstr>
      <vt:lpstr>Checking for Balanced Braces (1/5)</vt:lpstr>
      <vt:lpstr>Checking for Balanced Braces (2/5)</vt:lpstr>
      <vt:lpstr>Checking for Balanced Braces (3/5)</vt:lpstr>
      <vt:lpstr>Checking for Balanced Braces (4/5)</vt:lpstr>
      <vt:lpstr>Checking for Balanced Braces (5/5)</vt:lpstr>
      <vt:lpstr>Recognizing Strings in a Language (1/4) </vt:lpstr>
      <vt:lpstr>Recognizing Strings in a Language (2/4)</vt:lpstr>
      <vt:lpstr>Recognizing Strings in a Language (3/4)</vt:lpstr>
      <vt:lpstr>Recognizing Strings in a Language (4/4)</vt:lpstr>
      <vt:lpstr>Algebraic Expressions</vt:lpstr>
      <vt:lpstr>Ambiguity of Infix expressions (1/3)</vt:lpstr>
      <vt:lpstr>Ambiguity of Infix expressions (2/3)</vt:lpstr>
      <vt:lpstr>Ambiguity of Infix expressions (3/3)</vt:lpstr>
      <vt:lpstr>Evaluating Postfix Expressions (1/4)</vt:lpstr>
      <vt:lpstr>Evaluating Postfix Expressions (2/4)</vt:lpstr>
      <vt:lpstr>Evaluating Postfix Expressions (3/4)</vt:lpstr>
      <vt:lpstr>Evaluating Postfix Expressions (4/4)</vt:lpstr>
      <vt:lpstr>Infix Expressions to Postfix Expressions (1/12)</vt:lpstr>
      <vt:lpstr>Infix Expressions to Postfix Expressions (2/12)</vt:lpstr>
      <vt:lpstr>Infix Expressions to Postfix Expressions (3/12)</vt:lpstr>
      <vt:lpstr>Infix Expressions to Postfix Expressions (4/12)</vt:lpstr>
      <vt:lpstr>Infix Expressions to Postfix Expressions (5/12)</vt:lpstr>
      <vt:lpstr>Infix Expressions to Postfix Expressions (6/12)</vt:lpstr>
      <vt:lpstr>Infix Expressions to Postfix Expressions (7/12)</vt:lpstr>
      <vt:lpstr>Infix Expressions to Postfix Expressions (8/12)</vt:lpstr>
      <vt:lpstr>Infix Expressions to Postfix Expressions (9/12)</vt:lpstr>
      <vt:lpstr>Infix Expressions to Postfix Expressions (10/12)</vt:lpstr>
      <vt:lpstr>Infix Expressions to Postfix Expressions (11/12)</vt:lpstr>
      <vt:lpstr>Infix Expressions to Postfix Expressions (12/12)</vt:lpstr>
      <vt:lpstr>Searching a Flight Map</vt:lpstr>
      <vt:lpstr>Searching with a Stack (1/9)</vt:lpstr>
      <vt:lpstr>Searching with a Stack (2/9)</vt:lpstr>
      <vt:lpstr>Searching with a Stack (3/9)</vt:lpstr>
      <vt:lpstr>Searching with a Stack (4/9)</vt:lpstr>
      <vt:lpstr>Searching with a Stack (5/9)</vt:lpstr>
      <vt:lpstr>Searching with a Stack (6/9)</vt:lpstr>
      <vt:lpstr>Searching with a Stack (7/9)</vt:lpstr>
      <vt:lpstr>Searching with a Stack (8/9)</vt:lpstr>
      <vt:lpstr>Searching with a Stack (9/9)</vt:lpstr>
      <vt:lpstr>A Recursive Solution (1/5)</vt:lpstr>
      <vt:lpstr>A Recursive Solution (2/5)</vt:lpstr>
      <vt:lpstr>A Recursive Solution (3/5)</vt:lpstr>
      <vt:lpstr>A Recursive Solution (4/5)</vt:lpstr>
      <vt:lpstr>A Recursive Solution (5/5)</vt:lpstr>
      <vt:lpstr>Stacks and Recursion (1/3)</vt:lpstr>
      <vt:lpstr>Stacks and Recursion (2/3)</vt:lpstr>
      <vt:lpstr>Stacks and Recursion (3/3)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Yih-Kuen Tsay</cp:lastModifiedBy>
  <cp:revision>607</cp:revision>
  <dcterms:created xsi:type="dcterms:W3CDTF">2009-06-21T02:54:00Z</dcterms:created>
  <dcterms:modified xsi:type="dcterms:W3CDTF">2015-11-02T15:08:27Z</dcterms:modified>
</cp:coreProperties>
</file>