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1" r:id="rId2"/>
    <p:sldId id="258" r:id="rId3"/>
    <p:sldId id="268" r:id="rId4"/>
    <p:sldId id="265" r:id="rId5"/>
    <p:sldId id="269" r:id="rId6"/>
    <p:sldId id="270" r:id="rId7"/>
    <p:sldId id="260" r:id="rId8"/>
    <p:sldId id="264" r:id="rId9"/>
    <p:sldId id="261" r:id="rId10"/>
    <p:sldId id="267" r:id="rId11"/>
    <p:sldId id="266" r:id="rId12"/>
    <p:sldId id="273" r:id="rId13"/>
    <p:sldId id="272" r:id="rId14"/>
  </p:sldIdLst>
  <p:sldSz cx="9144000" cy="6858000" type="screen4x3"/>
  <p:notesSz cx="6858000" cy="9144000"/>
  <p:custDataLst>
    <p:tags r:id="rId16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6600"/>
    <a:srgbClr val="00FF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676" autoAdjust="0"/>
  </p:normalViewPr>
  <p:slideViewPr>
    <p:cSldViewPr>
      <p:cViewPr varScale="1">
        <p:scale>
          <a:sx n="105" d="100"/>
          <a:sy n="105" d="100"/>
        </p:scale>
        <p:origin x="180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724EC-C179-4EE4-A0DA-448A0D8A8357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4FC39-DEC0-479C-B463-AB3CF89FF91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501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題目原本為</a:t>
            </a:r>
            <a:r>
              <a:rPr lang="en-US" altLang="zh-TW" sz="1200" dirty="0" smtClean="0">
                <a:solidFill>
                  <a:srgbClr val="FF0000"/>
                </a:solidFill>
              </a:rPr>
              <a:t>check P[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1200" dirty="0" smtClean="0">
                <a:solidFill>
                  <a:srgbClr val="FF0000"/>
                </a:solidFill>
              </a:rPr>
              <a:t>, j-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k</a:t>
            </a:r>
            <a:r>
              <a:rPr lang="en-US" altLang="zh-TW" sz="12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1200" dirty="0" smtClean="0">
                <a:solidFill>
                  <a:srgbClr val="FF0000"/>
                </a:solidFill>
              </a:rPr>
              <a:t>] first</a:t>
            </a:r>
            <a:r>
              <a:rPr lang="zh-TW" altLang="en-US" sz="1200" dirty="0" smtClean="0">
                <a:solidFill>
                  <a:srgbClr val="FF0000"/>
                </a:solidFill>
              </a:rPr>
              <a:t>，應改為</a:t>
            </a:r>
            <a:r>
              <a:rPr lang="en-US" altLang="zh-TW" sz="1200" dirty="0" smtClean="0">
                <a:solidFill>
                  <a:srgbClr val="FF0000"/>
                </a:solidFill>
              </a:rPr>
              <a:t>check P[i-1, j-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k</a:t>
            </a:r>
            <a:r>
              <a:rPr lang="en-US" altLang="zh-TW" sz="12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1200" dirty="0" smtClean="0">
                <a:solidFill>
                  <a:srgbClr val="FF0000"/>
                </a:solidFill>
              </a:rPr>
              <a:t>] first</a:t>
            </a:r>
            <a:r>
              <a:rPr lang="zh-TW" altLang="en-US" sz="1200" dirty="0" smtClean="0">
                <a:solidFill>
                  <a:srgbClr val="FF0000"/>
                </a:solidFill>
              </a:rPr>
              <a:t>，</a:t>
            </a:r>
            <a:endParaRPr lang="en-US" altLang="zh-TW" sz="1200" dirty="0" smtClean="0">
              <a:solidFill>
                <a:srgbClr val="FF0000"/>
              </a:solidFill>
            </a:endParaRPr>
          </a:p>
          <a:p>
            <a:r>
              <a:rPr lang="zh-TW" altLang="en-US" sz="1200" dirty="0" smtClean="0">
                <a:solidFill>
                  <a:srgbClr val="FF0000"/>
                </a:solidFill>
              </a:rPr>
              <a:t>後面</a:t>
            </a:r>
            <a:r>
              <a:rPr lang="en-US" altLang="zh-TW" sz="1200" dirty="0" smtClean="0">
                <a:solidFill>
                  <a:srgbClr val="FF0000"/>
                </a:solidFill>
              </a:rPr>
              <a:t>slides</a:t>
            </a:r>
            <a:r>
              <a:rPr lang="zh-TW" altLang="en-US" sz="1200" dirty="0" smtClean="0">
                <a:solidFill>
                  <a:srgbClr val="FF0000"/>
                </a:solidFill>
              </a:rPr>
              <a:t>討論兩種的表格皆相同，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perfomance</a:t>
            </a:r>
            <a:r>
              <a:rPr lang="zh-TW" altLang="en-US" sz="1200" dirty="0" smtClean="0">
                <a:solidFill>
                  <a:srgbClr val="FF0000"/>
                </a:solidFill>
              </a:rPr>
              <a:t>皆為修改前的較好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96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27O</a:t>
            </a:r>
            <a:r>
              <a:rPr lang="en-US" altLang="zh-TW" baseline="0" dirty="0" smtClean="0"/>
              <a:t> 15I</a:t>
            </a:r>
            <a:endParaRPr lang="en-US" altLang="zh-TW" dirty="0" smtClean="0"/>
          </a:p>
          <a:p>
            <a:r>
              <a:rPr lang="en-US" altLang="zh-TW" dirty="0" smtClean="0"/>
              <a:t>21O</a:t>
            </a:r>
            <a:r>
              <a:rPr lang="en-US" altLang="zh-TW" baseline="0" dirty="0" smtClean="0"/>
              <a:t> 21I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4FC39-DEC0-479C-B463-AB3CF89FF91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0288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38FC8-A9B4-45C4-98B3-B5D3AF91C340}" type="datetimeFigureOut">
              <a:rPr lang="zh-TW" altLang="en-US" smtClean="0"/>
              <a:pPr/>
              <a:t>2014/4/8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3681-AC56-4A68-B820-8A3EC6791C1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smtClean="0"/>
              <a:t>Algorithms</a:t>
            </a:r>
            <a:r>
              <a:rPr lang="zh-TW" altLang="en-US" b="1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Homework Assignment #4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/>
              <a:t>Jui</a:t>
            </a:r>
            <a:r>
              <a:rPr lang="en-US" altLang="zh-TW" dirty="0"/>
              <a:t>-Shun Lai, Wei-</a:t>
            </a:r>
            <a:r>
              <a:rPr lang="en-US" altLang="zh-TW" dirty="0" err="1"/>
              <a:t>Hsien</a:t>
            </a:r>
            <a:r>
              <a:rPr lang="en-US" altLang="zh-TW" dirty="0"/>
              <a:t> Chang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51720" y="4293096"/>
            <a:ext cx="432048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In algorithm Knapsack, we first checked whether the </a:t>
            </a:r>
            <a:r>
              <a:rPr lang="en-US" altLang="zh-TW" sz="2800" dirty="0" err="1" smtClean="0"/>
              <a:t>ith</a:t>
            </a:r>
            <a:r>
              <a:rPr lang="en-US" altLang="zh-TW" sz="2800" dirty="0" smtClean="0"/>
              <a:t> item is unnecessary (by checking P[i-1, j]).</a:t>
            </a:r>
          </a:p>
          <a:p>
            <a:pPr lvl="1"/>
            <a:r>
              <a:rPr lang="en-US" altLang="zh-TW" sz="2400" dirty="0" smtClean="0"/>
              <a:t>If there is a solution with the i-1 items, we take this solution.</a:t>
            </a:r>
          </a:p>
          <a:p>
            <a:r>
              <a:rPr lang="en-US" altLang="zh-TW" sz="2800" dirty="0" smtClean="0"/>
              <a:t>We can also make the opposite choice, which is to take the solution with the </a:t>
            </a:r>
            <a:r>
              <a:rPr lang="en-US" altLang="zh-TW" sz="2800" dirty="0" err="1" smtClean="0"/>
              <a:t>i-th</a:t>
            </a:r>
            <a:r>
              <a:rPr lang="en-US" altLang="zh-TW" sz="2800" dirty="0" smtClean="0"/>
              <a:t> item if it exists (i.e., </a:t>
            </a:r>
            <a:r>
              <a:rPr lang="en-US" altLang="zh-TW" sz="2800" dirty="0" smtClean="0">
                <a:solidFill>
                  <a:srgbClr val="FF0000"/>
                </a:solidFill>
              </a:rPr>
              <a:t>check P[i-1, j-</a:t>
            </a:r>
            <a:r>
              <a:rPr lang="en-US" altLang="zh-TW" sz="2800" dirty="0" err="1" smtClean="0">
                <a:solidFill>
                  <a:srgbClr val="FF0000"/>
                </a:solidFill>
              </a:rPr>
              <a:t>k</a:t>
            </a:r>
            <a:r>
              <a:rPr lang="en-US" altLang="zh-TW" sz="28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TW" sz="2800" dirty="0" smtClean="0">
                <a:solidFill>
                  <a:srgbClr val="FF0000"/>
                </a:solidFill>
              </a:rPr>
              <a:t>] first</a:t>
            </a:r>
            <a:r>
              <a:rPr lang="en-US" altLang="zh-TW" sz="2800" dirty="0" smtClean="0"/>
              <a:t>).</a:t>
            </a:r>
          </a:p>
          <a:p>
            <a:r>
              <a:rPr lang="en-US" altLang="zh-TW" sz="2800" dirty="0" smtClean="0"/>
              <a:t>Which version do you think will have a </a:t>
            </a:r>
            <a:r>
              <a:rPr lang="en-US" altLang="zh-TW" sz="2800" dirty="0" smtClean="0">
                <a:solidFill>
                  <a:srgbClr val="FF0000"/>
                </a:solidFill>
              </a:rPr>
              <a:t>better performance</a:t>
            </a:r>
            <a:r>
              <a:rPr lang="en-US" altLang="zh-TW" sz="2800" dirty="0" smtClean="0"/>
              <a:t>? </a:t>
            </a:r>
            <a:r>
              <a:rPr lang="en-US" altLang="zh-TW" sz="2800" u="sng" dirty="0" smtClean="0"/>
              <a:t>(8pt)</a:t>
            </a:r>
            <a:r>
              <a:rPr lang="en-US" altLang="zh-TW" sz="2800" dirty="0" smtClean="0"/>
              <a:t> </a:t>
            </a:r>
            <a:r>
              <a:rPr lang="en-US" altLang="zh-TW" sz="2800" dirty="0" smtClean="0">
                <a:solidFill>
                  <a:srgbClr val="3333FF"/>
                </a:solidFill>
              </a:rPr>
              <a:t>Redraw Fig. 5.11 </a:t>
            </a:r>
            <a:r>
              <a:rPr lang="en-US" altLang="zh-TW" sz="2800" dirty="0" smtClean="0"/>
              <a:t>(see slides) to reflect this choice.</a:t>
            </a:r>
            <a:r>
              <a:rPr lang="en-US" altLang="zh-TW" sz="2800" u="sng" dirty="0" smtClean="0"/>
              <a:t>(12pt)</a:t>
            </a:r>
            <a:endParaRPr lang="zh-TW" altLang="en-US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179512" y="692696"/>
            <a:ext cx="3888432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Original_Knapsack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FF0000"/>
                </a:solidFill>
              </a:rPr>
              <a:t>if </a:t>
            </a:r>
            <a:r>
              <a:rPr lang="en-US" altLang="zh-TW" dirty="0" smtClean="0">
                <a:solidFill>
                  <a:srgbClr val="FF0000"/>
                </a:solidFill>
              </a:rPr>
              <a:t>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else 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en-US" altLang="zh-TW" b="1" dirty="0" smtClean="0"/>
              <a:t>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P[i-1, k -</a:t>
            </a:r>
            <a:r>
              <a:rPr lang="zh-TW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TW" dirty="0" smtClean="0">
                <a:solidFill>
                  <a:srgbClr val="3333FF"/>
                </a:solidFill>
              </a:rPr>
              <a:t>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283968" y="692696"/>
            <a:ext cx="4644008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Modified_Knapsack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 – 1, k-S[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zh-TW" altLang="en-US" dirty="0" smtClean="0">
                <a:solidFill>
                  <a:srgbClr val="006600"/>
                </a:solidFill>
              </a:rPr>
              <a:t>                   </a:t>
            </a:r>
            <a:r>
              <a:rPr lang="en-US" altLang="zh-TW" dirty="0"/>
              <a:t>P[</a:t>
            </a:r>
            <a:r>
              <a:rPr lang="en-US" altLang="zh-TW" dirty="0" err="1"/>
              <a:t>i</a:t>
            </a:r>
            <a:r>
              <a:rPr lang="en-US" altLang="zh-TW" dirty="0"/>
              <a:t>, k].exist := true</a:t>
            </a:r>
            <a:r>
              <a:rPr lang="en-US" altLang="zh-TW" dirty="0" smtClean="0"/>
              <a:t>;</a:t>
            </a:r>
            <a:endParaRPr lang="en-US" altLang="zh-TW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</a:t>
            </a:r>
            <a:r>
              <a:rPr lang="zh-TW" altLang="en-US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</a:rPr>
              <a:t>        </a:t>
            </a:r>
            <a:r>
              <a:rPr lang="en-US" altLang="zh-TW" b="1" dirty="0" smtClean="0">
                <a:solidFill>
                  <a:srgbClr val="FF0000"/>
                </a:solidFill>
              </a:rPr>
              <a:t>else </a:t>
            </a:r>
            <a:r>
              <a:rPr lang="en-US" altLang="zh-TW" dirty="0" smtClean="0"/>
              <a:t> </a:t>
            </a:r>
            <a:r>
              <a:rPr lang="en-US" altLang="zh-TW" b="1" dirty="0" smtClean="0">
                <a:solidFill>
                  <a:srgbClr val="FF0000"/>
                </a:solidFill>
              </a:rPr>
              <a:t>if</a:t>
            </a:r>
            <a:r>
              <a:rPr lang="en-US" altLang="zh-TW" dirty="0" smtClean="0">
                <a:solidFill>
                  <a:srgbClr val="FF0000"/>
                </a:solidFill>
              </a:rPr>
              <a:t> 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No.2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251520" y="1268760"/>
          <a:ext cx="8639320" cy="251805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</a:tblGrid>
              <a:tr h="34517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1</a:t>
                      </a:r>
                      <a:r>
                        <a:rPr lang="en-US" altLang="zh-TW" dirty="0" smtClean="0"/>
                        <a:t>=2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2</a:t>
                      </a:r>
                      <a:r>
                        <a:rPr lang="en-US" altLang="zh-TW" dirty="0" smtClean="0"/>
                        <a:t>=3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3</a:t>
                      </a:r>
                      <a:r>
                        <a:rPr lang="en-US" altLang="zh-TW" dirty="0" smtClean="0"/>
                        <a:t>=5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4</a:t>
                      </a:r>
                      <a:r>
                        <a:rPr lang="en-US" altLang="zh-TW" dirty="0" smtClean="0"/>
                        <a:t>=6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467545" y="3861048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zh-TW" sz="2400" dirty="0" smtClean="0"/>
              <a:t> The </a:t>
            </a:r>
            <a:r>
              <a:rPr lang="en-US" altLang="zh-TW" sz="2400" dirty="0" smtClean="0">
                <a:solidFill>
                  <a:srgbClr val="3333FF"/>
                </a:solidFill>
              </a:rPr>
              <a:t>original</a:t>
            </a:r>
            <a:r>
              <a:rPr lang="en-US" altLang="zh-TW" sz="2400" dirty="0" smtClean="0"/>
              <a:t> algorithm will  have a better performance because of the overhead</a:t>
            </a:r>
          </a:p>
          <a:p>
            <a:pPr marL="177800" indent="-177800"/>
            <a:r>
              <a:rPr lang="en-US" altLang="zh-TW" sz="2400" dirty="0" smtClean="0">
                <a:solidFill>
                  <a:srgbClr val="3333FF"/>
                </a:solidFill>
              </a:rPr>
              <a:t> </a:t>
            </a:r>
            <a:r>
              <a:rPr lang="zh-TW" altLang="en-US" sz="2400" dirty="0" smtClean="0">
                <a:solidFill>
                  <a:srgbClr val="3333FF"/>
                </a:solidFill>
              </a:rPr>
              <a:t>  </a:t>
            </a:r>
            <a:r>
              <a:rPr lang="en-US" altLang="zh-TW" sz="2400" dirty="0" smtClean="0">
                <a:solidFill>
                  <a:srgbClr val="3333FF"/>
                </a:solidFill>
              </a:rPr>
              <a:t>(checking k - S[</a:t>
            </a:r>
            <a:r>
              <a:rPr lang="en-US" altLang="zh-TW" sz="2400" dirty="0" err="1" smtClean="0">
                <a:solidFill>
                  <a:srgbClr val="3333FF"/>
                </a:solidFill>
              </a:rPr>
              <a:t>i</a:t>
            </a:r>
            <a:r>
              <a:rPr lang="en-US" altLang="zh-TW" sz="2400" dirty="0" smtClean="0">
                <a:solidFill>
                  <a:srgbClr val="3333FF"/>
                </a:solidFill>
              </a:rPr>
              <a:t>] ≥ 0)</a:t>
            </a:r>
            <a:endParaRPr lang="zh-TW" altLang="en-US" sz="2400" dirty="0"/>
          </a:p>
        </p:txBody>
      </p:sp>
      <p:sp>
        <p:nvSpPr>
          <p:cNvPr id="11" name="向右箭號 10"/>
          <p:cNvSpPr/>
          <p:nvPr/>
        </p:nvSpPr>
        <p:spPr>
          <a:xfrm>
            <a:off x="3096344" y="2996952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936104" y="249289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4355976" y="4077072"/>
            <a:ext cx="4644008" cy="22322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/>
              <a:t>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 – 1, k-S[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b="1" dirty="0" smtClean="0"/>
              <a:t>          </a:t>
            </a:r>
            <a:r>
              <a:rPr lang="en-US" altLang="zh-TW" b="1" dirty="0">
                <a:solidFill>
                  <a:srgbClr val="FF0000"/>
                </a:solidFill>
              </a:rPr>
              <a:t>else </a:t>
            </a:r>
            <a:r>
              <a:rPr lang="en-US" altLang="zh-TW" dirty="0"/>
              <a:t> </a:t>
            </a:r>
            <a:r>
              <a:rPr lang="en-US" altLang="zh-TW" b="1" dirty="0">
                <a:solidFill>
                  <a:srgbClr val="FF0000"/>
                </a:solidFill>
              </a:rPr>
              <a:t>if</a:t>
            </a:r>
            <a:r>
              <a:rPr lang="en-US" altLang="zh-TW" dirty="0">
                <a:solidFill>
                  <a:srgbClr val="FF0000"/>
                </a:solidFill>
              </a:rPr>
              <a:t> P[</a:t>
            </a:r>
            <a:r>
              <a:rPr lang="en-US" altLang="zh-TW" dirty="0" err="1">
                <a:solidFill>
                  <a:srgbClr val="FF0000"/>
                </a:solidFill>
              </a:rPr>
              <a:t>i</a:t>
            </a:r>
            <a:r>
              <a:rPr lang="en-US" altLang="zh-TW" dirty="0">
                <a:solidFill>
                  <a:srgbClr val="FF0000"/>
                </a:solidFill>
              </a:rPr>
              <a:t> – 1, k].exist </a:t>
            </a:r>
            <a:r>
              <a:rPr lang="en-US" altLang="zh-TW" b="1" dirty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smtClean="0">
                <a:solidFill>
                  <a:srgbClr val="006600"/>
                </a:solidFill>
              </a:rPr>
              <a:t>15</a:t>
            </a:r>
            <a:r>
              <a:rPr lang="en-US" altLang="zh-TW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向右箭號 13"/>
          <p:cNvSpPr/>
          <p:nvPr/>
        </p:nvSpPr>
        <p:spPr>
          <a:xfrm>
            <a:off x="4572000" y="3429000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1907704" y="2924944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/>
          <p:cNvSpPr txBox="1">
            <a:spLocks/>
          </p:cNvSpPr>
          <p:nvPr/>
        </p:nvSpPr>
        <p:spPr>
          <a:xfrm>
            <a:off x="4464496" y="-99392"/>
            <a:ext cx="4644008" cy="69847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Modified_Knapsack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altLang="zh-TW" dirty="0" smtClean="0">
                <a:solidFill>
                  <a:srgbClr val="006600"/>
                </a:solidFill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dirty="0" smtClean="0">
                <a:solidFill>
                  <a:srgbClr val="006600"/>
                </a:solidFill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, k-S[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]].belong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r>
              <a:rPr lang="en-US" altLang="zh-TW" dirty="0" smtClean="0">
                <a:solidFill>
                  <a:srgbClr val="006600"/>
                </a:solidFill>
              </a:rPr>
              <a:t> 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        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P[i-1, </a:t>
            </a:r>
            <a:r>
              <a:rPr lang="en-US" altLang="zh-TW" dirty="0" smtClean="0">
                <a:solidFill>
                  <a:schemeClr val="tx1"/>
                </a:solidFill>
              </a:rPr>
              <a:t>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 – 1, k].exist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16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18 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19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20          </a:t>
            </a:r>
            <a:r>
              <a:rPr lang="en-US" altLang="zh-TW" b="1" dirty="0" smtClean="0">
                <a:solidFill>
                  <a:srgbClr val="FF0000"/>
                </a:solidFill>
              </a:rPr>
              <a:t>else if </a:t>
            </a:r>
            <a:r>
              <a:rPr lang="en-US" altLang="zh-TW" dirty="0" smtClean="0">
                <a:solidFill>
                  <a:srgbClr val="FF0000"/>
                </a:solidFill>
              </a:rPr>
              <a:t>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21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22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23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179512" y="692696"/>
            <a:ext cx="3888432" cy="50851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 </a:t>
            </a:r>
            <a:r>
              <a:rPr kumimoji="0" lang="en-US" altLang="zh-TW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Original_Knapsack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(S, K);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P[0, 0].exist := true;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:= 1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P[0, k].exist := false;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:= 1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pt-BR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 </a:t>
            </a:r>
            <a:r>
              <a:rPr kumimoji="0" lang="pt-BR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:= 0 </a:t>
            </a:r>
            <a:r>
              <a:rPr kumimoji="0" lang="en-US" altLang="zh-TW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do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7</a:t>
            </a:r>
            <a:r>
              <a:rPr lang="en-US" altLang="zh-TW" dirty="0" smtClean="0"/>
              <a:t>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rgbClr val="FF0000"/>
                </a:solidFill>
              </a:rPr>
              <a:t>if </a:t>
            </a:r>
            <a:r>
              <a:rPr lang="en-US" altLang="zh-TW" dirty="0" smtClean="0">
                <a:solidFill>
                  <a:srgbClr val="FF0000"/>
                </a:solidFill>
              </a:rPr>
              <a:t>P[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 – 1, k].exist </a:t>
            </a:r>
            <a:r>
              <a:rPr lang="en-US" altLang="zh-TW" b="1" dirty="0" smtClean="0">
                <a:solidFill>
                  <a:srgbClr val="FF0000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9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b="1" dirty="0" smtClean="0"/>
              <a:t>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else if </a:t>
            </a:r>
            <a:r>
              <a:rPr lang="en-US" altLang="zh-TW" dirty="0" smtClean="0">
                <a:solidFill>
                  <a:srgbClr val="3333FF"/>
                </a:solidFill>
              </a:rPr>
              <a:t>k - 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 ≥ 0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</a:t>
            </a:r>
            <a:r>
              <a:rPr lang="en-US" altLang="zh-TW" b="1" dirty="0" smtClean="0"/>
              <a:t>              </a:t>
            </a:r>
            <a:r>
              <a:rPr lang="en-US" altLang="zh-TW" b="1" dirty="0" smtClean="0">
                <a:solidFill>
                  <a:srgbClr val="3333FF"/>
                </a:solidFill>
              </a:rPr>
              <a:t>if </a:t>
            </a:r>
            <a:r>
              <a:rPr lang="en-US" altLang="zh-TW" dirty="0" smtClean="0">
                <a:solidFill>
                  <a:srgbClr val="3333FF"/>
                </a:solidFill>
              </a:rPr>
              <a:t>P[i-1, k -</a:t>
            </a:r>
            <a:r>
              <a:rPr lang="zh-TW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TW" dirty="0" smtClean="0">
                <a:solidFill>
                  <a:srgbClr val="3333FF"/>
                </a:solidFill>
              </a:rPr>
              <a:t>S[</a:t>
            </a:r>
            <a:r>
              <a:rPr lang="en-US" altLang="zh-TW" dirty="0" err="1" smtClean="0">
                <a:solidFill>
                  <a:srgbClr val="3333FF"/>
                </a:solidFill>
              </a:rPr>
              <a:t>i</a:t>
            </a:r>
            <a:r>
              <a:rPr lang="en-US" altLang="zh-TW" dirty="0" smtClean="0">
                <a:solidFill>
                  <a:srgbClr val="3333FF"/>
                </a:solidFill>
              </a:rPr>
              <a:t>]].exist </a:t>
            </a:r>
            <a:r>
              <a:rPr lang="en-US" altLang="zh-TW" b="1" dirty="0" smtClean="0">
                <a:solidFill>
                  <a:srgbClr val="3333FF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</a:t>
            </a:r>
            <a:r>
              <a:rPr lang="en-US" altLang="zh-TW" dirty="0" smtClean="0"/>
              <a:t> </a:t>
            </a:r>
            <a:r>
              <a:rPr lang="en-US" altLang="zh-TW" b="1" dirty="0" smtClean="0"/>
              <a:t>end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/>
        </p:nvGraphicFramePr>
        <p:xfrm>
          <a:off x="251520" y="118862"/>
          <a:ext cx="8639320" cy="251805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4643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  <a:gridCol w="470170"/>
              </a:tblGrid>
              <a:tr h="34517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1</a:t>
                      </a:r>
                      <a:r>
                        <a:rPr lang="en-US" altLang="zh-TW" dirty="0" smtClean="0"/>
                        <a:t>=2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2</a:t>
                      </a:r>
                      <a:r>
                        <a:rPr lang="en-US" altLang="zh-TW" dirty="0" smtClean="0"/>
                        <a:t>=3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3</a:t>
                      </a:r>
                      <a:r>
                        <a:rPr lang="en-US" altLang="zh-TW" dirty="0" smtClean="0"/>
                        <a:t>=5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0458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k</a:t>
                      </a:r>
                      <a:r>
                        <a:rPr lang="en-US" altLang="zh-TW" baseline="-25000" dirty="0" smtClean="0"/>
                        <a:t>4</a:t>
                      </a:r>
                      <a:r>
                        <a:rPr lang="en-US" altLang="zh-TW" dirty="0" smtClean="0"/>
                        <a:t>=6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O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-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I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內容版面配置區 2"/>
          <p:cNvSpPr txBox="1">
            <a:spLocks/>
          </p:cNvSpPr>
          <p:nvPr/>
        </p:nvSpPr>
        <p:spPr>
          <a:xfrm>
            <a:off x="4464496" y="2708920"/>
            <a:ext cx="4644008" cy="42484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8</a:t>
            </a:r>
            <a:r>
              <a:rPr lang="en-US" altLang="zh-TW" b="1" dirty="0" smtClean="0"/>
              <a:t>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k - 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 ≥ 0 </a:t>
            </a:r>
            <a:r>
              <a:rPr lang="en-US" altLang="zh-TW" b="1" dirty="0" smtClean="0">
                <a:solidFill>
                  <a:schemeClr val="tx1"/>
                </a:solidFill>
              </a:rPr>
              <a:t>then </a:t>
            </a:r>
          </a:p>
          <a:p>
            <a:pPr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9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10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]].belong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r>
              <a:rPr lang="en-US" altLang="zh-TW" dirty="0" smtClean="0">
                <a:solidFill>
                  <a:srgbClr val="006600"/>
                </a:solidFill>
              </a:rPr>
              <a:t> </a:t>
            </a:r>
            <a:endParaRPr lang="en-US" altLang="zh-TW" b="1" dirty="0" smtClean="0">
              <a:solidFill>
                <a:srgbClr val="3333FF"/>
              </a:solidFill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11</a:t>
            </a:r>
            <a:r>
              <a:rPr lang="en-US" altLang="zh-TW" dirty="0" smtClean="0"/>
              <a:t>                      </a:t>
            </a:r>
            <a:r>
              <a:rPr lang="en-US" altLang="zh-TW" b="1" dirty="0" smtClean="0"/>
              <a:t>if</a:t>
            </a:r>
            <a:r>
              <a:rPr lang="en-US" altLang="zh-TW" dirty="0" smtClean="0"/>
              <a:t> P[i-1, </a:t>
            </a:r>
            <a:r>
              <a:rPr lang="en-US" altLang="zh-TW" dirty="0" smtClean="0">
                <a:solidFill>
                  <a:schemeClr val="tx1"/>
                </a:solidFill>
              </a:rPr>
              <a:t>k-S[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]].exist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12 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13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14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 – 1, k].exist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15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16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17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18  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</a:t>
            </a:r>
            <a:r>
              <a:rPr lang="en-US" altLang="zh-TW" dirty="0" smtClean="0"/>
              <a:t>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19</a:t>
            </a:r>
            <a:r>
              <a:rPr lang="en-US" altLang="zh-TW" dirty="0" smtClean="0">
                <a:solidFill>
                  <a:schemeClr val="tx1"/>
                </a:solidFill>
              </a:rPr>
              <a:t>                          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20          </a:t>
            </a:r>
            <a:r>
              <a:rPr lang="en-US" altLang="zh-TW" b="1" dirty="0" smtClean="0">
                <a:solidFill>
                  <a:schemeClr val="tx1"/>
                </a:solidFill>
              </a:rPr>
              <a:t>else if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 – 1, k].exist </a:t>
            </a:r>
            <a:r>
              <a:rPr lang="en-US" altLang="zh-TW" b="1" dirty="0" smtClean="0">
                <a:solidFill>
                  <a:schemeClr val="tx1"/>
                </a:solidFill>
              </a:rPr>
              <a:t>then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21</a:t>
            </a:r>
            <a:r>
              <a:rPr lang="en-US" altLang="zh-TW" dirty="0" smtClean="0"/>
              <a:t>                  P[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, k].exist := true;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006600"/>
                </a:solidFill>
              </a:rPr>
              <a:t>22</a:t>
            </a:r>
            <a:r>
              <a:rPr lang="en-US" altLang="zh-TW" dirty="0" smtClean="0"/>
              <a:t>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P[</a:t>
            </a:r>
            <a:r>
              <a:rPr lang="en-US" altLang="zh-TW" dirty="0" err="1" smtClean="0">
                <a:solidFill>
                  <a:schemeClr val="tx1"/>
                </a:solidFill>
              </a:rPr>
              <a:t>i</a:t>
            </a:r>
            <a:r>
              <a:rPr lang="en-US" altLang="zh-TW" dirty="0" smtClean="0">
                <a:solidFill>
                  <a:schemeClr val="tx1"/>
                </a:solidFill>
              </a:rPr>
              <a:t>, k].belong := false;</a:t>
            </a:r>
          </a:p>
        </p:txBody>
      </p:sp>
      <p:sp>
        <p:nvSpPr>
          <p:cNvPr id="7" name="向右箭號 6"/>
          <p:cNvSpPr/>
          <p:nvPr/>
        </p:nvSpPr>
        <p:spPr>
          <a:xfrm>
            <a:off x="3131840" y="1844824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899592" y="1772816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652120" y="5229200"/>
            <a:ext cx="2664296" cy="7920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右箭號 9"/>
          <p:cNvSpPr/>
          <p:nvPr/>
        </p:nvSpPr>
        <p:spPr>
          <a:xfrm>
            <a:off x="7380312" y="2276872"/>
            <a:ext cx="216024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4644008" y="2204864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4644008" y="1772816"/>
            <a:ext cx="432048" cy="432048"/>
          </a:xfrm>
          <a:prstGeom prst="ellipse">
            <a:avLst/>
          </a:prstGeom>
          <a:noFill/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5292080" y="2996952"/>
            <a:ext cx="172819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5508104" y="3284984"/>
            <a:ext cx="208823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5724128" y="3573016"/>
            <a:ext cx="237626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>
            <a:off x="5292080" y="2996952"/>
            <a:ext cx="172819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868144" y="3636000"/>
            <a:ext cx="2376264" cy="792088"/>
          </a:xfrm>
          <a:prstGeom prst="rect">
            <a:avLst/>
          </a:prstGeom>
          <a:noFill/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接點 21"/>
          <p:cNvCxnSpPr/>
          <p:nvPr/>
        </p:nvCxnSpPr>
        <p:spPr>
          <a:xfrm>
            <a:off x="5508104" y="3284984"/>
            <a:ext cx="208823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>
            <a:off x="5724128" y="3573016"/>
            <a:ext cx="237626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Let x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 x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…, 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n</a:t>
            </a:r>
            <a:r>
              <a:rPr lang="en-US" altLang="zh-TW" dirty="0" smtClean="0"/>
              <a:t> be a set of integers, and let S =</a:t>
            </a:r>
          </a:p>
          <a:p>
            <a:pPr>
              <a:buNone/>
            </a:pPr>
            <a:r>
              <a:rPr lang="en-US" altLang="zh-TW" dirty="0" smtClean="0"/>
              <a:t>            . </a:t>
            </a:r>
          </a:p>
          <a:p>
            <a:r>
              <a:rPr lang="en-US" altLang="zh-TW" dirty="0" smtClean="0"/>
              <a:t>Design an algorithm to partition the set into </a:t>
            </a:r>
            <a:r>
              <a:rPr lang="en-US" altLang="zh-TW" dirty="0" smtClean="0">
                <a:solidFill>
                  <a:srgbClr val="FF0000"/>
                </a:solidFill>
              </a:rPr>
              <a:t>two subsets of equal sum</a:t>
            </a:r>
            <a:r>
              <a:rPr lang="en-US" altLang="zh-TW" dirty="0" smtClean="0"/>
              <a:t>, or determine that it is impossible to do so. </a:t>
            </a:r>
            <a:r>
              <a:rPr lang="en-US" altLang="zh-TW" u="sng" dirty="0" smtClean="0"/>
              <a:t>(15pt)</a:t>
            </a:r>
          </a:p>
          <a:p>
            <a:r>
              <a:rPr lang="en-US" altLang="zh-TW" dirty="0" smtClean="0"/>
              <a:t>The algorithm should run in time </a:t>
            </a:r>
            <a:r>
              <a:rPr lang="en-US" altLang="zh-TW" dirty="0" smtClean="0">
                <a:solidFill>
                  <a:srgbClr val="FF0000"/>
                </a:solidFill>
              </a:rPr>
              <a:t>O(</a:t>
            </a:r>
            <a:r>
              <a:rPr lang="en-US" altLang="zh-TW" dirty="0" err="1" smtClean="0">
                <a:solidFill>
                  <a:srgbClr val="FF0000"/>
                </a:solidFill>
              </a:rPr>
              <a:t>nS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r>
              <a:rPr lang="en-US" altLang="zh-TW" dirty="0" smtClean="0"/>
              <a:t>.</a:t>
            </a:r>
            <a:r>
              <a:rPr lang="en-US" altLang="zh-TW" u="sng" dirty="0" smtClean="0"/>
              <a:t>(5pt)</a:t>
            </a:r>
            <a:endParaRPr lang="zh-TW" altLang="en-US" u="sng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971600" y="2060848"/>
          <a:ext cx="648072" cy="816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方程式" r:id="rId3" imgW="342720" imgH="431640" progId="Equation.3">
                  <p:embed/>
                </p:oleObj>
              </mc:Choice>
              <mc:Fallback>
                <p:oleObj name="方程式" r:id="rId3" imgW="3427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060848"/>
                        <a:ext cx="648072" cy="8160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No.3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179512" y="1340768"/>
            <a:ext cx="4320480" cy="53285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200" dirty="0"/>
              <a:t>Algorithm Partition into Two </a:t>
            </a:r>
            <a:r>
              <a:rPr lang="en-US" altLang="zh-TW" sz="2200" dirty="0" smtClean="0"/>
              <a:t>Subsets(x);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noProof="0" dirty="0" smtClean="0"/>
              <a:t>S</a:t>
            </a:r>
            <a:r>
              <a:rPr lang="en-US" altLang="zh-TW" sz="2200" dirty="0" smtClean="0"/>
              <a:t> :=</a:t>
            </a:r>
            <a:r>
              <a:rPr lang="zh-TW" altLang="en-US" sz="2200" dirty="0" smtClean="0"/>
              <a:t>           </a:t>
            </a:r>
            <a:r>
              <a:rPr lang="en-US" altLang="zh-TW" sz="2200" dirty="0" smtClean="0"/>
              <a:t>;</a:t>
            </a:r>
            <a:endParaRPr kumimoji="0" lang="en-US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S </a:t>
            </a:r>
            <a:r>
              <a:rPr lang="en-US" altLang="zh-TW" sz="2200" dirty="0"/>
              <a:t>is odd </a:t>
            </a:r>
            <a:r>
              <a:rPr lang="en-US" altLang="zh-TW" sz="2200" b="1" dirty="0"/>
              <a:t>then</a:t>
            </a:r>
            <a:r>
              <a:rPr lang="en-US" altLang="zh-TW" sz="2200" dirty="0"/>
              <a:t> </a:t>
            </a:r>
            <a:endParaRPr lang="en-US" altLang="zh-TW" sz="2200" dirty="0" smtClean="0"/>
          </a:p>
          <a:p>
            <a:pPr marL="342900" lvl="0" indent="-342900">
              <a:spcBef>
                <a:spcPct val="20000"/>
              </a:spcBef>
            </a:pPr>
            <a:r>
              <a:rPr lang="en-US" altLang="zh-TW" sz="2200" dirty="0" smtClean="0">
                <a:solidFill>
                  <a:srgbClr val="006600"/>
                </a:solidFill>
              </a:rPr>
              <a:t>4</a:t>
            </a:r>
            <a:r>
              <a:rPr lang="en-US" altLang="zh-TW" sz="2200" dirty="0" smtClean="0"/>
              <a:t>         print “no solution”;</a:t>
            </a:r>
            <a:endParaRPr kumimoji="0" lang="en-US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5</a:t>
            </a:r>
            <a:r>
              <a:rPr kumimoji="0" lang="en-US" altLang="zh-TW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b="1" dirty="0"/>
              <a:t>else</a:t>
            </a:r>
            <a:endParaRPr kumimoji="0" lang="en-US" altLang="zh-TW" sz="2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6</a:t>
            </a: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200" dirty="0"/>
              <a:t>K := </a:t>
            </a:r>
            <a:r>
              <a:rPr lang="en-US" altLang="zh-TW" sz="2200" dirty="0" smtClean="0"/>
              <a:t>S/2</a:t>
            </a:r>
            <a:r>
              <a:rPr lang="en-US" altLang="zh-TW" sz="2200" dirty="0"/>
              <a:t>;</a:t>
            </a:r>
            <a:endParaRPr kumimoji="0" lang="en-US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200" dirty="0">
                <a:solidFill>
                  <a:srgbClr val="006600"/>
                </a:solidFill>
              </a:rPr>
              <a:t>7</a:t>
            </a:r>
            <a:r>
              <a:rPr kumimoji="0" lang="pt-BR" altLang="zh-TW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pt-BR" altLang="zh-TW" sz="22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lang="en-US" altLang="zh-TW" sz="2200" dirty="0" smtClean="0"/>
              <a:t>Knapsack(x, K</a:t>
            </a:r>
            <a:r>
              <a:rPr lang="en-US" altLang="zh-TW" sz="2200" dirty="0"/>
              <a:t>);</a:t>
            </a:r>
            <a:endParaRPr kumimoji="0" lang="pt-BR" altLang="zh-TW" sz="2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8</a:t>
            </a:r>
            <a:r>
              <a:rPr lang="en-US" altLang="zh-TW" sz="2200" dirty="0" smtClean="0"/>
              <a:t>    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P[n, K].exist </a:t>
            </a:r>
            <a:r>
              <a:rPr lang="en-US" altLang="zh-TW" sz="2200" dirty="0"/>
              <a:t>= false </a:t>
            </a:r>
            <a:r>
              <a:rPr lang="en-US" altLang="zh-TW" sz="2200" b="1" dirty="0" smtClean="0"/>
              <a:t>then</a:t>
            </a: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200" dirty="0">
                <a:solidFill>
                  <a:srgbClr val="006600"/>
                </a:solidFill>
              </a:rPr>
              <a:t>9</a:t>
            </a:r>
            <a:r>
              <a:rPr lang="en-US" altLang="zh-TW" sz="2200" dirty="0" smtClean="0"/>
              <a:t>             print “no </a:t>
            </a:r>
            <a:r>
              <a:rPr lang="en-US" altLang="zh-TW" sz="2200" dirty="0"/>
              <a:t>solution</a:t>
            </a:r>
            <a:r>
              <a:rPr lang="en-US" altLang="zh-TW" sz="2200" dirty="0" smtClean="0"/>
              <a:t>.”;</a:t>
            </a:r>
            <a:endParaRPr lang="en-US" altLang="zh-TW" sz="2200" b="1" dirty="0" smtClean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10</a:t>
            </a:r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20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200" b="1" dirty="0"/>
              <a:t>else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11</a:t>
            </a:r>
            <a:r>
              <a:rPr lang="en-US" altLang="zh-TW" sz="2200" dirty="0" smtClean="0"/>
              <a:t>           l </a:t>
            </a:r>
            <a:r>
              <a:rPr lang="en-US" altLang="zh-TW" sz="2200" dirty="0"/>
              <a:t>:= 1</a:t>
            </a:r>
            <a:r>
              <a:rPr lang="en-US" altLang="zh-TW" sz="2200" dirty="0" smtClean="0"/>
              <a:t>;</a:t>
            </a:r>
          </a:p>
          <a:p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</a:t>
            </a:r>
            <a:r>
              <a:rPr kumimoji="0" lang="en-US" altLang="zh-TW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lang="en-US" altLang="zh-TW" sz="2200" dirty="0" smtClean="0"/>
              <a:t>m </a:t>
            </a:r>
            <a:r>
              <a:rPr lang="en-US" altLang="zh-TW" sz="2200" dirty="0"/>
              <a:t>:= 1;</a:t>
            </a:r>
            <a:endParaRPr kumimoji="0" lang="en-US" altLang="zh-TW" sz="22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73146" y="2252985"/>
          <a:ext cx="590542" cy="743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方程式" r:id="rId3" imgW="342720" imgH="431640" progId="Equation.3">
                  <p:embed/>
                </p:oleObj>
              </mc:Choice>
              <mc:Fallback>
                <p:oleObj name="方程式" r:id="rId3" imgW="3427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46" y="2252985"/>
                        <a:ext cx="590542" cy="7439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內容版面配置區 2"/>
          <p:cNvSpPr txBox="1">
            <a:spLocks/>
          </p:cNvSpPr>
          <p:nvPr/>
        </p:nvSpPr>
        <p:spPr>
          <a:xfrm>
            <a:off x="4499992" y="1340768"/>
            <a:ext cx="4392488" cy="53285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r>
              <a:rPr lang="en-US" altLang="zh-TW" sz="2200" dirty="0" smtClean="0">
                <a:solidFill>
                  <a:srgbClr val="006600"/>
                </a:solidFill>
              </a:rPr>
              <a:t>13</a:t>
            </a:r>
            <a:r>
              <a:rPr lang="en-US" altLang="zh-TW" sz="2200" dirty="0" smtClean="0"/>
              <a:t>        </a:t>
            </a:r>
            <a:r>
              <a:rPr lang="en-US" altLang="zh-TW" sz="2200" b="1" dirty="0" smtClean="0"/>
              <a:t>for</a:t>
            </a:r>
            <a:r>
              <a:rPr lang="en-US" altLang="zh-TW" sz="2200" dirty="0" smtClean="0"/>
              <a:t> </a:t>
            </a:r>
            <a:r>
              <a:rPr lang="en-US" altLang="zh-TW" sz="2200" dirty="0" err="1"/>
              <a:t>i</a:t>
            </a:r>
            <a:r>
              <a:rPr lang="en-US" altLang="zh-TW" sz="2200" dirty="0"/>
              <a:t> := n </a:t>
            </a:r>
            <a:r>
              <a:rPr lang="en-US" altLang="zh-TW" sz="2200" b="1" dirty="0"/>
              <a:t>to</a:t>
            </a:r>
            <a:r>
              <a:rPr lang="en-US" altLang="zh-TW" sz="2200" dirty="0"/>
              <a:t> 1 </a:t>
            </a:r>
            <a:r>
              <a:rPr lang="en-US" altLang="zh-TW" sz="2200" b="1" dirty="0"/>
              <a:t>do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14</a:t>
            </a:r>
            <a:r>
              <a:rPr lang="en-US" altLang="zh-TW" sz="2200" dirty="0" smtClean="0"/>
              <a:t>       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P[</a:t>
            </a:r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, K].belong </a:t>
            </a:r>
            <a:r>
              <a:rPr lang="en-US" altLang="zh-TW" sz="2200" dirty="0"/>
              <a:t>= true </a:t>
            </a:r>
            <a:r>
              <a:rPr lang="en-US" altLang="zh-TW" sz="2200" b="1" dirty="0"/>
              <a:t>then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15</a:t>
            </a:r>
            <a:r>
              <a:rPr lang="en-US" altLang="zh-TW" sz="2200" dirty="0" smtClean="0"/>
              <a:t>                set1[l</a:t>
            </a:r>
            <a:r>
              <a:rPr lang="en-US" altLang="zh-TW" sz="2200" dirty="0"/>
              <a:t>] := x[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16</a:t>
            </a:r>
            <a:r>
              <a:rPr lang="en-US" altLang="zh-TW" sz="2200" dirty="0" smtClean="0"/>
              <a:t>                l </a:t>
            </a:r>
            <a:r>
              <a:rPr lang="en-US" altLang="zh-TW" sz="2200" dirty="0"/>
              <a:t>:= l + 1</a:t>
            </a:r>
            <a:r>
              <a:rPr lang="en-US" altLang="zh-TW" sz="2200" dirty="0" smtClean="0"/>
              <a:t>;</a:t>
            </a:r>
          </a:p>
          <a:p>
            <a:r>
              <a:rPr lang="en-US" altLang="zh-TW" sz="2200" dirty="0" smtClean="0"/>
              <a:t>17                </a:t>
            </a:r>
            <a:r>
              <a:rPr lang="en-US" altLang="zh-TW" sz="2200" b="1" dirty="0" smtClean="0"/>
              <a:t>if</a:t>
            </a:r>
            <a:r>
              <a:rPr lang="en-US" altLang="zh-TW" sz="2200" dirty="0" smtClean="0"/>
              <a:t>  K-x[</a:t>
            </a:r>
            <a:r>
              <a:rPr lang="en-US" altLang="zh-TW" sz="2200" dirty="0" err="1" smtClean="0"/>
              <a:t>i</a:t>
            </a:r>
            <a:r>
              <a:rPr lang="en-US" altLang="zh-TW" sz="2200" dirty="0" smtClean="0"/>
              <a:t>]&gt;0</a:t>
            </a:r>
            <a:endParaRPr lang="en-US" altLang="zh-TW" sz="2200" dirty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18</a:t>
            </a:r>
            <a:r>
              <a:rPr lang="en-US" altLang="zh-TW" sz="2200" dirty="0" smtClean="0"/>
              <a:t>                    K </a:t>
            </a:r>
            <a:r>
              <a:rPr lang="en-US" altLang="zh-TW" sz="2200" dirty="0"/>
              <a:t>:= </a:t>
            </a:r>
            <a:r>
              <a:rPr lang="en-US" altLang="zh-TW" sz="2200" dirty="0" smtClean="0"/>
              <a:t>K -</a:t>
            </a:r>
            <a:r>
              <a:rPr lang="zh-TW" altLang="en-US" sz="2200" dirty="0" smtClean="0"/>
              <a:t> </a:t>
            </a:r>
            <a:r>
              <a:rPr lang="en-US" altLang="zh-TW" sz="2200" dirty="0"/>
              <a:t>x[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19</a:t>
            </a:r>
            <a:r>
              <a:rPr lang="en-US" altLang="zh-TW" sz="2200" dirty="0" smtClean="0"/>
              <a:t>            </a:t>
            </a:r>
            <a:r>
              <a:rPr lang="en-US" altLang="zh-TW" sz="2200" b="1" dirty="0" smtClean="0"/>
              <a:t>else</a:t>
            </a:r>
            <a:endParaRPr lang="en-US" altLang="zh-TW" sz="2200" b="1" dirty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20</a:t>
            </a:r>
            <a:r>
              <a:rPr lang="en-US" altLang="zh-TW" sz="2200" dirty="0" smtClean="0"/>
              <a:t>                set2[m</a:t>
            </a:r>
            <a:r>
              <a:rPr lang="en-US" altLang="zh-TW" sz="2200" dirty="0"/>
              <a:t>] := x[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21</a:t>
            </a:r>
            <a:r>
              <a:rPr lang="en-US" altLang="zh-TW" sz="2200" dirty="0" smtClean="0"/>
              <a:t>                m </a:t>
            </a:r>
            <a:r>
              <a:rPr lang="en-US" altLang="zh-TW" sz="2200" dirty="0"/>
              <a:t>:= </a:t>
            </a:r>
            <a:r>
              <a:rPr lang="en-US" altLang="zh-TW" sz="2200" dirty="0" smtClean="0"/>
              <a:t>m + 1;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22</a:t>
            </a:r>
            <a:r>
              <a:rPr lang="en-US" altLang="zh-TW" sz="2200" dirty="0" smtClean="0"/>
              <a:t>        print “set1:”;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23</a:t>
            </a:r>
            <a:r>
              <a:rPr lang="en-US" altLang="zh-TW" sz="2200" dirty="0" smtClean="0"/>
              <a:t>        </a:t>
            </a:r>
            <a:r>
              <a:rPr lang="en-US" altLang="zh-TW" sz="2200" b="1" dirty="0" smtClean="0"/>
              <a:t>for</a:t>
            </a:r>
            <a:r>
              <a:rPr lang="en-US" altLang="zh-TW" sz="2200" dirty="0" smtClean="0"/>
              <a:t> </a:t>
            </a:r>
            <a:r>
              <a:rPr lang="en-US" altLang="zh-TW" sz="2200" dirty="0" err="1"/>
              <a:t>i</a:t>
            </a:r>
            <a:r>
              <a:rPr lang="en-US" altLang="zh-TW" sz="2200" dirty="0"/>
              <a:t> := 1 </a:t>
            </a:r>
            <a:r>
              <a:rPr lang="en-US" altLang="zh-TW" sz="2200" b="1" dirty="0"/>
              <a:t>to</a:t>
            </a:r>
            <a:r>
              <a:rPr lang="en-US" altLang="zh-TW" sz="2200" dirty="0"/>
              <a:t> l </a:t>
            </a:r>
            <a:r>
              <a:rPr lang="en-US" altLang="zh-TW" sz="2200" dirty="0" smtClean="0"/>
              <a:t>-</a:t>
            </a:r>
            <a:r>
              <a:rPr lang="zh-TW" altLang="en-US" sz="2200" dirty="0" smtClean="0"/>
              <a:t> </a:t>
            </a:r>
            <a:r>
              <a:rPr lang="en-US" altLang="zh-TW" sz="2200" dirty="0"/>
              <a:t>1 </a:t>
            </a:r>
            <a:r>
              <a:rPr lang="en-US" altLang="zh-TW" sz="2200" b="1" dirty="0"/>
              <a:t>do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24</a:t>
            </a:r>
            <a:r>
              <a:rPr lang="en-US" altLang="zh-TW" sz="2200" dirty="0" smtClean="0"/>
              <a:t>            print </a:t>
            </a:r>
            <a:r>
              <a:rPr lang="en-US" altLang="zh-TW" sz="2200" dirty="0"/>
              <a:t>set1[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25</a:t>
            </a:r>
            <a:r>
              <a:rPr lang="en-US" altLang="zh-TW" sz="2200" dirty="0" smtClean="0"/>
              <a:t>        print “set2:”;</a:t>
            </a:r>
            <a:endParaRPr lang="en-US" altLang="zh-TW" sz="2200" dirty="0"/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26</a:t>
            </a:r>
            <a:r>
              <a:rPr lang="en-US" altLang="zh-TW" sz="2200" dirty="0" smtClean="0"/>
              <a:t>        </a:t>
            </a:r>
            <a:r>
              <a:rPr lang="en-US" altLang="zh-TW" sz="2200" b="1" dirty="0" smtClean="0"/>
              <a:t>for</a:t>
            </a:r>
            <a:r>
              <a:rPr lang="en-US" altLang="zh-TW" sz="2200" dirty="0" smtClean="0"/>
              <a:t> </a:t>
            </a:r>
            <a:r>
              <a:rPr lang="en-US" altLang="zh-TW" sz="2200" dirty="0" err="1"/>
              <a:t>i</a:t>
            </a:r>
            <a:r>
              <a:rPr lang="en-US" altLang="zh-TW" sz="2200" dirty="0"/>
              <a:t> := 1 </a:t>
            </a:r>
            <a:r>
              <a:rPr lang="en-US" altLang="zh-TW" sz="2200" b="1" dirty="0"/>
              <a:t>to</a:t>
            </a:r>
            <a:r>
              <a:rPr lang="en-US" altLang="zh-TW" sz="2200" dirty="0"/>
              <a:t> m </a:t>
            </a:r>
            <a:r>
              <a:rPr lang="en-US" altLang="zh-TW" sz="2200" dirty="0" smtClean="0"/>
              <a:t>- 1 </a:t>
            </a:r>
            <a:r>
              <a:rPr lang="en-US" altLang="zh-TW" sz="2200" b="1" dirty="0"/>
              <a:t>do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27</a:t>
            </a:r>
            <a:r>
              <a:rPr lang="en-US" altLang="zh-TW" sz="2200" dirty="0" smtClean="0"/>
              <a:t>            print </a:t>
            </a:r>
            <a:r>
              <a:rPr lang="en-US" altLang="zh-TW" sz="2200" dirty="0"/>
              <a:t>set2[</a:t>
            </a:r>
            <a:r>
              <a:rPr lang="en-US" altLang="zh-TW" sz="2200" dirty="0" err="1"/>
              <a:t>i</a:t>
            </a:r>
            <a:r>
              <a:rPr lang="en-US" altLang="zh-TW" sz="2200" dirty="0"/>
              <a:t>];</a:t>
            </a:r>
          </a:p>
          <a:p>
            <a:r>
              <a:rPr lang="en-US" altLang="zh-TW" sz="2200" dirty="0" smtClean="0">
                <a:solidFill>
                  <a:srgbClr val="006600"/>
                </a:solidFill>
              </a:rPr>
              <a:t>28</a:t>
            </a:r>
            <a:r>
              <a:rPr lang="en-US" altLang="zh-TW" sz="2200" dirty="0" smtClean="0"/>
              <a:t> </a:t>
            </a:r>
            <a:r>
              <a:rPr lang="en-US" altLang="zh-TW" sz="2200" b="1" dirty="0" smtClean="0"/>
              <a:t>end</a:t>
            </a:r>
            <a:endParaRPr kumimoji="0" lang="en-US" altLang="zh-TW" sz="2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54841" y="1053897"/>
            <a:ext cx="97334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dirty="0" smtClean="0">
                <a:solidFill>
                  <a:schemeClr val="bg1">
                    <a:lumMod val="85000"/>
                  </a:schemeClr>
                </a:solidFill>
              </a:rPr>
              <a:t>m := 1;</a:t>
            </a:r>
            <a:endParaRPr lang="zh-TW" altLang="en-US" sz="2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396092" y="2420888"/>
            <a:ext cx="5998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O(n)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3256123" y="4437112"/>
            <a:ext cx="102784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O(n*S/2)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8076612" y="2708920"/>
            <a:ext cx="5998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O(n)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8100392" y="4859868"/>
            <a:ext cx="57579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O(L)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8100392" y="5832032"/>
            <a:ext cx="66236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dirty="0" smtClean="0"/>
              <a:t>O(m)</a:t>
            </a:r>
            <a:endParaRPr lang="zh-TW" altLang="en-US" dirty="0"/>
          </a:p>
        </p:txBody>
      </p:sp>
      <p:cxnSp>
        <p:nvCxnSpPr>
          <p:cNvPr id="21" name="直線單箭頭接點 20"/>
          <p:cNvCxnSpPr/>
          <p:nvPr/>
        </p:nvCxnSpPr>
        <p:spPr>
          <a:xfrm>
            <a:off x="2339752" y="2564904"/>
            <a:ext cx="10081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2699792" y="4653136"/>
            <a:ext cx="504056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>
            <a:off x="7452320" y="148478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>
            <a:off x="7452320" y="4293096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>
            <a:off x="7668344" y="1484784"/>
            <a:ext cx="0" cy="28083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/>
          <p:nvPr/>
        </p:nvCxnSpPr>
        <p:spPr>
          <a:xfrm>
            <a:off x="7668344" y="2924944"/>
            <a:ext cx="3600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>
            <a:off x="7524328" y="4797152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>
            <a:off x="7524328" y="53012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>
            <a:off x="7740352" y="4797152"/>
            <a:ext cx="0" cy="5040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/>
          <p:cNvCxnSpPr/>
          <p:nvPr/>
        </p:nvCxnSpPr>
        <p:spPr>
          <a:xfrm>
            <a:off x="7740352" y="5013176"/>
            <a:ext cx="28803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/>
          <p:cNvCxnSpPr/>
          <p:nvPr/>
        </p:nvCxnSpPr>
        <p:spPr>
          <a:xfrm>
            <a:off x="7668344" y="58052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7668344" y="6309320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/>
          <p:nvPr/>
        </p:nvCxnSpPr>
        <p:spPr>
          <a:xfrm>
            <a:off x="7884368" y="5805264"/>
            <a:ext cx="0" cy="5040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單箭頭接點 49"/>
          <p:cNvCxnSpPr/>
          <p:nvPr/>
        </p:nvCxnSpPr>
        <p:spPr>
          <a:xfrm>
            <a:off x="7884368" y="6021288"/>
            <a:ext cx="21602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/>
          <p:cNvSpPr txBox="1"/>
          <p:nvPr/>
        </p:nvSpPr>
        <p:spPr>
          <a:xfrm>
            <a:off x="3256123" y="4437112"/>
            <a:ext cx="102784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O(</a:t>
            </a:r>
            <a:r>
              <a:rPr lang="en-US" altLang="zh-TW" dirty="0" err="1" smtClean="0"/>
              <a:t>nS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In the towers of Hanoi puzzle, there are three pegs A, B, and C, with n (generalizing the original eight) disks of different sizes stacked in decreasing order on peg A.</a:t>
            </a:r>
          </a:p>
          <a:p>
            <a:r>
              <a:rPr lang="en-US" altLang="zh-TW" dirty="0" smtClean="0"/>
              <a:t>The objective is to transfer all the disks on peg A to peg B, moving one disk at a time from one peg to one of the other two) and never having a larger disk stacked upon a smaller one.</a:t>
            </a:r>
          </a:p>
          <a:p>
            <a:pPr lvl="1"/>
            <a:r>
              <a:rPr lang="en-US" altLang="zh-TW" dirty="0" smtClean="0"/>
              <a:t>(a) Give an </a:t>
            </a:r>
            <a:r>
              <a:rPr lang="en-US" altLang="zh-TW" dirty="0" smtClean="0">
                <a:solidFill>
                  <a:srgbClr val="FF0000"/>
                </a:solidFill>
              </a:rPr>
              <a:t>algorithm</a:t>
            </a:r>
            <a:r>
              <a:rPr lang="en-US" altLang="zh-TW" dirty="0" smtClean="0"/>
              <a:t> to solve the puzzle (</a:t>
            </a:r>
            <a:r>
              <a:rPr lang="en-US" altLang="zh-TW" u="sng" dirty="0" smtClean="0"/>
              <a:t>7pt</a:t>
            </a:r>
            <a:r>
              <a:rPr lang="en-US" altLang="zh-TW" dirty="0" smtClean="0"/>
              <a:t>). </a:t>
            </a:r>
            <a:r>
              <a:rPr lang="en-US" altLang="zh-TW" dirty="0" smtClean="0">
                <a:solidFill>
                  <a:srgbClr val="3333FF"/>
                </a:solidFill>
              </a:rPr>
              <a:t>Explain how induction works</a:t>
            </a:r>
            <a:r>
              <a:rPr lang="en-US" altLang="zh-TW" dirty="0" smtClean="0"/>
              <a:t> here (</a:t>
            </a:r>
            <a:r>
              <a:rPr lang="en-US" altLang="zh-TW" u="sng" dirty="0" smtClean="0"/>
              <a:t>3pt</a:t>
            </a:r>
            <a:r>
              <a:rPr lang="en-US" altLang="zh-TW" dirty="0" smtClean="0"/>
              <a:t>).</a:t>
            </a:r>
          </a:p>
          <a:p>
            <a:pPr lvl="1"/>
            <a:r>
              <a:rPr lang="en-US" altLang="zh-TW" dirty="0" smtClean="0"/>
              <a:t>(b) Compute the </a:t>
            </a:r>
            <a:r>
              <a:rPr lang="en-US" altLang="zh-TW" dirty="0" smtClean="0">
                <a:solidFill>
                  <a:srgbClr val="FF0000"/>
                </a:solidFill>
              </a:rPr>
              <a:t>total number of moves </a:t>
            </a:r>
            <a:r>
              <a:rPr lang="en-US" altLang="zh-TW" dirty="0" smtClean="0"/>
              <a:t>in the algorithm. Show the </a:t>
            </a:r>
            <a:r>
              <a:rPr lang="en-US" altLang="zh-TW" dirty="0" smtClean="0">
                <a:solidFill>
                  <a:srgbClr val="3333FF"/>
                </a:solidFill>
              </a:rPr>
              <a:t>details</a:t>
            </a:r>
            <a:r>
              <a:rPr lang="en-US" altLang="zh-TW" dirty="0" smtClean="0"/>
              <a:t> of your calculation.(</a:t>
            </a:r>
            <a:r>
              <a:rPr lang="en-US" altLang="zh-TW" u="sng" dirty="0" smtClean="0"/>
              <a:t>10pt</a:t>
            </a:r>
            <a:r>
              <a:rPr lang="en-US" altLang="zh-TW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TW" sz="2400" dirty="0" smtClean="0"/>
              <a:t>(a)</a:t>
            </a:r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Base case</a:t>
            </a:r>
            <a:r>
              <a:rPr lang="en-US" altLang="zh-TW" sz="2400" dirty="0" smtClean="0"/>
              <a:t>: 1 disk (move from A to B)</a:t>
            </a:r>
            <a:endParaRPr lang="en-US" altLang="zh-TW" sz="2400" dirty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Induction hypothesis</a:t>
            </a:r>
            <a:r>
              <a:rPr lang="en-US" altLang="zh-TW" sz="2400" dirty="0" smtClean="0"/>
              <a:t>: Moving </a:t>
            </a:r>
            <a:r>
              <a:rPr lang="en-US" altLang="zh-TW" sz="2400" dirty="0" smtClean="0">
                <a:solidFill>
                  <a:srgbClr val="FF0000"/>
                </a:solidFill>
              </a:rPr>
              <a:t>n-1</a:t>
            </a:r>
            <a:r>
              <a:rPr lang="en-US" altLang="zh-TW" sz="2400" dirty="0" smtClean="0"/>
              <a:t> disks is available</a:t>
            </a:r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Inductive step</a:t>
            </a:r>
            <a:r>
              <a:rPr lang="en-US" altLang="zh-TW" sz="2400" dirty="0" smtClean="0"/>
              <a:t>: To move </a:t>
            </a:r>
            <a:r>
              <a:rPr lang="en-US" altLang="zh-TW" sz="2400" dirty="0" smtClean="0">
                <a:solidFill>
                  <a:srgbClr val="FF0000"/>
                </a:solidFill>
              </a:rPr>
              <a:t>n</a:t>
            </a:r>
            <a:r>
              <a:rPr lang="en-US" altLang="zh-TW" sz="2400" dirty="0" smtClean="0"/>
              <a:t> disks, </a:t>
            </a:r>
          </a:p>
          <a:p>
            <a:pPr lvl="1"/>
            <a:r>
              <a:rPr lang="en-US" altLang="zh-TW" sz="2000" dirty="0" smtClean="0"/>
              <a:t>(1) move n-1 disks from A to C (induction hypothesis) </a:t>
            </a:r>
          </a:p>
          <a:p>
            <a:pPr lvl="1"/>
            <a:r>
              <a:rPr lang="en-US" altLang="zh-TW" sz="2000" dirty="0" smtClean="0"/>
              <a:t>(2) move the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largest disk to B </a:t>
            </a:r>
            <a:r>
              <a:rPr lang="en-US" altLang="zh-TW" sz="2000" dirty="0" smtClean="0"/>
              <a:t>(base case)</a:t>
            </a:r>
          </a:p>
          <a:p>
            <a:pPr lvl="1"/>
            <a:r>
              <a:rPr lang="en-US" altLang="zh-TW" sz="2000" dirty="0" smtClean="0"/>
              <a:t>(3) move n-1 disk from C to B (induction hypothesis) </a:t>
            </a:r>
          </a:p>
          <a:p>
            <a:pPr>
              <a:buNone/>
            </a:pPr>
            <a:endParaRPr lang="zh-TW" altLang="en-US" sz="24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483768" y="1124744"/>
            <a:ext cx="4392488" cy="32403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000" dirty="0"/>
              <a:t>Algorithm </a:t>
            </a:r>
            <a:r>
              <a:rPr lang="en-US" altLang="zh-TW" sz="2000" dirty="0" smtClean="0"/>
              <a:t>Hanoi(n, A, B, C);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begin</a:t>
            </a:r>
          </a:p>
          <a:p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noProof="0" dirty="0" smtClean="0"/>
              <a:t>if</a:t>
            </a:r>
            <a:r>
              <a:rPr lang="en-US" altLang="zh-TW" sz="2000" dirty="0" smtClean="0"/>
              <a:t> n=1</a:t>
            </a:r>
            <a:r>
              <a:rPr lang="zh-TW" altLang="en-US" sz="2000" dirty="0" smtClean="0"/>
              <a:t> </a:t>
            </a:r>
            <a:r>
              <a:rPr lang="en-US" altLang="zh-TW" sz="2000" b="1" dirty="0" smtClean="0"/>
              <a:t>then</a:t>
            </a:r>
            <a:r>
              <a:rPr lang="zh-TW" altLang="en-US" sz="2000" dirty="0" smtClean="0"/>
              <a:t> 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        </a:t>
            </a:r>
            <a:r>
              <a:rPr lang="en-US" altLang="zh-TW" sz="2000" dirty="0" smtClean="0"/>
              <a:t>move from A to B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4     </a:t>
            </a:r>
            <a:r>
              <a:rPr lang="en-US" altLang="zh-TW" sz="2000" b="1" dirty="0" smtClean="0"/>
              <a:t>else if </a:t>
            </a:r>
            <a:r>
              <a:rPr lang="en-US" altLang="zh-TW" sz="2000" dirty="0" smtClean="0"/>
              <a:t>n&gt;1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5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dirty="0" smtClean="0"/>
              <a:t>    </a:t>
            </a:r>
            <a:r>
              <a:rPr lang="en-US" altLang="zh-TW" sz="2000" dirty="0" smtClean="0"/>
              <a:t>Hanoi(n-1, A, C, B);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>
                <a:solidFill>
                  <a:srgbClr val="006600"/>
                </a:solidFill>
              </a:rPr>
              <a:t>6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noProof="0" dirty="0" smtClean="0"/>
              <a:t>move the largest disk from A to B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dirty="0">
                <a:solidFill>
                  <a:srgbClr val="006600"/>
                </a:solidFill>
              </a:rPr>
              <a:t>7</a:t>
            </a:r>
            <a:r>
              <a:rPr kumimoji="0" lang="pt-BR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smtClean="0"/>
              <a:t>Hanoi(n-1, C, </a:t>
            </a:r>
            <a:r>
              <a:rPr lang="en-US" altLang="zh-TW" sz="2000" dirty="0"/>
              <a:t>B</a:t>
            </a:r>
            <a:r>
              <a:rPr lang="en-US" altLang="zh-TW" sz="2000" dirty="0" smtClean="0"/>
              <a:t>, </a:t>
            </a:r>
            <a:r>
              <a:rPr lang="en-US" altLang="zh-TW" sz="2000" dirty="0"/>
              <a:t>A</a:t>
            </a:r>
            <a:r>
              <a:rPr lang="en-US" altLang="zh-TW" sz="2000" dirty="0" smtClean="0"/>
              <a:t>);</a:t>
            </a:r>
            <a:endParaRPr kumimoji="0" lang="pt-BR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8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end</a:t>
            </a:r>
            <a:endParaRPr kumimoji="0" lang="en-US" altLang="zh-TW" sz="2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No.4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25144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n-US" altLang="zh-TW" dirty="0" smtClean="0"/>
                  <a:t>(b) </a:t>
                </a:r>
              </a:p>
              <a:p>
                <a:r>
                  <a:rPr lang="en-US" altLang="zh-TW" dirty="0" smtClean="0"/>
                  <a:t>Let S(n) be the total number of moves for Hanoi  puzzle with size n</a:t>
                </a:r>
              </a:p>
              <a:p>
                <a:pPr marL="457200" lvl="1" indent="0">
                  <a:buNone/>
                </a:pPr>
                <a:r>
                  <a:rPr lang="en-US" altLang="zh-TW" sz="2400" dirty="0" smtClean="0"/>
                  <a:t>S(1</a:t>
                </a:r>
                <a:r>
                  <a:rPr lang="en-US" altLang="zh-TW" sz="2400" dirty="0" smtClean="0"/>
                  <a:t>)=1</a:t>
                </a:r>
              </a:p>
              <a:p>
                <a:pPr marL="457200" lvl="1" indent="0">
                  <a:buNone/>
                </a:pPr>
                <a:r>
                  <a:rPr lang="en-US" altLang="zh-TW" sz="2400" dirty="0" smtClean="0"/>
                  <a:t>S(n)=</a:t>
                </a:r>
                <a:r>
                  <a:rPr lang="en-US" altLang="zh-TW" sz="2400" dirty="0" smtClean="0"/>
                  <a:t>2S(n-1</a:t>
                </a:r>
                <a:r>
                  <a:rPr lang="en-US" altLang="zh-TW" sz="2400" dirty="0" smtClean="0"/>
                  <a:t>)+</a:t>
                </a:r>
                <a:r>
                  <a:rPr lang="en-US" altLang="zh-TW" sz="2400" dirty="0" smtClean="0"/>
                  <a:t>1 , n</a:t>
                </a:r>
                <a14:m>
                  <m:oMath xmlns:m="http://schemas.openxmlformats.org/officeDocument/2006/math">
                    <m:r>
                      <a:rPr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altLang="zh-TW" sz="3200" dirty="0" smtClean="0"/>
              </a:p>
              <a:p>
                <a:pPr marL="342900" lvl="1" indent="-342900">
                  <a:buFont typeface="Arial" pitchFamily="34" charset="0"/>
                  <a:buChar char="•"/>
                </a:pPr>
                <a:r>
                  <a:rPr lang="en-US" altLang="zh-TW" sz="3200" dirty="0"/>
                  <a:t>S</a:t>
                </a:r>
                <a:r>
                  <a:rPr lang="en-US" altLang="zh-TW" sz="3200" dirty="0" smtClean="0"/>
                  <a:t>(1</a:t>
                </a:r>
                <a:r>
                  <a:rPr lang="en-US" altLang="zh-TW" sz="3200" dirty="0"/>
                  <a:t>)+</a:t>
                </a:r>
                <a:r>
                  <a:rPr lang="en-US" altLang="zh-TW" sz="3200" dirty="0" smtClean="0"/>
                  <a:t>1=2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/>
                  <a:t>	</a:t>
                </a:r>
                <a:r>
                  <a:rPr lang="en-US" altLang="zh-TW" sz="3200" dirty="0" smtClean="0"/>
                  <a:t>S(2)+1=2*(S(1)+1)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 smtClean="0"/>
                  <a:t>			⁞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/>
                  <a:t>x</a:t>
                </a:r>
                <a:r>
                  <a:rPr lang="en-US" altLang="zh-TW" sz="3200" dirty="0" smtClean="0"/>
                  <a:t>) S(n)+1=2*(S(n-1)+1)</a:t>
                </a:r>
              </a:p>
              <a:p>
                <a:pPr marL="342900" lvl="1" indent="-342900">
                  <a:buNone/>
                </a:pPr>
                <a:r>
                  <a:rPr lang="en-US" altLang="zh-TW" sz="3200" dirty="0" smtClean="0"/>
                  <a:t>	S(n)+1=2</a:t>
                </a:r>
                <a:r>
                  <a:rPr lang="en-US" altLang="zh-TW" sz="3200" baseline="30000" dirty="0" smtClean="0"/>
                  <a:t>n                                                    </a:t>
                </a:r>
                <a:r>
                  <a:rPr lang="en-US" altLang="zh-TW" sz="3200" dirty="0" smtClean="0"/>
                  <a:t>=&gt;   </a:t>
                </a:r>
                <a:r>
                  <a:rPr lang="en-US" altLang="zh-TW" sz="3200" dirty="0" smtClean="0">
                    <a:solidFill>
                      <a:srgbClr val="3333FF"/>
                    </a:solidFill>
                  </a:rPr>
                  <a:t>S(n)=2</a:t>
                </a:r>
                <a:r>
                  <a:rPr lang="en-US" altLang="zh-TW" sz="3200" baseline="30000" dirty="0" smtClean="0">
                    <a:solidFill>
                      <a:srgbClr val="3333FF"/>
                    </a:solidFill>
                  </a:rPr>
                  <a:t>n </a:t>
                </a:r>
                <a:r>
                  <a:rPr lang="en-US" altLang="zh-TW" sz="3200" dirty="0" smtClean="0">
                    <a:solidFill>
                      <a:srgbClr val="3333FF"/>
                    </a:solidFill>
                  </a:rPr>
                  <a:t>-1</a:t>
                </a:r>
                <a:endParaRPr lang="en-US" altLang="zh-TW" sz="3200" baseline="30000" dirty="0" smtClean="0">
                  <a:solidFill>
                    <a:srgbClr val="3333FF"/>
                  </a:solidFill>
                </a:endParaRPr>
              </a:p>
              <a:p>
                <a:pPr marL="342900" lvl="1" indent="-342900">
                  <a:buNone/>
                </a:pPr>
                <a:endParaRPr lang="en-US" altLang="zh-TW" sz="3200" dirty="0" smtClean="0"/>
              </a:p>
              <a:p>
                <a:pPr marL="342900" lvl="1" indent="-342900">
                  <a:buNone/>
                </a:pPr>
                <a:endParaRPr lang="en-US" altLang="zh-TW" sz="3200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25144"/>
              </a:xfrm>
              <a:blipFill rotWithShape="0">
                <a:blip r:embed="rId2"/>
                <a:stretch>
                  <a:fillRect l="-1704" t="-24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接點 4"/>
          <p:cNvCxnSpPr/>
          <p:nvPr/>
        </p:nvCxnSpPr>
        <p:spPr>
          <a:xfrm>
            <a:off x="611560" y="5733256"/>
            <a:ext cx="4392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2483768" y="4293096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27584" y="3789040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827584" y="4293096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2636168" y="5301208"/>
            <a:ext cx="1152128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91" y="3027047"/>
            <a:ext cx="263586" cy="755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 smtClean="0"/>
              <a:t>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Write a non-recursive program (in suitable </a:t>
            </a:r>
            <a:r>
              <a:rPr lang="en-US" altLang="zh-TW" dirty="0" err="1"/>
              <a:t>pseudocode</a:t>
            </a:r>
            <a:r>
              <a:rPr lang="en-US" altLang="zh-TW" dirty="0"/>
              <a:t>) that prints the moves </a:t>
            </a:r>
            <a:r>
              <a:rPr lang="en-US" altLang="zh-TW" dirty="0" smtClean="0"/>
              <a:t>of</a:t>
            </a:r>
            <a:r>
              <a:rPr lang="zh-TW" altLang="en-US" dirty="0" smtClean="0"/>
              <a:t> </a:t>
            </a:r>
            <a:r>
              <a:rPr lang="en-US" altLang="zh-TW" dirty="0" smtClean="0"/>
              <a:t>the </a:t>
            </a:r>
            <a:r>
              <a:rPr lang="en-US" altLang="zh-TW" dirty="0"/>
              <a:t>solution to the towers of Hanoi puzzle.</a:t>
            </a:r>
          </a:p>
          <a:p>
            <a:pPr lvl="1"/>
            <a:r>
              <a:rPr lang="en-US" altLang="zh-TW" dirty="0" smtClean="0"/>
              <a:t>(</a:t>
            </a:r>
            <a:r>
              <a:rPr lang="en-US" altLang="zh-TW" dirty="0" smtClean="0"/>
              <a:t>a) Give an </a:t>
            </a:r>
            <a:r>
              <a:rPr lang="en-US" altLang="zh-TW" dirty="0" smtClean="0">
                <a:solidFill>
                  <a:srgbClr val="FF0000"/>
                </a:solidFill>
              </a:rPr>
              <a:t>algorithm</a:t>
            </a:r>
            <a:r>
              <a:rPr lang="en-US" altLang="zh-TW" dirty="0" smtClean="0"/>
              <a:t> to solve the puzzle </a:t>
            </a:r>
            <a:r>
              <a:rPr lang="en-US" altLang="zh-TW" dirty="0" smtClean="0"/>
              <a:t>(</a:t>
            </a:r>
            <a:r>
              <a:rPr lang="en-US" altLang="zh-TW" u="sng" dirty="0" smtClean="0"/>
              <a:t>20</a:t>
            </a:r>
            <a:r>
              <a:rPr lang="en-US" altLang="zh-TW" u="sng" dirty="0" smtClean="0"/>
              <a:t>pt</a:t>
            </a:r>
            <a:r>
              <a:rPr lang="en-US" altLang="zh-TW" dirty="0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14903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HW#4 </a:t>
            </a:r>
            <a:r>
              <a:rPr lang="en-US" altLang="zh-TW" dirty="0" smtClean="0"/>
              <a:t>No.5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TW" sz="2400" dirty="0" smtClean="0"/>
              <a:t>(a)</a:t>
            </a:r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endParaRPr lang="en-US" altLang="zh-TW" sz="2400" dirty="0"/>
          </a:p>
          <a:p>
            <a:endParaRPr lang="en-US" altLang="zh-TW" sz="2400" dirty="0" smtClean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Base case</a:t>
            </a:r>
            <a:r>
              <a:rPr lang="en-US" altLang="zh-TW" sz="2400" dirty="0" smtClean="0"/>
              <a:t>: 1 disk (move from A to B)</a:t>
            </a:r>
            <a:endParaRPr lang="en-US" altLang="zh-TW" sz="2400" dirty="0"/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Induction hypothesis</a:t>
            </a:r>
            <a:r>
              <a:rPr lang="en-US" altLang="zh-TW" sz="2400" dirty="0" smtClean="0"/>
              <a:t>: Moving </a:t>
            </a:r>
            <a:r>
              <a:rPr lang="en-US" altLang="zh-TW" sz="2400" dirty="0" smtClean="0">
                <a:solidFill>
                  <a:srgbClr val="FF0000"/>
                </a:solidFill>
              </a:rPr>
              <a:t>n-1</a:t>
            </a:r>
            <a:r>
              <a:rPr lang="en-US" altLang="zh-TW" sz="2400" dirty="0" smtClean="0"/>
              <a:t> disks is available</a:t>
            </a:r>
          </a:p>
          <a:p>
            <a:r>
              <a:rPr lang="en-US" altLang="zh-TW" sz="2400" dirty="0" smtClean="0">
                <a:solidFill>
                  <a:srgbClr val="3333FF"/>
                </a:solidFill>
              </a:rPr>
              <a:t>Inductive step</a:t>
            </a:r>
            <a:r>
              <a:rPr lang="en-US" altLang="zh-TW" sz="2400" dirty="0" smtClean="0"/>
              <a:t>: To move </a:t>
            </a:r>
            <a:r>
              <a:rPr lang="en-US" altLang="zh-TW" sz="2400" dirty="0" smtClean="0">
                <a:solidFill>
                  <a:srgbClr val="FF0000"/>
                </a:solidFill>
              </a:rPr>
              <a:t>n</a:t>
            </a:r>
            <a:r>
              <a:rPr lang="en-US" altLang="zh-TW" sz="2400" dirty="0" smtClean="0"/>
              <a:t> disks, </a:t>
            </a:r>
          </a:p>
          <a:p>
            <a:pPr lvl="1"/>
            <a:r>
              <a:rPr lang="en-US" altLang="zh-TW" sz="2000" dirty="0" smtClean="0"/>
              <a:t>(1) move n-1 disks from A to C (induction hypothesis) </a:t>
            </a:r>
          </a:p>
          <a:p>
            <a:pPr lvl="1"/>
            <a:r>
              <a:rPr lang="en-US" altLang="zh-TW" sz="2000" dirty="0" smtClean="0"/>
              <a:t>(2) move the 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largest disk to B </a:t>
            </a:r>
            <a:r>
              <a:rPr lang="en-US" altLang="zh-TW" sz="2000" dirty="0" smtClean="0"/>
              <a:t>(base case)</a:t>
            </a:r>
          </a:p>
          <a:p>
            <a:pPr lvl="1"/>
            <a:r>
              <a:rPr lang="en-US" altLang="zh-TW" sz="2000" dirty="0" smtClean="0"/>
              <a:t>(3) move n-1 disk from C to B (induction hypothesis) </a:t>
            </a:r>
          </a:p>
          <a:p>
            <a:pPr>
              <a:buNone/>
            </a:pPr>
            <a:endParaRPr lang="zh-TW" altLang="en-US" sz="24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015716" y="116632"/>
            <a:ext cx="5112568" cy="43204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000" dirty="0"/>
              <a:t>Algorithm </a:t>
            </a:r>
            <a:r>
              <a:rPr lang="en-US" altLang="zh-TW" sz="2000" dirty="0" smtClean="0"/>
              <a:t>Hanoi(n, A, B, C);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begin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2</a:t>
            </a:r>
            <a:r>
              <a:rPr lang="zh-TW" altLang="en-US" sz="2000" dirty="0" smtClean="0">
                <a:solidFill>
                  <a:srgbClr val="006600"/>
                </a:solidFill>
              </a:rPr>
              <a:t>   </a:t>
            </a:r>
            <a:r>
              <a:rPr lang="en-US" altLang="zh-TW" sz="2000" dirty="0" smtClean="0"/>
              <a:t>create </a:t>
            </a:r>
            <a:r>
              <a:rPr lang="en-US" altLang="zh-TW" sz="2000" dirty="0"/>
              <a:t>a stack </a:t>
            </a:r>
            <a:r>
              <a:rPr lang="en-US" altLang="zh-TW" sz="2000" dirty="0" smtClean="0"/>
              <a:t>stores(n, A</a:t>
            </a:r>
            <a:r>
              <a:rPr lang="en-US" altLang="zh-TW" sz="2000" dirty="0"/>
              <a:t>, B, C</a:t>
            </a:r>
            <a:r>
              <a:rPr lang="en-US" altLang="zh-TW" sz="2000" dirty="0" smtClean="0"/>
              <a:t>)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3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while (stack not </a:t>
            </a:r>
            <a:r>
              <a:rPr kumimoji="0" lang="en-US" altLang="zh-TW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emtpy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4</a:t>
            </a:r>
            <a:r>
              <a:rPr lang="en-US" altLang="zh-TW" sz="2000" b="1" dirty="0" smtClean="0"/>
              <a:t>      </a:t>
            </a:r>
            <a:r>
              <a:rPr lang="en-US" altLang="zh-TW" sz="2000" dirty="0" err="1" smtClean="0"/>
              <a:t>stack.pop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n,A,B,C</a:t>
            </a:r>
            <a:r>
              <a:rPr lang="en-US" altLang="zh-TW" sz="2000" dirty="0" smtClean="0"/>
              <a:t>) </a:t>
            </a:r>
            <a:endParaRPr kumimoji="0" lang="en-US" altLang="zh-TW" sz="2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</a:endParaRPr>
          </a:p>
          <a:p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lang="en-US" altLang="zh-TW" sz="2000" b="1" noProof="0" dirty="0" smtClean="0"/>
              <a:t>if</a:t>
            </a:r>
            <a:r>
              <a:rPr lang="en-US" altLang="zh-TW" sz="2000" dirty="0" smtClean="0"/>
              <a:t> n=1</a:t>
            </a:r>
            <a:r>
              <a:rPr lang="zh-TW" altLang="en-US" sz="2000" dirty="0" smtClean="0"/>
              <a:t> </a:t>
            </a:r>
            <a:r>
              <a:rPr lang="en-US" altLang="zh-TW" sz="2000" b="1" dirty="0" smtClean="0"/>
              <a:t>then</a:t>
            </a:r>
            <a:r>
              <a:rPr lang="zh-TW" altLang="en-US" sz="2000" dirty="0" smtClean="0"/>
              <a:t> 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         </a:t>
            </a:r>
            <a:r>
              <a:rPr lang="en-US" altLang="zh-TW" sz="2000" dirty="0" smtClean="0"/>
              <a:t>move from A to B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7     </a:t>
            </a:r>
            <a:r>
              <a:rPr lang="en-US" altLang="zh-TW" sz="2000" b="1" dirty="0" smtClean="0"/>
              <a:t>else if </a:t>
            </a:r>
            <a:r>
              <a:rPr lang="en-US" altLang="zh-TW" sz="2000" dirty="0" smtClean="0"/>
              <a:t>n&gt;1</a:t>
            </a:r>
            <a:endParaRPr kumimoji="0" lang="en-US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noProof="0" dirty="0">
                <a:solidFill>
                  <a:srgbClr val="006600"/>
                </a:solidFill>
              </a:rPr>
              <a:t>8</a:t>
            </a:r>
            <a:r>
              <a:rPr kumimoji="0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lang="en-US" altLang="zh-TW" sz="2000" b="1" dirty="0" smtClean="0"/>
              <a:t>    </a:t>
            </a:r>
            <a:r>
              <a:rPr lang="en-US" altLang="zh-TW" sz="2000" dirty="0" err="1"/>
              <a:t>stack.push</a:t>
            </a:r>
            <a:r>
              <a:rPr lang="en-US" altLang="zh-TW" sz="2000" dirty="0"/>
              <a:t> </a:t>
            </a:r>
            <a:r>
              <a:rPr lang="en-US" altLang="zh-TW" sz="2000" dirty="0" smtClean="0"/>
              <a:t>(</a:t>
            </a:r>
            <a:r>
              <a:rPr lang="en-US" altLang="zh-TW" sz="2000" dirty="0"/>
              <a:t>n-1, C, B, A);</a:t>
            </a:r>
            <a:endParaRPr kumimoji="0" lang="en-US" altLang="zh-TW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altLang="zh-TW" sz="2000" noProof="0" dirty="0">
                <a:solidFill>
                  <a:srgbClr val="006600"/>
                </a:solidFill>
              </a:rPr>
              <a:t>9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lang="en-US" altLang="zh-TW" sz="2000" dirty="0" err="1" smtClean="0"/>
              <a:t>stack.push</a:t>
            </a:r>
            <a:r>
              <a:rPr lang="en-US" altLang="zh-TW" sz="2000" dirty="0" smtClean="0"/>
              <a:t>(1</a:t>
            </a:r>
            <a:r>
              <a:rPr lang="en-US" altLang="zh-TW" sz="2000" dirty="0"/>
              <a:t>, </a:t>
            </a:r>
            <a:r>
              <a:rPr lang="en-US" altLang="zh-TW" sz="2000" dirty="0" smtClean="0"/>
              <a:t>A, B, C);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altLang="zh-TW" sz="2000" noProof="0" dirty="0" smtClean="0">
                <a:solidFill>
                  <a:srgbClr val="006600"/>
                </a:solidFill>
              </a:rPr>
              <a:t>10</a:t>
            </a:r>
            <a:r>
              <a:rPr kumimoji="0" lang="pt-BR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lang="en-US" altLang="zh-TW" sz="2000" dirty="0" err="1" smtClean="0"/>
              <a:t>stack.push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(</a:t>
            </a:r>
            <a:r>
              <a:rPr lang="en-US" altLang="zh-TW" sz="2000" dirty="0" smtClean="0"/>
              <a:t>n-1</a:t>
            </a:r>
            <a:r>
              <a:rPr lang="en-US" altLang="zh-TW" sz="2000" dirty="0"/>
              <a:t>, A, C, B);</a:t>
            </a:r>
            <a:endParaRPr kumimoji="0" lang="pt-BR" altLang="zh-TW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spcBef>
                <a:spcPct val="20000"/>
              </a:spcBef>
            </a:pPr>
            <a:r>
              <a:rPr lang="en-US" altLang="zh-TW" sz="2000" dirty="0" smtClean="0">
                <a:solidFill>
                  <a:srgbClr val="006600"/>
                </a:solidFill>
              </a:rPr>
              <a:t>11</a:t>
            </a:r>
            <a:r>
              <a:rPr lang="en-US" altLang="zh-TW" sz="2000" dirty="0" smtClean="0">
                <a:solidFill>
                  <a:srgbClr val="006600"/>
                </a:solidFill>
              </a:rPr>
              <a:t> </a:t>
            </a:r>
            <a:r>
              <a:rPr lang="en-US" altLang="zh-TW" sz="2000" b="1" dirty="0" smtClean="0">
                <a:solidFill>
                  <a:schemeClr val="tx1"/>
                </a:solidFill>
              </a:rPr>
              <a:t>end</a:t>
            </a:r>
            <a:endParaRPr kumimoji="0" lang="en-US" altLang="zh-TW" sz="2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 flipV="1">
            <a:off x="5292080" y="4005064"/>
            <a:ext cx="1512168" cy="1800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5955798" y="4358006"/>
            <a:ext cx="264865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/>
              <a:t>Because stack is </a:t>
            </a:r>
            <a:r>
              <a:rPr lang="en-US" altLang="zh-TW" b="1" dirty="0" smtClean="0">
                <a:solidFill>
                  <a:srgbClr val="FF0000"/>
                </a:solidFill>
              </a:rPr>
              <a:t>LIFO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13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CE@OKII9FVF81V9GRMN" val="3972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5101</TotalTime>
  <Words>1876</Words>
  <Application>Microsoft Office PowerPoint</Application>
  <PresentationFormat>如螢幕大小 (4:3)</PresentationFormat>
  <Paragraphs>432</Paragraphs>
  <Slides>13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新細明體</vt:lpstr>
      <vt:lpstr>Arial</vt:lpstr>
      <vt:lpstr>Calibri</vt:lpstr>
      <vt:lpstr>Cambria Math</vt:lpstr>
      <vt:lpstr>Office 佈景主題</vt:lpstr>
      <vt:lpstr>方程式</vt:lpstr>
      <vt:lpstr>Algorithms  Homework Assignment #4</vt:lpstr>
      <vt:lpstr>HW#4 No.2</vt:lpstr>
      <vt:lpstr>PowerPoint 簡報</vt:lpstr>
      <vt:lpstr>HW#4 No.2</vt:lpstr>
      <vt:lpstr>PowerPoint 簡報</vt:lpstr>
      <vt:lpstr>PowerPoint 簡報</vt:lpstr>
      <vt:lpstr>HW#4 No.3</vt:lpstr>
      <vt:lpstr>HW#4 No.3</vt:lpstr>
      <vt:lpstr>HW#4 No.4</vt:lpstr>
      <vt:lpstr>HW#4 No.4</vt:lpstr>
      <vt:lpstr>HW#4 No.4</vt:lpstr>
      <vt:lpstr>HW#4 No.5</vt:lpstr>
      <vt:lpstr>HW#4 No.5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grace</dc:creator>
  <cp:lastModifiedBy>施舜元</cp:lastModifiedBy>
  <cp:revision>161</cp:revision>
  <dcterms:created xsi:type="dcterms:W3CDTF">2012-03-29T09:27:52Z</dcterms:created>
  <dcterms:modified xsi:type="dcterms:W3CDTF">2014-04-08T03:20:18Z</dcterms:modified>
</cp:coreProperties>
</file>