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2" r:id="rId9"/>
    <p:sldId id="264" r:id="rId10"/>
    <p:sldId id="267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EC3F7-EA39-4F3B-B62D-8409CFAF357B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56083-8BF3-484E-993A-6B548001F4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LPR: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= j</a:t>
            </a:r>
          </a:p>
          <a:p>
            <a:r>
              <a:rPr lang="en-US" altLang="zh-TW" dirty="0" smtClean="0"/>
              <a:t>LBR: 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 !=</a:t>
            </a:r>
            <a:r>
              <a:rPr lang="en-US" altLang="zh-TW" baseline="0" dirty="0" smtClean="0"/>
              <a:t> j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56083-8BF3-484E-993A-6B548001F48D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2013/5/22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Computing Theory - </a:t>
            </a:r>
            <a:r>
              <a:rPr lang="en-US" altLang="zh-TW" dirty="0" smtClean="0"/>
              <a:t>HW#5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Jui</a:t>
            </a:r>
            <a:r>
              <a:rPr lang="en-US" altLang="zh-TW" dirty="0" smtClean="0"/>
              <a:t>-Shun Lai</a:t>
            </a:r>
          </a:p>
          <a:p>
            <a:r>
              <a:rPr lang="en-US" altLang="zh-TW" dirty="0" smtClean="0"/>
              <a:t>Wei-</a:t>
            </a:r>
            <a:r>
              <a:rPr lang="en-US" altLang="zh-TW" dirty="0" err="1" smtClean="0"/>
              <a:t>Hsien</a:t>
            </a:r>
            <a:r>
              <a:rPr lang="en-US" altLang="zh-TW" dirty="0" smtClean="0"/>
              <a:t> Chang</a:t>
            </a:r>
            <a:endParaRPr lang="zh-TW" altLang="en-US" smtClean="0"/>
          </a:p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Q1.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16755"/>
            <a:ext cx="8229600" cy="27323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91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Q1.(cont.)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="0" dirty="0" smtClean="0">
                <a:ea typeface="Arial Unicode MS" pitchFamily="34" charset="-120"/>
                <a:cs typeface="Arial Unicode MS" pitchFamily="34" charset="-120"/>
              </a:rPr>
              <a:t>(a) a + a + a.</a:t>
            </a:r>
            <a:endParaRPr lang="zh-TW" altLang="en-US" dirty="0"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TW" b="0" dirty="0"/>
              <a:t>(b) </a:t>
            </a:r>
            <a:r>
              <a:rPr lang="en-US" altLang="zh-TW" b="0" dirty="0" smtClean="0"/>
              <a:t>((a) </a:t>
            </a:r>
            <a:r>
              <a:rPr lang="en-US" altLang="zh-TW" b="0" dirty="0"/>
              <a:t>+ a</a:t>
            </a:r>
            <a:r>
              <a:rPr lang="en-US" altLang="zh-TW" b="0" dirty="0" smtClean="0"/>
              <a:t>).</a:t>
            </a:r>
            <a:endParaRPr lang="zh-TW" altLang="en-US" dirty="0"/>
          </a:p>
        </p:txBody>
      </p:sp>
      <p:grpSp>
        <p:nvGrpSpPr>
          <p:cNvPr id="2" name="群組 109"/>
          <p:cNvGrpSpPr/>
          <p:nvPr/>
        </p:nvGrpSpPr>
        <p:grpSpPr>
          <a:xfrm>
            <a:off x="755576" y="2276872"/>
            <a:ext cx="2329479" cy="3395628"/>
            <a:chOff x="755576" y="2276872"/>
            <a:chExt cx="2329479" cy="3395628"/>
          </a:xfrm>
        </p:grpSpPr>
        <p:sp>
          <p:nvSpPr>
            <p:cNvPr id="10" name="文字方塊 9"/>
            <p:cNvSpPr txBox="1"/>
            <p:nvPr/>
          </p:nvSpPr>
          <p:spPr>
            <a:xfrm>
              <a:off x="2274377" y="227687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E</a:t>
              </a:r>
              <a:endParaRPr lang="zh-TW" altLang="en-US" b="1" dirty="0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2783141" y="2780928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T</a:t>
              </a:r>
              <a:endParaRPr lang="zh-TW" altLang="en-US" b="1" dirty="0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2783141" y="3935016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F</a:t>
              </a:r>
              <a:endParaRPr lang="zh-TW" altLang="en-US" b="1" dirty="0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2274377" y="5301208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+</a:t>
              </a:r>
              <a:endParaRPr lang="zh-TW" altLang="en-US" b="1" dirty="0"/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2783369" y="53031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a</a:t>
              </a:r>
              <a:endParaRPr lang="zh-TW" altLang="en-US" b="1" dirty="0"/>
            </a:p>
          </p:txBody>
        </p:sp>
        <p:cxnSp>
          <p:nvCxnSpPr>
            <p:cNvPr id="22" name="直線接點 21"/>
            <p:cNvCxnSpPr>
              <a:stCxn id="10" idx="2"/>
              <a:endCxn id="11" idx="0"/>
            </p:cNvCxnSpPr>
            <p:nvPr/>
          </p:nvCxnSpPr>
          <p:spPr>
            <a:xfrm>
              <a:off x="2422815" y="2646204"/>
              <a:ext cx="509566" cy="134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接點 22"/>
            <p:cNvCxnSpPr>
              <a:stCxn id="10" idx="2"/>
              <a:endCxn id="69" idx="0"/>
            </p:cNvCxnSpPr>
            <p:nvPr/>
          </p:nvCxnSpPr>
          <p:spPr>
            <a:xfrm flipH="1">
              <a:off x="1416812" y="2646204"/>
              <a:ext cx="1006003" cy="134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>
              <a:stCxn id="10" idx="2"/>
              <a:endCxn id="17" idx="0"/>
            </p:cNvCxnSpPr>
            <p:nvPr/>
          </p:nvCxnSpPr>
          <p:spPr>
            <a:xfrm>
              <a:off x="2422815" y="2646204"/>
              <a:ext cx="802" cy="26550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>
              <a:stCxn id="11" idx="2"/>
              <a:endCxn id="14" idx="0"/>
            </p:cNvCxnSpPr>
            <p:nvPr/>
          </p:nvCxnSpPr>
          <p:spPr>
            <a:xfrm>
              <a:off x="2932381" y="3150260"/>
              <a:ext cx="0" cy="7847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接點 32"/>
            <p:cNvCxnSpPr>
              <a:stCxn id="14" idx="2"/>
              <a:endCxn id="21" idx="0"/>
            </p:cNvCxnSpPr>
            <p:nvPr/>
          </p:nvCxnSpPr>
          <p:spPr>
            <a:xfrm>
              <a:off x="2932381" y="4304348"/>
              <a:ext cx="1831" cy="9988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755576" y="328498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E</a:t>
              </a:r>
              <a:endParaRPr lang="zh-TW" altLang="en-US" b="1" dirty="0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1268374" y="2780928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E</a:t>
              </a:r>
              <a:endParaRPr lang="zh-TW" altLang="en-US" b="1" dirty="0"/>
            </a:p>
          </p:txBody>
        </p:sp>
        <p:sp>
          <p:nvSpPr>
            <p:cNvPr id="70" name="文字方塊 69"/>
            <p:cNvSpPr txBox="1"/>
            <p:nvPr/>
          </p:nvSpPr>
          <p:spPr>
            <a:xfrm>
              <a:off x="1784951" y="3259346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T</a:t>
              </a:r>
              <a:endParaRPr lang="zh-TW" altLang="en-US" b="1" dirty="0"/>
            </a:p>
          </p:txBody>
        </p:sp>
        <p:sp>
          <p:nvSpPr>
            <p:cNvPr id="72" name="文字方塊 71"/>
            <p:cNvSpPr txBox="1"/>
            <p:nvPr/>
          </p:nvSpPr>
          <p:spPr>
            <a:xfrm>
              <a:off x="758782" y="3935016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T</a:t>
              </a:r>
              <a:endParaRPr lang="zh-TW" altLang="en-US" b="1" dirty="0"/>
            </a:p>
          </p:txBody>
        </p:sp>
        <p:sp>
          <p:nvSpPr>
            <p:cNvPr id="74" name="文字方塊 73"/>
            <p:cNvSpPr txBox="1"/>
            <p:nvPr/>
          </p:nvSpPr>
          <p:spPr>
            <a:xfrm>
              <a:off x="1787334" y="4180612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F</a:t>
              </a:r>
              <a:endParaRPr lang="zh-TW" altLang="en-US" b="1" dirty="0"/>
            </a:p>
          </p:txBody>
        </p:sp>
        <p:sp>
          <p:nvSpPr>
            <p:cNvPr id="77" name="文字方塊 76"/>
            <p:cNvSpPr txBox="1"/>
            <p:nvPr/>
          </p:nvSpPr>
          <p:spPr>
            <a:xfrm>
              <a:off x="755576" y="4653136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F</a:t>
              </a:r>
              <a:endParaRPr lang="zh-TW" altLang="en-US" b="1" dirty="0"/>
            </a:p>
          </p:txBody>
        </p:sp>
        <p:sp>
          <p:nvSpPr>
            <p:cNvPr id="80" name="文字方塊 79"/>
            <p:cNvSpPr txBox="1"/>
            <p:nvPr/>
          </p:nvSpPr>
          <p:spPr>
            <a:xfrm>
              <a:off x="1268374" y="5301208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+</a:t>
              </a:r>
              <a:endParaRPr lang="zh-TW" altLang="en-US" b="1" dirty="0"/>
            </a:p>
          </p:txBody>
        </p:sp>
        <p:sp>
          <p:nvSpPr>
            <p:cNvPr id="82" name="文字方塊 81"/>
            <p:cNvSpPr txBox="1"/>
            <p:nvPr/>
          </p:nvSpPr>
          <p:spPr>
            <a:xfrm>
              <a:off x="755576" y="53012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a</a:t>
              </a:r>
              <a:endParaRPr lang="zh-TW" altLang="en-US" b="1" dirty="0"/>
            </a:p>
          </p:txBody>
        </p:sp>
        <p:sp>
          <p:nvSpPr>
            <p:cNvPr id="84" name="文字方塊 83"/>
            <p:cNvSpPr txBox="1"/>
            <p:nvPr/>
          </p:nvSpPr>
          <p:spPr>
            <a:xfrm>
              <a:off x="1784951" y="5301208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a</a:t>
              </a:r>
              <a:endParaRPr lang="zh-TW" altLang="en-US" b="1" dirty="0"/>
            </a:p>
          </p:txBody>
        </p:sp>
        <p:cxnSp>
          <p:nvCxnSpPr>
            <p:cNvPr id="85" name="直線接點 84"/>
            <p:cNvCxnSpPr>
              <a:stCxn id="69" idx="2"/>
              <a:endCxn id="70" idx="0"/>
            </p:cNvCxnSpPr>
            <p:nvPr/>
          </p:nvCxnSpPr>
          <p:spPr>
            <a:xfrm>
              <a:off x="1416812" y="3150260"/>
              <a:ext cx="517379" cy="10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接點 85"/>
            <p:cNvCxnSpPr>
              <a:stCxn id="69" idx="2"/>
              <a:endCxn id="67" idx="0"/>
            </p:cNvCxnSpPr>
            <p:nvPr/>
          </p:nvCxnSpPr>
          <p:spPr>
            <a:xfrm flipH="1">
              <a:off x="904014" y="3150260"/>
              <a:ext cx="512798" cy="134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接點 86"/>
            <p:cNvCxnSpPr>
              <a:stCxn id="69" idx="2"/>
              <a:endCxn id="80" idx="0"/>
            </p:cNvCxnSpPr>
            <p:nvPr/>
          </p:nvCxnSpPr>
          <p:spPr>
            <a:xfrm>
              <a:off x="1416812" y="3150260"/>
              <a:ext cx="802" cy="21509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接點 87"/>
            <p:cNvCxnSpPr>
              <a:stCxn id="67" idx="2"/>
              <a:endCxn id="72" idx="0"/>
            </p:cNvCxnSpPr>
            <p:nvPr/>
          </p:nvCxnSpPr>
          <p:spPr>
            <a:xfrm>
              <a:off x="904014" y="3654316"/>
              <a:ext cx="4008" cy="280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接點 88"/>
            <p:cNvCxnSpPr>
              <a:stCxn id="72" idx="2"/>
              <a:endCxn id="77" idx="0"/>
            </p:cNvCxnSpPr>
            <p:nvPr/>
          </p:nvCxnSpPr>
          <p:spPr>
            <a:xfrm flipH="1">
              <a:off x="904816" y="4304348"/>
              <a:ext cx="3206" cy="3487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接點 89"/>
            <p:cNvCxnSpPr>
              <a:stCxn id="77" idx="2"/>
              <a:endCxn id="82" idx="0"/>
            </p:cNvCxnSpPr>
            <p:nvPr/>
          </p:nvCxnSpPr>
          <p:spPr>
            <a:xfrm>
              <a:off x="904816" y="5022468"/>
              <a:ext cx="1603" cy="278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接點 91"/>
            <p:cNvCxnSpPr>
              <a:stCxn id="70" idx="2"/>
              <a:endCxn id="74" idx="0"/>
            </p:cNvCxnSpPr>
            <p:nvPr/>
          </p:nvCxnSpPr>
          <p:spPr>
            <a:xfrm>
              <a:off x="1934191" y="3628678"/>
              <a:ext cx="2383" cy="551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接點 95"/>
            <p:cNvCxnSpPr>
              <a:stCxn id="74" idx="2"/>
              <a:endCxn id="84" idx="0"/>
            </p:cNvCxnSpPr>
            <p:nvPr/>
          </p:nvCxnSpPr>
          <p:spPr>
            <a:xfrm flipH="1">
              <a:off x="1934191" y="4549944"/>
              <a:ext cx="2383" cy="751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群組 203"/>
          <p:cNvGrpSpPr/>
          <p:nvPr/>
        </p:nvGrpSpPr>
        <p:grpSpPr>
          <a:xfrm>
            <a:off x="6372200" y="764704"/>
            <a:ext cx="2385812" cy="5504603"/>
            <a:chOff x="6375493" y="1340768"/>
            <a:chExt cx="2385812" cy="5504603"/>
          </a:xfrm>
        </p:grpSpPr>
        <p:sp>
          <p:nvSpPr>
            <p:cNvPr id="34" name="文字方塊 33"/>
            <p:cNvSpPr txBox="1"/>
            <p:nvPr/>
          </p:nvSpPr>
          <p:spPr>
            <a:xfrm>
              <a:off x="7453964" y="3008343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E</a:t>
              </a:r>
              <a:endParaRPr lang="zh-TW" altLang="en-US" b="1" dirty="0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7453964" y="1340768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E</a:t>
              </a:r>
              <a:endParaRPr lang="zh-TW" altLang="en-US" b="1" dirty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6953987" y="4104003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T</a:t>
              </a:r>
              <a:endParaRPr lang="zh-TW" altLang="en-US" b="1" dirty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7452360" y="1827575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T</a:t>
              </a:r>
              <a:endParaRPr lang="zh-TW" altLang="en-US" b="1" dirty="0"/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7452360" y="2354551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F</a:t>
              </a:r>
              <a:endParaRPr lang="zh-TW" altLang="en-US" b="1" dirty="0"/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7433125" y="6469858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+</a:t>
              </a:r>
              <a:endParaRPr lang="zh-TW" altLang="en-US" b="1" dirty="0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7866846" y="64698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a</a:t>
              </a:r>
              <a:endParaRPr lang="zh-TW" altLang="en-US" b="1" dirty="0"/>
            </a:p>
          </p:txBody>
        </p:sp>
        <p:cxnSp>
          <p:nvCxnSpPr>
            <p:cNvPr id="48" name="直線接點 47"/>
            <p:cNvCxnSpPr>
              <a:stCxn id="40" idx="2"/>
              <a:endCxn id="34" idx="0"/>
            </p:cNvCxnSpPr>
            <p:nvPr/>
          </p:nvCxnSpPr>
          <p:spPr>
            <a:xfrm>
              <a:off x="7601600" y="2723883"/>
              <a:ext cx="802" cy="2844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接點 48"/>
            <p:cNvCxnSpPr>
              <a:stCxn id="34" idx="2"/>
              <a:endCxn id="42" idx="0"/>
            </p:cNvCxnSpPr>
            <p:nvPr/>
          </p:nvCxnSpPr>
          <p:spPr>
            <a:xfrm flipH="1">
              <a:off x="7582365" y="3377675"/>
              <a:ext cx="20037" cy="30921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接點 49"/>
            <p:cNvCxnSpPr>
              <a:stCxn id="34" idx="2"/>
              <a:endCxn id="61" idx="0"/>
            </p:cNvCxnSpPr>
            <p:nvPr/>
          </p:nvCxnSpPr>
          <p:spPr>
            <a:xfrm flipH="1">
              <a:off x="7099219" y="3377675"/>
              <a:ext cx="503183" cy="1826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接點 50"/>
            <p:cNvCxnSpPr>
              <a:stCxn id="37" idx="2"/>
              <a:endCxn id="146" idx="0"/>
            </p:cNvCxnSpPr>
            <p:nvPr/>
          </p:nvCxnSpPr>
          <p:spPr>
            <a:xfrm>
              <a:off x="7103227" y="4473335"/>
              <a:ext cx="4462" cy="1751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接點 52"/>
            <p:cNvCxnSpPr>
              <a:stCxn id="35" idx="2"/>
              <a:endCxn id="38" idx="0"/>
            </p:cNvCxnSpPr>
            <p:nvPr/>
          </p:nvCxnSpPr>
          <p:spPr>
            <a:xfrm flipH="1">
              <a:off x="7601600" y="1710100"/>
              <a:ext cx="802" cy="1174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接點 54"/>
            <p:cNvCxnSpPr>
              <a:stCxn id="38" idx="2"/>
              <a:endCxn id="40" idx="0"/>
            </p:cNvCxnSpPr>
            <p:nvPr/>
          </p:nvCxnSpPr>
          <p:spPr>
            <a:xfrm>
              <a:off x="7601600" y="2196907"/>
              <a:ext cx="0" cy="1576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接點 55"/>
            <p:cNvCxnSpPr>
              <a:stCxn id="60" idx="2"/>
              <a:endCxn id="45" idx="0"/>
            </p:cNvCxnSpPr>
            <p:nvPr/>
          </p:nvCxnSpPr>
          <p:spPr>
            <a:xfrm flipH="1">
              <a:off x="8017689" y="4521404"/>
              <a:ext cx="28851" cy="19484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字方塊 58"/>
            <p:cNvSpPr txBox="1"/>
            <p:nvPr/>
          </p:nvSpPr>
          <p:spPr>
            <a:xfrm>
              <a:off x="7897300" y="3567609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T</a:t>
              </a:r>
              <a:endParaRPr lang="zh-TW" altLang="en-US" b="1" dirty="0"/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7897300" y="4152072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F</a:t>
              </a:r>
              <a:endParaRPr lang="zh-TW" altLang="en-US" b="1" dirty="0"/>
            </a:p>
          </p:txBody>
        </p:sp>
        <p:sp>
          <p:nvSpPr>
            <p:cNvPr id="61" name="文字方塊 60"/>
            <p:cNvSpPr txBox="1"/>
            <p:nvPr/>
          </p:nvSpPr>
          <p:spPr>
            <a:xfrm>
              <a:off x="6950781" y="3560277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E</a:t>
              </a:r>
              <a:endParaRPr lang="zh-TW" altLang="en-US" b="1" dirty="0"/>
            </a:p>
          </p:txBody>
        </p:sp>
        <p:cxnSp>
          <p:nvCxnSpPr>
            <p:cNvPr id="62" name="直線接點 61"/>
            <p:cNvCxnSpPr>
              <a:stCxn id="61" idx="2"/>
              <a:endCxn id="37" idx="0"/>
            </p:cNvCxnSpPr>
            <p:nvPr/>
          </p:nvCxnSpPr>
          <p:spPr>
            <a:xfrm>
              <a:off x="7099219" y="3929609"/>
              <a:ext cx="4008" cy="1743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接點 62"/>
            <p:cNvCxnSpPr>
              <a:stCxn id="59" idx="2"/>
              <a:endCxn id="60" idx="0"/>
            </p:cNvCxnSpPr>
            <p:nvPr/>
          </p:nvCxnSpPr>
          <p:spPr>
            <a:xfrm>
              <a:off x="8046540" y="3936941"/>
              <a:ext cx="0" cy="2151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接點 63"/>
            <p:cNvCxnSpPr>
              <a:stCxn id="34" idx="2"/>
              <a:endCxn id="59" idx="0"/>
            </p:cNvCxnSpPr>
            <p:nvPr/>
          </p:nvCxnSpPr>
          <p:spPr>
            <a:xfrm>
              <a:off x="7602402" y="3377675"/>
              <a:ext cx="444138" cy="189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接點 64"/>
            <p:cNvCxnSpPr>
              <a:stCxn id="40" idx="2"/>
              <a:endCxn id="78" idx="0"/>
            </p:cNvCxnSpPr>
            <p:nvPr/>
          </p:nvCxnSpPr>
          <p:spPr>
            <a:xfrm rot="5400000">
              <a:off x="5179760" y="4048017"/>
              <a:ext cx="3745975" cy="1097706"/>
            </a:xfrm>
            <a:prstGeom prst="curvedConnector3">
              <a:avLst>
                <a:gd name="adj1" fmla="val 92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接點 75"/>
            <p:cNvCxnSpPr>
              <a:stCxn id="40" idx="2"/>
              <a:endCxn id="79" idx="0"/>
            </p:cNvCxnSpPr>
            <p:nvPr/>
          </p:nvCxnSpPr>
          <p:spPr>
            <a:xfrm rot="16200000" flipH="1">
              <a:off x="6244265" y="4081218"/>
              <a:ext cx="3745975" cy="1031304"/>
            </a:xfrm>
            <a:prstGeom prst="curvedConnector3">
              <a:avLst>
                <a:gd name="adj1" fmla="val 923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字方塊 77"/>
            <p:cNvSpPr txBox="1"/>
            <p:nvPr/>
          </p:nvSpPr>
          <p:spPr>
            <a:xfrm>
              <a:off x="6375493" y="6469858"/>
              <a:ext cx="2568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(</a:t>
              </a:r>
              <a:endParaRPr lang="zh-TW" altLang="en-US" b="1" dirty="0"/>
            </a:p>
          </p:txBody>
        </p:sp>
        <p:sp>
          <p:nvSpPr>
            <p:cNvPr id="79" name="文字方塊 78"/>
            <p:cNvSpPr txBox="1"/>
            <p:nvPr/>
          </p:nvSpPr>
          <p:spPr>
            <a:xfrm>
              <a:off x="8504503" y="6469858"/>
              <a:ext cx="2568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)</a:t>
              </a:r>
              <a:endParaRPr lang="zh-TW" altLang="en-US" b="1" dirty="0"/>
            </a:p>
          </p:txBody>
        </p:sp>
        <p:sp>
          <p:nvSpPr>
            <p:cNvPr id="144" name="文字方塊 143"/>
            <p:cNvSpPr txBox="1"/>
            <p:nvPr/>
          </p:nvSpPr>
          <p:spPr>
            <a:xfrm>
              <a:off x="6960053" y="5302257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/>
                <a:t>E</a:t>
              </a:r>
              <a:endParaRPr lang="zh-TW" altLang="en-US" b="1" dirty="0"/>
            </a:p>
          </p:txBody>
        </p:sp>
        <p:sp>
          <p:nvSpPr>
            <p:cNvPr id="146" name="文字方塊 145"/>
            <p:cNvSpPr txBox="1"/>
            <p:nvPr/>
          </p:nvSpPr>
          <p:spPr>
            <a:xfrm>
              <a:off x="6958449" y="4648465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F</a:t>
              </a:r>
              <a:endParaRPr lang="zh-TW" altLang="en-US" b="1" dirty="0"/>
            </a:p>
          </p:txBody>
        </p:sp>
        <p:sp>
          <p:nvSpPr>
            <p:cNvPr id="149" name="文字方塊 148"/>
            <p:cNvSpPr txBox="1"/>
            <p:nvPr/>
          </p:nvSpPr>
          <p:spPr>
            <a:xfrm>
              <a:off x="6960053" y="64748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a</a:t>
              </a:r>
              <a:endParaRPr lang="zh-TW" altLang="en-US" b="1" dirty="0"/>
            </a:p>
          </p:txBody>
        </p:sp>
        <p:cxnSp>
          <p:nvCxnSpPr>
            <p:cNvPr id="150" name="直線接點 149"/>
            <p:cNvCxnSpPr>
              <a:stCxn id="146" idx="2"/>
              <a:endCxn id="144" idx="0"/>
            </p:cNvCxnSpPr>
            <p:nvPr/>
          </p:nvCxnSpPr>
          <p:spPr>
            <a:xfrm>
              <a:off x="7107689" y="5017797"/>
              <a:ext cx="802" cy="2844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線接點 154"/>
            <p:cNvCxnSpPr>
              <a:stCxn id="157" idx="2"/>
              <a:endCxn id="149" idx="0"/>
            </p:cNvCxnSpPr>
            <p:nvPr/>
          </p:nvCxnSpPr>
          <p:spPr>
            <a:xfrm flipV="1">
              <a:off x="7109293" y="6474848"/>
              <a:ext cx="1603" cy="171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文字方塊 155"/>
            <p:cNvSpPr txBox="1"/>
            <p:nvPr/>
          </p:nvSpPr>
          <p:spPr>
            <a:xfrm>
              <a:off x="6960053" y="5771383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T</a:t>
              </a:r>
              <a:endParaRPr lang="zh-TW" altLang="en-US" b="1" dirty="0"/>
            </a:p>
          </p:txBody>
        </p:sp>
        <p:sp>
          <p:nvSpPr>
            <p:cNvPr id="157" name="文字方塊 156"/>
            <p:cNvSpPr txBox="1"/>
            <p:nvPr/>
          </p:nvSpPr>
          <p:spPr>
            <a:xfrm>
              <a:off x="6960053" y="6122669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F</a:t>
              </a:r>
              <a:endParaRPr lang="zh-TW" altLang="en-US" b="1" dirty="0"/>
            </a:p>
          </p:txBody>
        </p:sp>
        <p:cxnSp>
          <p:nvCxnSpPr>
            <p:cNvPr id="160" name="直線接點 159"/>
            <p:cNvCxnSpPr>
              <a:stCxn id="156" idx="2"/>
              <a:endCxn id="157" idx="0"/>
            </p:cNvCxnSpPr>
            <p:nvPr/>
          </p:nvCxnSpPr>
          <p:spPr>
            <a:xfrm flipV="1">
              <a:off x="7109293" y="6122669"/>
              <a:ext cx="0" cy="180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>
              <a:stCxn id="144" idx="2"/>
              <a:endCxn id="156" idx="0"/>
            </p:cNvCxnSpPr>
            <p:nvPr/>
          </p:nvCxnSpPr>
          <p:spPr>
            <a:xfrm>
              <a:off x="7108491" y="5671589"/>
              <a:ext cx="802" cy="99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接點 161"/>
            <p:cNvCxnSpPr>
              <a:stCxn id="146" idx="2"/>
              <a:endCxn id="166" idx="0"/>
            </p:cNvCxnSpPr>
            <p:nvPr/>
          </p:nvCxnSpPr>
          <p:spPr>
            <a:xfrm rot="5400000">
              <a:off x="6250362" y="5617520"/>
              <a:ext cx="1457051" cy="257604"/>
            </a:xfrm>
            <a:prstGeom prst="curvedConnector3">
              <a:avLst>
                <a:gd name="adj1" fmla="val 1894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接點 164"/>
            <p:cNvCxnSpPr/>
            <p:nvPr/>
          </p:nvCxnSpPr>
          <p:spPr>
            <a:xfrm rot="16200000" flipH="1">
              <a:off x="6495833" y="5579754"/>
              <a:ext cx="1458242" cy="250844"/>
            </a:xfrm>
            <a:prstGeom prst="curvedConnector3">
              <a:avLst>
                <a:gd name="adj1" fmla="val 2155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文字方塊 165"/>
            <p:cNvSpPr txBox="1"/>
            <p:nvPr/>
          </p:nvSpPr>
          <p:spPr>
            <a:xfrm>
              <a:off x="6721684" y="6474848"/>
              <a:ext cx="2568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(</a:t>
              </a:r>
              <a:endParaRPr lang="zh-TW" altLang="en-US" b="1" dirty="0"/>
            </a:p>
          </p:txBody>
        </p:sp>
        <p:sp>
          <p:nvSpPr>
            <p:cNvPr id="167" name="文字方塊 166"/>
            <p:cNvSpPr txBox="1"/>
            <p:nvPr/>
          </p:nvSpPr>
          <p:spPr>
            <a:xfrm>
              <a:off x="7230132" y="6476039"/>
              <a:ext cx="2568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b="1" dirty="0" smtClean="0"/>
                <a:t>)</a:t>
              </a:r>
              <a:endParaRPr lang="zh-TW" altLang="en-US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9732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Q2.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All strings over </a:t>
            </a:r>
            <a:r>
              <a:rPr lang="en-US" altLang="zh-TW" b="1" dirty="0" smtClean="0"/>
              <a:t>a</a:t>
            </a:r>
            <a:r>
              <a:rPr lang="en-US" altLang="zh-TW" dirty="0" smtClean="0"/>
              <a:t> and </a:t>
            </a:r>
            <a:r>
              <a:rPr lang="en-US" altLang="zh-TW" b="1" smtClean="0"/>
              <a:t>b</a:t>
            </a:r>
            <a:r>
              <a:rPr lang="en-US" altLang="zh-TW" smtClean="0"/>
              <a:t> that are </a:t>
            </a:r>
            <a:r>
              <a:rPr lang="en-US" altLang="zh-TW" dirty="0" smtClean="0"/>
              <a:t>not palindromes.</a:t>
            </a:r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Q4.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 </a:t>
            </a:r>
            <a:r>
              <a:rPr lang="zh-TW" altLang="en-US" dirty="0" smtClean="0"/>
              <a:t>→ </a:t>
            </a:r>
            <a:r>
              <a:rPr lang="en-US" altLang="zh-TW" dirty="0" smtClean="0">
                <a:solidFill>
                  <a:srgbClr val="FF0000"/>
                </a:solidFill>
              </a:rPr>
              <a:t>LPR</a:t>
            </a:r>
            <a:r>
              <a:rPr lang="en-US" altLang="zh-TW" dirty="0" smtClean="0"/>
              <a:t> | LBR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P </a:t>
            </a:r>
            <a:r>
              <a:rPr lang="zh-TW" altLang="en-US" dirty="0" smtClean="0">
                <a:solidFill>
                  <a:srgbClr val="FF0000"/>
                </a:solidFill>
              </a:rPr>
              <a:t>→ </a:t>
            </a:r>
            <a:r>
              <a:rPr lang="en-US" altLang="zh-TW" dirty="0" err="1" smtClean="0">
                <a:solidFill>
                  <a:srgbClr val="FF0000"/>
                </a:solidFill>
              </a:rPr>
              <a:t>aPa</a:t>
            </a:r>
            <a:r>
              <a:rPr lang="en-US" altLang="zh-TW" dirty="0" smtClean="0">
                <a:solidFill>
                  <a:srgbClr val="FF0000"/>
                </a:solidFill>
              </a:rPr>
              <a:t> | </a:t>
            </a:r>
            <a:r>
              <a:rPr lang="en-US" altLang="zh-TW" dirty="0" err="1" smtClean="0">
                <a:solidFill>
                  <a:srgbClr val="FF0000"/>
                </a:solidFill>
              </a:rPr>
              <a:t>bPb</a:t>
            </a:r>
            <a:r>
              <a:rPr lang="en-US" altLang="zh-TW" dirty="0" smtClean="0">
                <a:solidFill>
                  <a:srgbClr val="FF0000"/>
                </a:solidFill>
              </a:rPr>
              <a:t> | a | b |</a:t>
            </a:r>
            <a:r>
              <a:rPr lang="el-GR" altLang="zh-TW" dirty="0" smtClean="0">
                <a:solidFill>
                  <a:srgbClr val="FF0000"/>
                </a:solidFill>
              </a:rPr>
              <a:t> ε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altLang="zh-TW" dirty="0" smtClean="0"/>
              <a:t>B </a:t>
            </a:r>
            <a:r>
              <a:rPr lang="zh-TW" altLang="en-US" dirty="0" smtClean="0"/>
              <a:t>→ </a:t>
            </a:r>
            <a:r>
              <a:rPr lang="en-US" altLang="zh-TW" dirty="0" err="1" smtClean="0"/>
              <a:t>aBa</a:t>
            </a:r>
            <a:r>
              <a:rPr lang="en-US" altLang="zh-TW" dirty="0" smtClean="0"/>
              <a:t> | </a:t>
            </a:r>
            <a:r>
              <a:rPr lang="en-US" altLang="zh-TW" dirty="0" err="1" smtClean="0"/>
              <a:t>bBb</a:t>
            </a:r>
            <a:r>
              <a:rPr lang="en-US" altLang="zh-TW" dirty="0" smtClean="0"/>
              <a:t> | #L</a:t>
            </a:r>
          </a:p>
          <a:p>
            <a:r>
              <a:rPr lang="en-US" altLang="zh-TW" dirty="0" smtClean="0"/>
              <a:t>R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#T |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r>
              <a:rPr lang="en-US" altLang="zh-TW" dirty="0" smtClean="0"/>
              <a:t>T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#T | Ta | Tb |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r>
              <a:rPr lang="en-US" altLang="zh-TW" dirty="0" smtClean="0"/>
              <a:t>L</a:t>
            </a:r>
            <a:r>
              <a:rPr lang="zh-TW" altLang="en-US" dirty="0" smtClean="0"/>
              <a:t> → </a:t>
            </a:r>
            <a:r>
              <a:rPr lang="en-US" altLang="zh-TW" dirty="0" smtClean="0"/>
              <a:t>M#</a:t>
            </a:r>
            <a:r>
              <a:rPr lang="zh-TW" altLang="en-US" dirty="0" smtClean="0"/>
              <a:t> </a:t>
            </a:r>
            <a:r>
              <a:rPr lang="en-US" altLang="zh-TW" dirty="0" smtClean="0"/>
              <a:t>|</a:t>
            </a:r>
            <a:r>
              <a:rPr lang="zh-TW" altLang="en-US" dirty="0" smtClean="0"/>
              <a:t>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r>
              <a:rPr lang="en-US" altLang="zh-TW" dirty="0" smtClean="0"/>
              <a:t>M</a:t>
            </a:r>
            <a:r>
              <a:rPr lang="zh-TW" altLang="en-US" dirty="0" smtClean="0"/>
              <a:t> → </a:t>
            </a:r>
            <a:r>
              <a:rPr lang="en-US" altLang="zh-TW" dirty="0" smtClean="0"/>
              <a:t>M#|</a:t>
            </a:r>
            <a:r>
              <a:rPr lang="zh-TW" altLang="en-US" dirty="0" smtClean="0"/>
              <a:t> </a:t>
            </a:r>
            <a:r>
              <a:rPr lang="en-US" altLang="zh-TW" dirty="0" err="1" smtClean="0"/>
              <a:t>aM</a:t>
            </a:r>
            <a:r>
              <a:rPr lang="en-US" altLang="zh-TW" dirty="0" smtClean="0"/>
              <a:t> | </a:t>
            </a:r>
            <a:r>
              <a:rPr lang="en-US" altLang="zh-TW" dirty="0" err="1" smtClean="0"/>
              <a:t>bM</a:t>
            </a:r>
            <a:r>
              <a:rPr lang="en-US" altLang="zh-TW" dirty="0" smtClean="0"/>
              <a:t> | </a:t>
            </a:r>
            <a:r>
              <a:rPr lang="el-GR" altLang="zh-TW" dirty="0" smtClean="0"/>
              <a:t>ε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Q7.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BAB | B |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	B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00 |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pPr>
              <a:buNone/>
            </a:pPr>
            <a:r>
              <a:rPr lang="en-US" altLang="zh-TW" b="1" dirty="0" smtClean="0"/>
              <a:t>(1)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Add S</a:t>
            </a:r>
            <a:r>
              <a:rPr lang="en-US" altLang="zh-TW" b="1" baseline="-25000" dirty="0" smtClean="0"/>
              <a:t>0</a:t>
            </a:r>
            <a:r>
              <a:rPr lang="en-US" altLang="zh-TW" b="1" dirty="0" smtClean="0"/>
              <a:t> </a:t>
            </a:r>
            <a:r>
              <a:rPr lang="zh-TW" altLang="en-US" b="1" dirty="0" smtClean="0"/>
              <a:t>→</a:t>
            </a:r>
            <a:r>
              <a:rPr lang="en-US" altLang="zh-TW" b="1" dirty="0" smtClean="0"/>
              <a:t> A</a:t>
            </a:r>
          </a:p>
          <a:p>
            <a:pPr lvl="1"/>
            <a:r>
              <a:rPr lang="en-US" altLang="zh-TW" dirty="0" smtClean="0"/>
              <a:t>S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A</a:t>
            </a:r>
          </a:p>
          <a:p>
            <a:pPr lvl="1">
              <a:buNone/>
            </a:pPr>
            <a:r>
              <a:rPr lang="en-US" altLang="zh-TW" dirty="0" smtClean="0"/>
              <a:t>	A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BAB | B |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pPr lvl="1">
              <a:buNone/>
            </a:pPr>
            <a:r>
              <a:rPr lang="en-US" altLang="zh-TW" dirty="0" smtClean="0"/>
              <a:t>	B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00 |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en-US" altLang="zh-TW" b="1" dirty="0" smtClean="0"/>
              <a:t>(2) Remove </a:t>
            </a:r>
            <a:r>
              <a:rPr lang="el-GR" altLang="zh-TW" b="1" dirty="0" smtClean="0"/>
              <a:t>ε</a:t>
            </a:r>
            <a:r>
              <a:rPr lang="en-US" altLang="zh-TW" b="1" dirty="0" smtClean="0"/>
              <a:t> rules</a:t>
            </a:r>
          </a:p>
          <a:p>
            <a:pPr>
              <a:buNone/>
            </a:pPr>
            <a:r>
              <a:rPr lang="en-US" altLang="zh-TW" dirty="0" smtClean="0"/>
              <a:t>		2-1: Remove B </a:t>
            </a:r>
            <a:r>
              <a:rPr lang="zh-TW" altLang="en-US" dirty="0" smtClean="0"/>
              <a:t>→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pPr lvl="3"/>
            <a:r>
              <a:rPr lang="en-US" altLang="zh-TW" sz="2800" dirty="0" smtClean="0"/>
              <a:t>S</a:t>
            </a:r>
            <a:r>
              <a:rPr lang="en-US" altLang="zh-TW" sz="2800" baseline="-25000" dirty="0" smtClean="0"/>
              <a:t>0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A</a:t>
            </a:r>
          </a:p>
          <a:p>
            <a:pPr lvl="3">
              <a:buNone/>
            </a:pPr>
            <a:r>
              <a:rPr lang="en-US" altLang="zh-TW" sz="2800" dirty="0" smtClean="0"/>
              <a:t>	A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BAB | AB | BA | A | B |</a:t>
            </a:r>
            <a:r>
              <a:rPr lang="el-GR" altLang="zh-TW" sz="2800" dirty="0" smtClean="0"/>
              <a:t> ε</a:t>
            </a:r>
            <a:r>
              <a:rPr lang="en-US" altLang="zh-TW" sz="2800" dirty="0" smtClean="0"/>
              <a:t> </a:t>
            </a:r>
          </a:p>
          <a:p>
            <a:pPr lvl="3">
              <a:buNone/>
            </a:pPr>
            <a:r>
              <a:rPr lang="en-US" altLang="zh-TW" sz="2800" dirty="0" smtClean="0"/>
              <a:t>	B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00</a:t>
            </a:r>
          </a:p>
          <a:p>
            <a:pPr>
              <a:buNone/>
            </a:pPr>
            <a:r>
              <a:rPr lang="en-US" altLang="zh-TW" dirty="0" smtClean="0"/>
              <a:t>		2-2: Remove A </a:t>
            </a:r>
            <a:r>
              <a:rPr lang="zh-TW" altLang="en-US" dirty="0" smtClean="0"/>
              <a:t>→ </a:t>
            </a:r>
            <a:r>
              <a:rPr lang="el-GR" altLang="zh-TW" dirty="0" smtClean="0"/>
              <a:t>ε</a:t>
            </a:r>
            <a:endParaRPr lang="en-US" altLang="zh-TW" dirty="0" smtClean="0"/>
          </a:p>
          <a:p>
            <a:pPr lvl="3"/>
            <a:r>
              <a:rPr lang="en-US" altLang="zh-TW" sz="2800" dirty="0" smtClean="0"/>
              <a:t>S</a:t>
            </a:r>
            <a:r>
              <a:rPr lang="en-US" altLang="zh-TW" sz="2800" baseline="-25000" dirty="0" smtClean="0"/>
              <a:t>0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A </a:t>
            </a:r>
            <a:r>
              <a:rPr lang="en-US" altLang="zh-TW" sz="2800" dirty="0" smtClean="0">
                <a:solidFill>
                  <a:srgbClr val="FF0000"/>
                </a:solidFill>
              </a:rPr>
              <a:t>| </a:t>
            </a:r>
            <a:r>
              <a:rPr lang="el-GR" altLang="zh-TW" sz="2800" dirty="0" smtClean="0">
                <a:solidFill>
                  <a:srgbClr val="FF0000"/>
                </a:solidFill>
              </a:rPr>
              <a:t>ε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lvl="3">
              <a:buNone/>
            </a:pPr>
            <a:r>
              <a:rPr lang="en-US" altLang="zh-TW" sz="2800" dirty="0" smtClean="0"/>
              <a:t>	A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BAB | AB | BA | A | B </a:t>
            </a:r>
            <a:r>
              <a:rPr lang="en-US" altLang="zh-TW" sz="2800" dirty="0" smtClean="0">
                <a:solidFill>
                  <a:srgbClr val="FF0000"/>
                </a:solidFill>
              </a:rPr>
              <a:t>| BB</a:t>
            </a:r>
          </a:p>
          <a:p>
            <a:pPr lvl="3">
              <a:buNone/>
            </a:pPr>
            <a:r>
              <a:rPr lang="en-US" altLang="zh-TW" sz="2800" dirty="0" smtClean="0"/>
              <a:t>	B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00</a:t>
            </a: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zh-TW" b="1" dirty="0" smtClean="0"/>
              <a:t>(3) Remove unit rules</a:t>
            </a:r>
          </a:p>
          <a:p>
            <a:pPr>
              <a:buNone/>
            </a:pPr>
            <a:r>
              <a:rPr lang="en-US" altLang="zh-TW" dirty="0" smtClean="0"/>
              <a:t>		3-1: Remove A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A</a:t>
            </a:r>
          </a:p>
          <a:p>
            <a:pPr lvl="3"/>
            <a:r>
              <a:rPr lang="en-US" altLang="zh-TW" sz="2800" dirty="0" smtClean="0"/>
              <a:t>S</a:t>
            </a:r>
            <a:r>
              <a:rPr lang="en-US" altLang="zh-TW" sz="2800" baseline="-25000" dirty="0" smtClean="0"/>
              <a:t>0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A | </a:t>
            </a:r>
            <a:r>
              <a:rPr lang="el-GR" altLang="zh-TW" sz="2800" dirty="0" smtClean="0"/>
              <a:t>ε</a:t>
            </a:r>
            <a:endParaRPr lang="en-US" altLang="zh-TW" sz="2800" dirty="0" smtClean="0"/>
          </a:p>
          <a:p>
            <a:pPr lvl="3">
              <a:buNone/>
            </a:pPr>
            <a:r>
              <a:rPr lang="en-US" altLang="zh-TW" sz="2800" dirty="0" smtClean="0"/>
              <a:t>	A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BAB | AB | BA | B | BB</a:t>
            </a:r>
          </a:p>
          <a:p>
            <a:pPr lvl="3">
              <a:buNone/>
            </a:pPr>
            <a:r>
              <a:rPr lang="en-US" altLang="zh-TW" sz="2800" dirty="0" smtClean="0"/>
              <a:t>	B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00</a:t>
            </a:r>
          </a:p>
          <a:p>
            <a:pPr>
              <a:buNone/>
            </a:pPr>
            <a:r>
              <a:rPr lang="en-US" altLang="zh-TW" dirty="0" smtClean="0"/>
              <a:t>		3-2: Remove A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B</a:t>
            </a:r>
          </a:p>
          <a:p>
            <a:pPr lvl="3"/>
            <a:r>
              <a:rPr lang="en-US" altLang="zh-TW" sz="2800" dirty="0" smtClean="0"/>
              <a:t>S</a:t>
            </a:r>
            <a:r>
              <a:rPr lang="en-US" altLang="zh-TW" sz="2800" baseline="-25000" dirty="0" smtClean="0"/>
              <a:t>0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A | </a:t>
            </a:r>
            <a:r>
              <a:rPr lang="el-GR" altLang="zh-TW" sz="2800" dirty="0" smtClean="0"/>
              <a:t>ε</a:t>
            </a:r>
            <a:endParaRPr lang="en-US" altLang="zh-TW" sz="2800" dirty="0" smtClean="0"/>
          </a:p>
          <a:p>
            <a:pPr lvl="3">
              <a:buNone/>
            </a:pPr>
            <a:r>
              <a:rPr lang="en-US" altLang="zh-TW" sz="2800" dirty="0" smtClean="0"/>
              <a:t>	A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BAB | AB | BA | BB </a:t>
            </a:r>
            <a:r>
              <a:rPr lang="en-US" altLang="zh-TW" sz="2800" dirty="0" smtClean="0">
                <a:solidFill>
                  <a:srgbClr val="FF0000"/>
                </a:solidFill>
              </a:rPr>
              <a:t>| 00</a:t>
            </a:r>
          </a:p>
          <a:p>
            <a:pPr lvl="3">
              <a:buNone/>
            </a:pPr>
            <a:r>
              <a:rPr lang="en-US" altLang="zh-TW" sz="2800" dirty="0" smtClean="0"/>
              <a:t>	B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00</a:t>
            </a:r>
          </a:p>
          <a:p>
            <a:pPr>
              <a:buNone/>
            </a:pPr>
            <a:r>
              <a:rPr lang="en-US" altLang="zh-TW" dirty="0" smtClean="0"/>
              <a:t>		3-3: Remove S</a:t>
            </a:r>
            <a:r>
              <a:rPr lang="en-US" altLang="zh-TW" baseline="-25000" dirty="0" smtClean="0"/>
              <a:t>0</a:t>
            </a:r>
            <a:r>
              <a:rPr lang="en-US" altLang="zh-TW" dirty="0" smtClean="0"/>
              <a:t> </a:t>
            </a:r>
            <a:r>
              <a:rPr lang="zh-TW" altLang="en-US" dirty="0" smtClean="0"/>
              <a:t>→ </a:t>
            </a:r>
            <a:r>
              <a:rPr lang="en-US" altLang="zh-TW" dirty="0" smtClean="0"/>
              <a:t>A</a:t>
            </a:r>
          </a:p>
          <a:p>
            <a:pPr lvl="3"/>
            <a:r>
              <a:rPr lang="en-US" altLang="zh-TW" sz="2800" dirty="0" smtClean="0"/>
              <a:t>S</a:t>
            </a:r>
            <a:r>
              <a:rPr lang="en-US" altLang="zh-TW" sz="2800" baseline="-25000" dirty="0" smtClean="0"/>
              <a:t>0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>
                <a:solidFill>
                  <a:srgbClr val="FF0000"/>
                </a:solidFill>
              </a:rPr>
              <a:t>BAB | AB | BA | BB | 00</a:t>
            </a:r>
            <a:r>
              <a:rPr lang="en-US" altLang="zh-TW" sz="2800" dirty="0" smtClean="0"/>
              <a:t> | </a:t>
            </a:r>
            <a:r>
              <a:rPr lang="el-GR" altLang="zh-TW" sz="2800" dirty="0" smtClean="0"/>
              <a:t>ε</a:t>
            </a:r>
            <a:endParaRPr lang="en-US" altLang="zh-TW" sz="2800" dirty="0" smtClean="0"/>
          </a:p>
          <a:p>
            <a:pPr lvl="3">
              <a:buNone/>
            </a:pPr>
            <a:r>
              <a:rPr lang="en-US" altLang="zh-TW" sz="2800" dirty="0" smtClean="0"/>
              <a:t>	A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BAB | AB | BA | BB | 00</a:t>
            </a:r>
          </a:p>
          <a:p>
            <a:pPr lvl="3">
              <a:buNone/>
            </a:pPr>
            <a:r>
              <a:rPr lang="en-US" altLang="zh-TW" sz="2800" dirty="0" smtClean="0"/>
              <a:t>	B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00</a:t>
            </a: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b="1" dirty="0" smtClean="0"/>
              <a:t>(4) Replacement</a:t>
            </a:r>
          </a:p>
          <a:p>
            <a:pPr lvl="3"/>
            <a:r>
              <a:rPr lang="en-US" altLang="zh-TW" sz="2800" dirty="0" smtClean="0"/>
              <a:t>S</a:t>
            </a:r>
            <a:r>
              <a:rPr lang="en-US" altLang="zh-TW" sz="2800" baseline="-25000" dirty="0" smtClean="0"/>
              <a:t>0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BA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| AB | BA | BB | U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U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| </a:t>
            </a:r>
            <a:r>
              <a:rPr lang="el-GR" altLang="zh-TW" sz="2800" dirty="0" smtClean="0"/>
              <a:t>ε</a:t>
            </a:r>
            <a:endParaRPr lang="en-US" altLang="zh-TW" sz="2800" dirty="0" smtClean="0"/>
          </a:p>
          <a:p>
            <a:pPr lvl="3">
              <a:buNone/>
            </a:pPr>
            <a:r>
              <a:rPr lang="en-US" altLang="zh-TW" sz="2800" dirty="0" smtClean="0"/>
              <a:t>	A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BA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| AB | BA | BB | U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U</a:t>
            </a:r>
            <a:r>
              <a:rPr lang="en-US" altLang="zh-TW" sz="2800" baseline="-25000" dirty="0" smtClean="0"/>
              <a:t>1</a:t>
            </a:r>
          </a:p>
          <a:p>
            <a:pPr lvl="3">
              <a:buNone/>
            </a:pPr>
            <a:r>
              <a:rPr lang="en-US" altLang="zh-TW" sz="2800" dirty="0" smtClean="0"/>
              <a:t>	B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U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U</a:t>
            </a:r>
            <a:r>
              <a:rPr lang="en-US" altLang="zh-TW" sz="2800" baseline="-25000" dirty="0" smtClean="0"/>
              <a:t>1</a:t>
            </a:r>
          </a:p>
          <a:p>
            <a:pPr lvl="3">
              <a:buNone/>
            </a:pPr>
            <a:r>
              <a:rPr lang="en-US" altLang="zh-TW" sz="2800" dirty="0" smtClean="0"/>
              <a:t>	A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AB</a:t>
            </a:r>
          </a:p>
          <a:p>
            <a:pPr lvl="3">
              <a:buNone/>
            </a:pPr>
            <a:r>
              <a:rPr lang="en-US" altLang="zh-TW" sz="2800" dirty="0" smtClean="0"/>
              <a:t>	U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→ </a:t>
            </a:r>
            <a:r>
              <a:rPr lang="en-US" altLang="zh-TW" sz="2800" dirty="0" smtClean="0"/>
              <a:t>0</a:t>
            </a: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HW#5 </a:t>
            </a:r>
            <a:r>
              <a:rPr lang="en-US" altLang="zh-TW" dirty="0"/>
              <a:t>Problem </a:t>
            </a:r>
            <a:r>
              <a:rPr lang="en-US" altLang="zh-TW" dirty="0" smtClean="0"/>
              <a:t>6</a:t>
            </a:r>
            <a:endParaRPr lang="zh-TW" alt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內容版面配置區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83768"/>
                <a:ext cx="8229600" cy="364239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zh-TW" b="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TW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m:rPr>
                        <m:sty m:val="p"/>
                      </m:rP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zh-TW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n-US" altLang="zh-TW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altLang="zh-TW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altLang="zh-TW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TW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m:rPr>
                        <m:sty m:val="p"/>
                      </m:rP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altLang="zh-TW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zh-TW" altLang="en-US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𝑐𝐶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altLang="zh-TW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altLang="zh-TW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𝐴𝑎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TW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altLang="zh-TW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zh-TW" altLang="en-US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US" altLang="zh-TW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zh-TW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TW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zh-TW" dirty="0" smtClean="0"/>
                  <a:t>It is ambiguous.</a:t>
                </a:r>
              </a:p>
              <a:p>
                <a:r>
                  <a:rPr lang="en-US" altLang="zh-TW" dirty="0" smtClean="0"/>
                  <a:t>The context-free grammar have two </a:t>
                </a:r>
                <a:r>
                  <a:rPr lang="en-US" altLang="zh-TW" dirty="0" smtClean="0"/>
                  <a:t>choices,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=j or j=k; as a result, when </a:t>
                </a:r>
                <a:r>
                  <a:rPr lang="en-US" altLang="zh-TW" dirty="0" err="1" smtClean="0"/>
                  <a:t>i</a:t>
                </a:r>
                <a:r>
                  <a:rPr lang="en-US" altLang="zh-TW" dirty="0" smtClean="0"/>
                  <a:t>=j=k, the grammar have two ways to </a:t>
                </a:r>
                <a:r>
                  <a:rPr lang="en-US" altLang="zh-TW" dirty="0" smtClean="0"/>
                  <a:t>generate </a:t>
                </a:r>
                <a:r>
                  <a:rPr lang="en-US" altLang="zh-TW" smtClean="0"/>
                  <a:t>the </a:t>
                </a:r>
                <a:r>
                  <a:rPr lang="en-US" altLang="zh-TW" smtClean="0"/>
                  <a:t>words</a:t>
                </a:r>
                <a:r>
                  <a:rPr lang="en-US" altLang="zh-TW" dirty="0" smtClean="0"/>
                  <a:t>.</a:t>
                </a:r>
                <a:endParaRPr lang="zh-TW" altLang="en-US" dirty="0"/>
              </a:p>
              <a:p>
                <a:endParaRPr lang="zh-TW" altLang="en-US" dirty="0"/>
              </a:p>
            </p:txBody>
          </p:sp>
        </mc:Choice>
        <mc:Fallback>
          <p:sp>
            <p:nvSpPr>
              <p:cNvPr id="5" name="內容版面配置區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83768"/>
                <a:ext cx="8229600" cy="3642395"/>
              </a:xfrm>
              <a:blipFill rotWithShape="0">
                <a:blip r:embed="rId2" cstate="print"/>
                <a:stretch>
                  <a:fillRect l="-1481" t="-4849" r="-296" b="-334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內容版面配置區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196752"/>
            <a:ext cx="8229600" cy="12558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7435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190</Words>
  <Application>Microsoft Office PowerPoint</Application>
  <PresentationFormat>如螢幕大小 (4:3)</PresentationFormat>
  <Paragraphs>90</Paragraphs>
  <Slides>10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Computing Theory - HW#5</vt:lpstr>
      <vt:lpstr>HW#5 Q1.</vt:lpstr>
      <vt:lpstr>HW#5 Q1.(cont.)</vt:lpstr>
      <vt:lpstr>HW#5 Q2.</vt:lpstr>
      <vt:lpstr>HW#5 Q4.</vt:lpstr>
      <vt:lpstr>HW#5 Q7.</vt:lpstr>
      <vt:lpstr>投影片 7</vt:lpstr>
      <vt:lpstr>投影片 8</vt:lpstr>
      <vt:lpstr>投影片 9</vt:lpstr>
      <vt:lpstr>HW#5 Problem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HW#5</dc:title>
  <dc:creator>FOX</dc:creator>
  <cp:lastModifiedBy>vaio</cp:lastModifiedBy>
  <cp:revision>31</cp:revision>
  <dcterms:created xsi:type="dcterms:W3CDTF">2013-05-19T13:21:42Z</dcterms:created>
  <dcterms:modified xsi:type="dcterms:W3CDTF">2013-05-22T03:31:32Z</dcterms:modified>
</cp:coreProperties>
</file>