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33"/>
  </p:notesMasterIdLst>
  <p:handoutMasterIdLst>
    <p:handoutMasterId r:id="rId34"/>
  </p:handoutMasterIdLst>
  <p:sldIdLst>
    <p:sldId id="377" r:id="rId3"/>
    <p:sldId id="426" r:id="rId4"/>
    <p:sldId id="445" r:id="rId5"/>
    <p:sldId id="446" r:id="rId6"/>
    <p:sldId id="447" r:id="rId7"/>
    <p:sldId id="448" r:id="rId8"/>
    <p:sldId id="449" r:id="rId9"/>
    <p:sldId id="450" r:id="rId10"/>
    <p:sldId id="451" r:id="rId11"/>
    <p:sldId id="452" r:id="rId12"/>
    <p:sldId id="453" r:id="rId13"/>
    <p:sldId id="454" r:id="rId14"/>
    <p:sldId id="455" r:id="rId15"/>
    <p:sldId id="456" r:id="rId16"/>
    <p:sldId id="457" r:id="rId17"/>
    <p:sldId id="458" r:id="rId18"/>
    <p:sldId id="459" r:id="rId19"/>
    <p:sldId id="460" r:id="rId20"/>
    <p:sldId id="461" r:id="rId21"/>
    <p:sldId id="490" r:id="rId22"/>
    <p:sldId id="462" r:id="rId23"/>
    <p:sldId id="463" r:id="rId24"/>
    <p:sldId id="464" r:id="rId25"/>
    <p:sldId id="481" r:id="rId26"/>
    <p:sldId id="482" r:id="rId27"/>
    <p:sldId id="483" r:id="rId28"/>
    <p:sldId id="488" r:id="rId29"/>
    <p:sldId id="484" r:id="rId30"/>
    <p:sldId id="489" r:id="rId31"/>
    <p:sldId id="485" r:id="rId32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30" autoAdjust="0"/>
  </p:normalViewPr>
  <p:slideViewPr>
    <p:cSldViewPr>
      <p:cViewPr varScale="1">
        <p:scale>
          <a:sx n="93" d="100"/>
          <a:sy n="93" d="100"/>
        </p:scale>
        <p:origin x="351" y="3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2017/12/4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2017/12/4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DA2D7-307D-4608-850F-618728A36ADE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539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9735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30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DS 2017: Hashing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Hashing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Hashing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Hashing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Hashing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Hashing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Hashing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Hashing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Hashing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Hashing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Hashing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Hashing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Hashing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Hashing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Hashing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Hashing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Hashing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Hashing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Hashing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Hashing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Hashing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Hashing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Hashing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Hashing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DS 2017: Hashing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9735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30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DS 2017: Hashing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/>
            </a:r>
            <a:br>
              <a:rPr lang="en-US" altLang="zh-TW" sz="4800" dirty="0" smtClean="0"/>
            </a:br>
            <a:r>
              <a:rPr lang="en-US" altLang="zh-TW" sz="4800" dirty="0" smtClean="0"/>
              <a:t>Hashing</a:t>
            </a:r>
            <a:br>
              <a:rPr lang="en-US" altLang="zh-TW" sz="4800" dirty="0" smtClean="0"/>
            </a:b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zh-TW" sz="2400" b="1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</a:t>
            </a:r>
            <a:r>
              <a:rPr lang="en-US" altLang="zh-TW" sz="2400" dirty="0" err="1" smtClean="0"/>
              <a:t>Carrano</a:t>
            </a:r>
            <a:r>
              <a:rPr lang="en-US" altLang="zh-TW" sz="2400" dirty="0" smtClean="0"/>
              <a:t> and Henry 2013]</a:t>
            </a: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panose="02020500000000000000" pitchFamily="18" charset="-120"/>
              </a:rPr>
              <a:t>The basic idea</a:t>
            </a:r>
          </a:p>
          <a:p>
            <a:r>
              <a:rPr lang="en-US" altLang="zh-TW" dirty="0" smtClean="0">
                <a:ea typeface="新細明體" panose="02020500000000000000" pitchFamily="18" charset="-120"/>
              </a:rPr>
              <a:t>Resolving collisions</a:t>
            </a:r>
          </a:p>
          <a:p>
            <a:r>
              <a:rPr lang="en-US" altLang="zh-TW" dirty="0" smtClean="0">
                <a:ea typeface="新細明體" panose="02020500000000000000" pitchFamily="18" charset="-120"/>
              </a:rPr>
              <a:t>Efficiency of hashing</a:t>
            </a:r>
          </a:p>
          <a:p>
            <a:r>
              <a:rPr lang="en-US" altLang="zh-TW" dirty="0" smtClean="0">
                <a:ea typeface="新細明體" panose="02020500000000000000" pitchFamily="18" charset="-120"/>
              </a:rPr>
              <a:t>Hashing for the ADT Dictionary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T</a:t>
            </a:r>
            <a:r>
              <a:rPr lang="en-US" altLang="zh-TW" dirty="0" smtClean="0">
                <a:ea typeface="新細明體" panose="02020500000000000000" pitchFamily="18" charset="-120"/>
              </a:rPr>
              <a:t>he Basic Idea (1/4)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Binary search tree </a:t>
            </a:r>
            <a:r>
              <a:rPr lang="en-US" altLang="zh-TW" dirty="0" smtClean="0">
                <a:ea typeface="新細明體" panose="02020500000000000000" pitchFamily="18" charset="-120"/>
              </a:rPr>
              <a:t>retrieval is O(log </a:t>
            </a:r>
            <a:r>
              <a:rPr lang="en-US" altLang="zh-TW" i="1" dirty="0" smtClean="0">
                <a:ea typeface="新細明體" panose="02020500000000000000" pitchFamily="18" charset="-120"/>
              </a:rPr>
              <a:t>n</a:t>
            </a:r>
            <a:r>
              <a:rPr lang="en-US" altLang="zh-TW" dirty="0" smtClean="0">
                <a:ea typeface="新細明體" panose="02020500000000000000" pitchFamily="18" charset="-120"/>
              </a:rPr>
              <a:t>) at best.</a:t>
            </a:r>
            <a:endParaRPr lang="en-US" altLang="zh-TW" dirty="0">
              <a:ea typeface="新細明體" panose="02020500000000000000" pitchFamily="18" charset="-120"/>
            </a:endParaRPr>
          </a:p>
          <a:p>
            <a:r>
              <a:rPr lang="en-US" altLang="zh-TW" dirty="0" smtClean="0">
                <a:ea typeface="新細明體" panose="02020500000000000000" pitchFamily="18" charset="-120"/>
              </a:rPr>
              <a:t>For more stringent timing requirements, we weed </a:t>
            </a:r>
            <a:r>
              <a:rPr lang="en-US" altLang="zh-TW" dirty="0">
                <a:ea typeface="新細明體" panose="02020500000000000000" pitchFamily="18" charset="-120"/>
              </a:rPr>
              <a:t>a different strategy to locate an </a:t>
            </a:r>
            <a:r>
              <a:rPr lang="en-US" altLang="zh-TW" dirty="0" smtClean="0">
                <a:ea typeface="新細明體" panose="02020500000000000000" pitchFamily="18" charset="-120"/>
              </a:rPr>
              <a:t>item.</a:t>
            </a:r>
            <a:endParaRPr lang="en-US" altLang="zh-TW" dirty="0">
              <a:ea typeface="新細明體" panose="02020500000000000000" pitchFamily="18" charset="-120"/>
            </a:endParaRPr>
          </a:p>
          <a:p>
            <a:r>
              <a:rPr lang="en-US" altLang="zh-TW" dirty="0">
                <a:ea typeface="新細明體" panose="02020500000000000000" pitchFamily="18" charset="-120"/>
              </a:rPr>
              <a:t>Consider a </a:t>
            </a:r>
            <a:r>
              <a:rPr lang="en-US" altLang="zh-TW" dirty="0" smtClean="0">
                <a:ea typeface="新細明體" panose="02020500000000000000" pitchFamily="18" charset="-120"/>
              </a:rPr>
              <a:t>magic box called </a:t>
            </a:r>
            <a:r>
              <a:rPr lang="en-US" altLang="zh-TW" dirty="0">
                <a:ea typeface="新細明體" panose="02020500000000000000" pitchFamily="18" charset="-120"/>
              </a:rPr>
              <a:t>an </a:t>
            </a:r>
            <a:r>
              <a:rPr lang="en-US" altLang="zh-TW" dirty="0" smtClean="0">
                <a:ea typeface="新細明體" panose="02020500000000000000" pitchFamily="18" charset="-120"/>
              </a:rPr>
              <a:t>“address calculator”</a:t>
            </a:r>
            <a:endParaRPr lang="en-US" altLang="zh-TW" dirty="0">
              <a:ea typeface="新細明體" panose="02020500000000000000" pitchFamily="18" charset="-120"/>
            </a:endParaRPr>
          </a:p>
          <a:p>
            <a:pPr lvl="1"/>
            <a:r>
              <a:rPr lang="en-US" altLang="zh-TW" dirty="0">
                <a:ea typeface="新細明體" panose="02020500000000000000" pitchFamily="18" charset="-120"/>
              </a:rPr>
              <a:t>Place/retrieve </a:t>
            </a:r>
            <a:r>
              <a:rPr lang="en-US" altLang="zh-TW" dirty="0" smtClean="0">
                <a:ea typeface="新細明體" panose="02020500000000000000" pitchFamily="18" charset="-120"/>
              </a:rPr>
              <a:t>the item </a:t>
            </a:r>
            <a:r>
              <a:rPr lang="en-US" altLang="zh-TW" dirty="0">
                <a:ea typeface="新細明體" panose="02020500000000000000" pitchFamily="18" charset="-120"/>
              </a:rPr>
              <a:t>from that address in an array</a:t>
            </a:r>
          </a:p>
          <a:p>
            <a:pPr lvl="1"/>
            <a:r>
              <a:rPr lang="en-US" altLang="zh-TW" dirty="0" smtClean="0">
                <a:ea typeface="新細明體" panose="02020500000000000000" pitchFamily="18" charset="-120"/>
              </a:rPr>
              <a:t>Ideally, map to </a:t>
            </a:r>
            <a:r>
              <a:rPr lang="en-US" altLang="zh-TW" dirty="0">
                <a:ea typeface="新細明體" panose="02020500000000000000" pitchFamily="18" charset="-120"/>
              </a:rPr>
              <a:t>a unique number for each </a:t>
            </a:r>
            <a:r>
              <a:rPr lang="en-US" altLang="zh-TW" dirty="0" smtClean="0">
                <a:ea typeface="新細明體" panose="02020500000000000000" pitchFamily="18" charset="-120"/>
              </a:rPr>
              <a:t>key</a:t>
            </a:r>
          </a:p>
          <a:p>
            <a:endParaRPr lang="en-US" altLang="zh-TW" dirty="0" smtClean="0">
              <a:ea typeface="新細明體" panose="02020500000000000000" pitchFamily="18" charset="-120"/>
            </a:endParaRPr>
          </a:p>
          <a:p>
            <a:pPr marL="0" indent="0">
              <a:buNone/>
            </a:pPr>
            <a:r>
              <a:rPr lang="en-US" altLang="zh-TW" sz="2800" dirty="0" smtClean="0">
                <a:ea typeface="新細明體" panose="02020500000000000000" pitchFamily="18" charset="-120"/>
              </a:rPr>
              <a:t>Note: direct improvements on binary search trees will be covered in a separate lecture.</a:t>
            </a:r>
            <a:endParaRPr lang="en-US" altLang="zh-TW" sz="2800" dirty="0">
              <a:ea typeface="新細明體" panose="02020500000000000000" pitchFamily="18" charset="-12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871089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T</a:t>
            </a:r>
            <a:r>
              <a:rPr lang="en-US" altLang="zh-TW" dirty="0" smtClean="0">
                <a:ea typeface="新細明體" panose="02020500000000000000" pitchFamily="18" charset="-120"/>
              </a:rPr>
              <a:t>he </a:t>
            </a:r>
            <a:r>
              <a:rPr lang="en-US" altLang="zh-TW" dirty="0">
                <a:ea typeface="新細明體" panose="02020500000000000000" pitchFamily="18" charset="-120"/>
              </a:rPr>
              <a:t>Basic Idea </a:t>
            </a:r>
            <a:r>
              <a:rPr lang="en-US" altLang="zh-TW" dirty="0" smtClean="0">
                <a:ea typeface="新細明體" panose="02020500000000000000" pitchFamily="18" charset="-120"/>
              </a:rPr>
              <a:t>(2/4</a:t>
            </a:r>
            <a:r>
              <a:rPr lang="en-US" altLang="zh-TW" dirty="0">
                <a:ea typeface="新細明體" panose="02020500000000000000" pitchFamily="18" charset="-120"/>
              </a:rPr>
              <a:t>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  <p:sp>
        <p:nvSpPr>
          <p:cNvPr id="7" name="Text Placeholder 2"/>
          <p:cNvSpPr txBox="1">
            <a:spLocks/>
          </p:cNvSpPr>
          <p:nvPr/>
        </p:nvSpPr>
        <p:spPr bwMode="auto">
          <a:xfrm>
            <a:off x="3563888" y="5157192"/>
            <a:ext cx="2088232" cy="30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ctr" defTabSz="914400" rtl="0" eaLnBrk="1" latinLnBrk="0" hangingPunct="1"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800" dirty="0" smtClean="0">
                <a:ea typeface="新細明體" panose="02020500000000000000" pitchFamily="18" charset="-120"/>
              </a:rPr>
              <a:t>Address calculator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05930"/>
            <a:ext cx="7422289" cy="3379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467544" y="6093296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18-9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68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T</a:t>
            </a:r>
            <a:r>
              <a:rPr lang="en-US" altLang="zh-TW" dirty="0" smtClean="0">
                <a:ea typeface="新細明體" panose="02020500000000000000" pitchFamily="18" charset="-120"/>
              </a:rPr>
              <a:t>he </a:t>
            </a:r>
            <a:r>
              <a:rPr lang="en-US" altLang="zh-TW" dirty="0">
                <a:ea typeface="新細明體" panose="02020500000000000000" pitchFamily="18" charset="-120"/>
              </a:rPr>
              <a:t>Basic Idea </a:t>
            </a:r>
            <a:r>
              <a:rPr lang="en-US" altLang="zh-TW" dirty="0" smtClean="0">
                <a:ea typeface="新細明體" panose="02020500000000000000" pitchFamily="18" charset="-120"/>
              </a:rPr>
              <a:t>(3/4</a:t>
            </a:r>
            <a:r>
              <a:rPr lang="en-US" altLang="zh-TW" dirty="0">
                <a:ea typeface="新細明體" panose="02020500000000000000" pitchFamily="18" charset="-120"/>
              </a:rPr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Pseudocode for </a:t>
            </a:r>
            <a:r>
              <a:rPr lang="en-US" altLang="zh-TW" b="1" dirty="0" err="1">
                <a:latin typeface="Courier New" panose="02070309020205020404" pitchFamily="49" charset="0"/>
                <a:ea typeface="新細明體" panose="02020500000000000000" pitchFamily="18" charset="-120"/>
                <a:cs typeface="Courier New" panose="02070309020205020404" pitchFamily="49" charset="0"/>
              </a:rPr>
              <a:t>getItem</a:t>
            </a:r>
            <a:endParaRPr lang="en-US" altLang="zh-TW" b="1" dirty="0">
              <a:latin typeface="Courier New" panose="02070309020205020404" pitchFamily="49" charset="0"/>
              <a:ea typeface="新細明體" panose="02020500000000000000" pitchFamily="18" charset="-120"/>
              <a:cs typeface="Courier New" panose="02070309020205020404" pitchFamily="49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564904"/>
            <a:ext cx="8951727" cy="2199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4974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T</a:t>
            </a:r>
            <a:r>
              <a:rPr lang="en-US" altLang="zh-TW" dirty="0" smtClean="0">
                <a:ea typeface="新細明體" panose="02020500000000000000" pitchFamily="18" charset="-120"/>
              </a:rPr>
              <a:t>he </a:t>
            </a:r>
            <a:r>
              <a:rPr lang="en-US" altLang="zh-TW" dirty="0">
                <a:ea typeface="新細明體" panose="02020500000000000000" pitchFamily="18" charset="-120"/>
              </a:rPr>
              <a:t>Basic Idea </a:t>
            </a:r>
            <a:r>
              <a:rPr lang="en-US" altLang="zh-TW" dirty="0" smtClean="0">
                <a:ea typeface="新細明體" panose="02020500000000000000" pitchFamily="18" charset="-120"/>
              </a:rPr>
              <a:t>(4/4</a:t>
            </a:r>
            <a:r>
              <a:rPr lang="en-US" altLang="zh-TW" dirty="0">
                <a:ea typeface="新細明體" panose="02020500000000000000" pitchFamily="18" charset="-120"/>
              </a:rPr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Pseudocode for </a:t>
            </a:r>
            <a:r>
              <a:rPr lang="en-US" altLang="zh-TW" b="1" dirty="0">
                <a:latin typeface="Courier New" panose="02070309020205020404" pitchFamily="49" charset="0"/>
                <a:ea typeface="新細明體" panose="02020500000000000000" pitchFamily="18" charset="-120"/>
                <a:cs typeface="Courier New" panose="02070309020205020404" pitchFamily="49" charset="0"/>
              </a:rPr>
              <a:t>remove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64" y="2132856"/>
            <a:ext cx="9008840" cy="3358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622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Hash Functions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panose="02020500000000000000" pitchFamily="18" charset="-120"/>
              </a:rPr>
              <a:t>May assume that hash functions operate on integers, since any string of characters can be converted into an integer.</a:t>
            </a:r>
          </a:p>
          <a:p>
            <a:r>
              <a:rPr lang="en-US" altLang="zh-TW" dirty="0" smtClean="0">
                <a:ea typeface="新細明體" panose="02020500000000000000" pitchFamily="18" charset="-120"/>
              </a:rPr>
              <a:t>Possible algorithms:</a:t>
            </a:r>
            <a:endParaRPr lang="en-US" altLang="zh-TW" dirty="0">
              <a:ea typeface="新細明體" panose="02020500000000000000" pitchFamily="18" charset="-120"/>
            </a:endParaRPr>
          </a:p>
          <a:p>
            <a:pPr lvl="1"/>
            <a:r>
              <a:rPr lang="en-US" altLang="zh-TW" dirty="0">
                <a:ea typeface="新細明體" panose="02020500000000000000" pitchFamily="18" charset="-120"/>
              </a:rPr>
              <a:t>Selecting digits</a:t>
            </a:r>
          </a:p>
          <a:p>
            <a:pPr lvl="1"/>
            <a:r>
              <a:rPr lang="en-US" altLang="zh-TW" dirty="0" smtClean="0">
                <a:ea typeface="新細明體" panose="02020500000000000000" pitchFamily="18" charset="-120"/>
              </a:rPr>
              <a:t>Folding (adding the digits in some way)</a:t>
            </a:r>
            <a:endParaRPr lang="en-US" altLang="zh-TW" dirty="0">
              <a:ea typeface="新細明體" panose="02020500000000000000" pitchFamily="18" charset="-120"/>
            </a:endParaRPr>
          </a:p>
          <a:p>
            <a:pPr lvl="1"/>
            <a:r>
              <a:rPr lang="en-US" altLang="zh-TW" dirty="0">
                <a:ea typeface="新細明體" panose="02020500000000000000" pitchFamily="18" charset="-120"/>
              </a:rPr>
              <a:t>Modulo arithmetic</a:t>
            </a:r>
          </a:p>
          <a:p>
            <a:pPr lvl="1"/>
            <a:r>
              <a:rPr lang="en-US" altLang="zh-TW" dirty="0">
                <a:ea typeface="新細明體" panose="02020500000000000000" pitchFamily="18" charset="-120"/>
              </a:rPr>
              <a:t>Converting a character string </a:t>
            </a:r>
            <a:r>
              <a:rPr lang="en-US" altLang="zh-TW" dirty="0" smtClean="0">
                <a:ea typeface="新細明體" panose="02020500000000000000" pitchFamily="18" charset="-120"/>
              </a:rPr>
              <a:t>into </a:t>
            </a:r>
            <a:r>
              <a:rPr lang="en-US" altLang="zh-TW" dirty="0">
                <a:ea typeface="新細明體" panose="02020500000000000000" pitchFamily="18" charset="-120"/>
              </a:rPr>
              <a:t>an integer</a:t>
            </a:r>
          </a:p>
          <a:p>
            <a:pPr lvl="2"/>
            <a:r>
              <a:rPr lang="en-US" altLang="zh-TW" dirty="0">
                <a:ea typeface="新細明體" panose="02020500000000000000" pitchFamily="18" charset="-120"/>
              </a:rPr>
              <a:t>Use ASCII values</a:t>
            </a:r>
          </a:p>
          <a:p>
            <a:pPr lvl="2"/>
            <a:r>
              <a:rPr lang="en-US" altLang="zh-TW" dirty="0">
                <a:ea typeface="新細明體" panose="02020500000000000000" pitchFamily="18" charset="-120"/>
              </a:rPr>
              <a:t>Factor the results, Horner’s </a:t>
            </a:r>
            <a:r>
              <a:rPr lang="en-US" altLang="zh-TW" dirty="0" smtClean="0">
                <a:ea typeface="新細明體" panose="02020500000000000000" pitchFamily="18" charset="-120"/>
              </a:rPr>
              <a:t>rule</a:t>
            </a:r>
          </a:p>
          <a:p>
            <a:pPr lvl="2"/>
            <a:endParaRPr lang="en-US" altLang="zh-TW" dirty="0">
              <a:ea typeface="新細明體" panose="02020500000000000000" pitchFamily="18" charset="-12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44025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Resolving </a:t>
            </a:r>
            <a:r>
              <a:rPr lang="en-US" altLang="zh-TW" dirty="0" smtClean="0">
                <a:ea typeface="新細明體" panose="02020500000000000000" pitchFamily="18" charset="-120"/>
              </a:rPr>
              <a:t>Collisions (1/7)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  <p:sp>
        <p:nvSpPr>
          <p:cNvPr id="7" name="Text Placeholder 4"/>
          <p:cNvSpPr txBox="1">
            <a:spLocks/>
          </p:cNvSpPr>
          <p:nvPr/>
        </p:nvSpPr>
        <p:spPr bwMode="auto">
          <a:xfrm>
            <a:off x="3995936" y="5672583"/>
            <a:ext cx="1296144" cy="348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ctr" defTabSz="914400" rtl="0" eaLnBrk="1" latinLnBrk="0" hangingPunct="1"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800" dirty="0" smtClean="0">
                <a:ea typeface="新細明體" panose="02020500000000000000" pitchFamily="18" charset="-120"/>
              </a:rPr>
              <a:t>A collision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474" y="1221607"/>
            <a:ext cx="5551838" cy="4439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467544" y="6093296"/>
            <a:ext cx="489654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18-10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384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Resolving </a:t>
            </a:r>
            <a:r>
              <a:rPr lang="en-US" altLang="zh-TW" dirty="0" smtClean="0">
                <a:ea typeface="新細明體" panose="02020500000000000000" pitchFamily="18" charset="-120"/>
              </a:rPr>
              <a:t>Collisions (2/7)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Approach 1: Open addressing</a:t>
            </a:r>
          </a:p>
          <a:p>
            <a:pPr lvl="1"/>
            <a:r>
              <a:rPr lang="en-US" altLang="zh-TW" dirty="0">
                <a:ea typeface="新細明體" panose="02020500000000000000" pitchFamily="18" charset="-120"/>
              </a:rPr>
              <a:t>Probe for another available location</a:t>
            </a:r>
          </a:p>
          <a:p>
            <a:pPr lvl="1"/>
            <a:r>
              <a:rPr lang="en-US" altLang="zh-TW" dirty="0">
                <a:ea typeface="新細明體" panose="02020500000000000000" pitchFamily="18" charset="-120"/>
              </a:rPr>
              <a:t>Can be done </a:t>
            </a:r>
            <a:r>
              <a:rPr lang="en-US" altLang="zh-TW" dirty="0" smtClean="0">
                <a:ea typeface="新細明體" panose="02020500000000000000" pitchFamily="18" charset="-120"/>
              </a:rPr>
              <a:t>linearly or </a:t>
            </a:r>
            <a:r>
              <a:rPr lang="en-US" altLang="zh-TW" dirty="0" err="1" smtClean="0">
                <a:ea typeface="新細明體" panose="02020500000000000000" pitchFamily="18" charset="-120"/>
              </a:rPr>
              <a:t>quadratically</a:t>
            </a:r>
            <a:endParaRPr lang="en-US" altLang="zh-TW" dirty="0">
              <a:ea typeface="新細明體" panose="02020500000000000000" pitchFamily="18" charset="-120"/>
            </a:endParaRPr>
          </a:p>
          <a:p>
            <a:pPr lvl="1"/>
            <a:r>
              <a:rPr lang="en-US" altLang="zh-TW" dirty="0">
                <a:ea typeface="新細明體" panose="02020500000000000000" pitchFamily="18" charset="-120"/>
              </a:rPr>
              <a:t>Removal requires specify state of an item</a:t>
            </a:r>
          </a:p>
          <a:p>
            <a:pPr lvl="2"/>
            <a:r>
              <a:rPr lang="en-US" altLang="zh-TW" dirty="0">
                <a:ea typeface="新細明體" panose="02020500000000000000" pitchFamily="18" charset="-120"/>
              </a:rPr>
              <a:t>Occupied, emptied, removed</a:t>
            </a:r>
          </a:p>
          <a:p>
            <a:pPr lvl="1"/>
            <a:r>
              <a:rPr lang="en-US" altLang="zh-TW" dirty="0">
                <a:ea typeface="新細明體" panose="02020500000000000000" pitchFamily="18" charset="-120"/>
              </a:rPr>
              <a:t>Clustering is a problem</a:t>
            </a:r>
          </a:p>
          <a:p>
            <a:pPr lvl="1"/>
            <a:r>
              <a:rPr lang="en-US" altLang="zh-TW" dirty="0">
                <a:ea typeface="新細明體" panose="02020500000000000000" pitchFamily="18" charset="-120"/>
              </a:rPr>
              <a:t>Double hashing can reduce clustering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32298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Resolving </a:t>
            </a:r>
            <a:r>
              <a:rPr lang="en-US" altLang="zh-TW" dirty="0" smtClean="0">
                <a:ea typeface="新細明體" panose="02020500000000000000" pitchFamily="18" charset="-120"/>
              </a:rPr>
              <a:t>Collisions (3/7)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026110"/>
            <a:ext cx="5213623" cy="4779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文字方塊 8"/>
          <p:cNvSpPr txBox="1"/>
          <p:nvPr/>
        </p:nvSpPr>
        <p:spPr>
          <a:xfrm>
            <a:off x="2627784" y="5723964"/>
            <a:ext cx="4128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ea typeface="新細明體" panose="02020500000000000000" pitchFamily="18" charset="-120"/>
              </a:rPr>
              <a:t>Linear probing with h ( x ) = x mod 101</a:t>
            </a:r>
            <a:endParaRPr lang="zh-TW" altLang="en-US" dirty="0"/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67544" y="6093296"/>
            <a:ext cx="489654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18-11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43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306" y="836712"/>
            <a:ext cx="5221006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Resolving </a:t>
            </a:r>
            <a:r>
              <a:rPr lang="en-US" altLang="zh-TW" dirty="0" smtClean="0">
                <a:ea typeface="新細明體" panose="02020500000000000000" pitchFamily="18" charset="-120"/>
              </a:rPr>
              <a:t>Collisions (4/7)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  <p:sp>
        <p:nvSpPr>
          <p:cNvPr id="11" name="Text Placeholder 2"/>
          <p:cNvSpPr txBox="1">
            <a:spLocks/>
          </p:cNvSpPr>
          <p:nvPr/>
        </p:nvSpPr>
        <p:spPr bwMode="auto">
          <a:xfrm>
            <a:off x="2555776" y="5733256"/>
            <a:ext cx="4536504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ctr" defTabSz="914400" rtl="0" eaLnBrk="1" latinLnBrk="0" hangingPunct="1"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800" dirty="0" smtClean="0">
                <a:ea typeface="新細明體" panose="02020500000000000000" pitchFamily="18" charset="-120"/>
              </a:rPr>
              <a:t>Quadratic probing with h ( x ) = x mod 101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467544" y="6093296"/>
            <a:ext cx="489654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18-12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53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Resolving </a:t>
            </a:r>
            <a:r>
              <a:rPr lang="en-US" altLang="zh-TW" dirty="0" smtClean="0">
                <a:ea typeface="新細明體" panose="02020500000000000000" pitchFamily="18" charset="-120"/>
              </a:rPr>
              <a:t>Collisions (5/7)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  <p:sp>
        <p:nvSpPr>
          <p:cNvPr id="9" name="Text Placeholder 2"/>
          <p:cNvSpPr txBox="1">
            <a:spLocks/>
          </p:cNvSpPr>
          <p:nvPr/>
        </p:nvSpPr>
        <p:spPr bwMode="auto">
          <a:xfrm>
            <a:off x="2083792" y="5301208"/>
            <a:ext cx="5584552" cy="66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ctr" defTabSz="914400" rtl="0" eaLnBrk="1" latinLnBrk="0" hangingPunct="1"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800" dirty="0" smtClean="0">
                <a:ea typeface="新細明體" panose="02020500000000000000" pitchFamily="18" charset="-120"/>
              </a:rPr>
              <a:t>Double hashing during the</a:t>
            </a:r>
            <a:r>
              <a:rPr lang="en-US" altLang="zh-TW" sz="1800" dirty="0">
                <a:ea typeface="新細明體" panose="02020500000000000000" pitchFamily="18" charset="-120"/>
              </a:rPr>
              <a:t> </a:t>
            </a:r>
            <a:r>
              <a:rPr lang="en-US" altLang="zh-TW" sz="1800" dirty="0" smtClean="0">
                <a:ea typeface="新細明體" panose="02020500000000000000" pitchFamily="18" charset="-120"/>
              </a:rPr>
              <a:t>insertion of 58, 14, and 91</a:t>
            </a:r>
          </a:p>
          <a:p>
            <a:pPr algn="l"/>
            <a:r>
              <a:rPr lang="en-US" altLang="zh-TW" sz="1800" i="1" dirty="0">
                <a:ea typeface="新細明體" panose="02020500000000000000" pitchFamily="18" charset="-120"/>
              </a:rPr>
              <a:t>h</a:t>
            </a:r>
            <a:r>
              <a:rPr lang="en-US" altLang="zh-TW" sz="1800" baseline="-25000" dirty="0" smtClean="0">
                <a:ea typeface="新細明體" panose="02020500000000000000" pitchFamily="18" charset="-120"/>
              </a:rPr>
              <a:t>1</a:t>
            </a:r>
            <a:r>
              <a:rPr lang="en-US" altLang="zh-TW" sz="1800" dirty="0" smtClean="0">
                <a:ea typeface="新細明體" panose="02020500000000000000" pitchFamily="18" charset="-120"/>
              </a:rPr>
              <a:t>(</a:t>
            </a:r>
            <a:r>
              <a:rPr lang="en-US" altLang="zh-TW" sz="1800" i="1" dirty="0" smtClean="0">
                <a:ea typeface="新細明體" panose="02020500000000000000" pitchFamily="18" charset="-120"/>
              </a:rPr>
              <a:t>key</a:t>
            </a:r>
            <a:r>
              <a:rPr lang="en-US" altLang="zh-TW" sz="1800" dirty="0" smtClean="0">
                <a:ea typeface="新細明體" panose="02020500000000000000" pitchFamily="18" charset="-120"/>
              </a:rPr>
              <a:t>) = </a:t>
            </a:r>
            <a:r>
              <a:rPr lang="en-US" altLang="zh-TW" sz="1800" i="1" dirty="0" smtClean="0">
                <a:ea typeface="新細明體" panose="02020500000000000000" pitchFamily="18" charset="-120"/>
              </a:rPr>
              <a:t>key</a:t>
            </a:r>
            <a:r>
              <a:rPr lang="en-US" altLang="zh-TW" sz="1800" dirty="0" smtClean="0">
                <a:ea typeface="新細明體" panose="02020500000000000000" pitchFamily="18" charset="-120"/>
              </a:rPr>
              <a:t> mod 11;  </a:t>
            </a:r>
            <a:r>
              <a:rPr lang="en-US" altLang="zh-TW" sz="1800" i="1" dirty="0" smtClean="0">
                <a:ea typeface="新細明體" panose="02020500000000000000" pitchFamily="18" charset="-120"/>
              </a:rPr>
              <a:t>h</a:t>
            </a:r>
            <a:r>
              <a:rPr lang="en-US" altLang="zh-TW" sz="1800" baseline="-25000" dirty="0" smtClean="0">
                <a:ea typeface="新細明體" panose="02020500000000000000" pitchFamily="18" charset="-120"/>
              </a:rPr>
              <a:t>2</a:t>
            </a:r>
            <a:r>
              <a:rPr lang="en-US" altLang="zh-TW" sz="1800" dirty="0" smtClean="0">
                <a:ea typeface="新細明體" panose="02020500000000000000" pitchFamily="18" charset="-120"/>
              </a:rPr>
              <a:t>(</a:t>
            </a:r>
            <a:r>
              <a:rPr lang="en-US" altLang="zh-TW" sz="1800" i="1" dirty="0" smtClean="0">
                <a:ea typeface="新細明體" panose="02020500000000000000" pitchFamily="18" charset="-120"/>
              </a:rPr>
              <a:t>key</a:t>
            </a:r>
            <a:r>
              <a:rPr lang="en-US" altLang="zh-TW" sz="1800" dirty="0" smtClean="0">
                <a:ea typeface="新細明體" panose="02020500000000000000" pitchFamily="18" charset="-120"/>
              </a:rPr>
              <a:t>) = 7 – (</a:t>
            </a:r>
            <a:r>
              <a:rPr lang="en-US" altLang="zh-TW" sz="1800" i="1" dirty="0" smtClean="0">
                <a:ea typeface="新細明體" panose="02020500000000000000" pitchFamily="18" charset="-120"/>
              </a:rPr>
              <a:t>key</a:t>
            </a:r>
            <a:r>
              <a:rPr lang="en-US" altLang="zh-TW" sz="1800" dirty="0" smtClean="0">
                <a:ea typeface="新細明體" panose="02020500000000000000" pitchFamily="18" charset="-120"/>
              </a:rPr>
              <a:t> mod 7)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12776"/>
            <a:ext cx="8925050" cy="3795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67544" y="6093296"/>
            <a:ext cx="489654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18-13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7236296" y="4149080"/>
            <a:ext cx="1757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s</a:t>
            </a:r>
            <a:r>
              <a:rPr lang="en-US" altLang="zh-TW" dirty="0" smtClean="0"/>
              <a:t>hould be % 11</a:t>
            </a:r>
            <a:endParaRPr lang="zh-TW" altLang="en-US" dirty="0"/>
          </a:p>
        </p:txBody>
      </p:sp>
      <p:cxnSp>
        <p:nvCxnSpPr>
          <p:cNvPr id="8" name="直線單箭頭接點 7"/>
          <p:cNvCxnSpPr/>
          <p:nvPr/>
        </p:nvCxnSpPr>
        <p:spPr bwMode="auto">
          <a:xfrm flipH="1" flipV="1">
            <a:off x="7956376" y="3645024"/>
            <a:ext cx="72008" cy="504056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60955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Resolving </a:t>
            </a:r>
            <a:r>
              <a:rPr lang="en-US" altLang="zh-TW" dirty="0" smtClean="0">
                <a:ea typeface="新細明體" panose="02020500000000000000" pitchFamily="18" charset="-120"/>
              </a:rPr>
              <a:t>Collisions (6/7)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Approach 2: Restructuring the hash table</a:t>
            </a:r>
          </a:p>
          <a:p>
            <a:pPr lvl="1"/>
            <a:r>
              <a:rPr lang="en-US" altLang="zh-TW" dirty="0">
                <a:ea typeface="新細明體" panose="02020500000000000000" pitchFamily="18" charset="-120"/>
              </a:rPr>
              <a:t>Each hash location can accommodate more than one item</a:t>
            </a:r>
          </a:p>
          <a:p>
            <a:pPr lvl="1"/>
            <a:r>
              <a:rPr lang="en-US" altLang="zh-TW" dirty="0">
                <a:ea typeface="新細明體" panose="02020500000000000000" pitchFamily="18" charset="-120"/>
              </a:rPr>
              <a:t>Each location is a “bucket” or an array itself</a:t>
            </a:r>
          </a:p>
          <a:p>
            <a:pPr lvl="1"/>
            <a:r>
              <a:rPr lang="en-US" altLang="zh-TW" dirty="0">
                <a:ea typeface="新細明體" panose="02020500000000000000" pitchFamily="18" charset="-120"/>
              </a:rPr>
              <a:t>Alternatively, design the hash table as an array of linked chains – called “separate chaining”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69525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Resolving </a:t>
            </a:r>
            <a:r>
              <a:rPr lang="en-US" altLang="zh-TW" dirty="0" smtClean="0">
                <a:ea typeface="新細明體" panose="02020500000000000000" pitchFamily="18" charset="-120"/>
              </a:rPr>
              <a:t>Collisions (7/7)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  <p:sp>
        <p:nvSpPr>
          <p:cNvPr id="7" name="Text Placeholder 2"/>
          <p:cNvSpPr txBox="1">
            <a:spLocks/>
          </p:cNvSpPr>
          <p:nvPr/>
        </p:nvSpPr>
        <p:spPr bwMode="auto">
          <a:xfrm>
            <a:off x="3563888" y="5733256"/>
            <a:ext cx="223224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ctr" defTabSz="914400" rtl="0" eaLnBrk="1" latinLnBrk="0" hangingPunct="1"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800" dirty="0" smtClean="0">
                <a:ea typeface="新細明體" panose="02020500000000000000" pitchFamily="18" charset="-120"/>
              </a:rPr>
              <a:t>Separate chaining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24744"/>
            <a:ext cx="8074093" cy="4566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467544" y="6093296"/>
            <a:ext cx="489654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18-14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723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The Efficiency of </a:t>
            </a:r>
            <a:r>
              <a:rPr lang="en-US" altLang="zh-TW" dirty="0" smtClean="0">
                <a:ea typeface="新細明體" panose="02020500000000000000" pitchFamily="18" charset="-120"/>
              </a:rPr>
              <a:t>Hashing (1/6)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Efficiency of hashing involves the load factor alpha (</a:t>
            </a:r>
            <a:r>
              <a:rPr lang="el-GR" altLang="zh-TW" dirty="0"/>
              <a:t>α</a:t>
            </a:r>
            <a:r>
              <a:rPr lang="en-US" altLang="zh-TW" dirty="0" smtClean="0">
                <a:ea typeface="新細明體" panose="02020500000000000000" pitchFamily="18" charset="-120"/>
              </a:rPr>
              <a:t>)</a:t>
            </a:r>
          </a:p>
          <a:p>
            <a:endParaRPr lang="en-US" altLang="zh-TW" dirty="0">
              <a:ea typeface="新細明體" panose="02020500000000000000" pitchFamily="18" charset="-120"/>
            </a:endParaRPr>
          </a:p>
          <a:p>
            <a:endParaRPr lang="en-US" altLang="zh-TW" dirty="0" smtClean="0">
              <a:ea typeface="新細明體" panose="02020500000000000000" pitchFamily="18" charset="-120"/>
            </a:endParaRPr>
          </a:p>
          <a:p>
            <a:endParaRPr lang="en-US" altLang="zh-TW" dirty="0">
              <a:ea typeface="新細明體" panose="02020500000000000000" pitchFamily="18" charset="-120"/>
            </a:endParaRPr>
          </a:p>
          <a:p>
            <a:r>
              <a:rPr lang="en-US" altLang="zh-TW" dirty="0" smtClean="0">
                <a:ea typeface="新細明體" panose="02020500000000000000" pitchFamily="18" charset="-120"/>
              </a:rPr>
              <a:t>As </a:t>
            </a:r>
            <a:r>
              <a:rPr lang="el-GR" altLang="zh-TW" dirty="0"/>
              <a:t>α</a:t>
            </a:r>
            <a:r>
              <a:rPr lang="en-US" altLang="zh-TW" dirty="0"/>
              <a:t> </a:t>
            </a:r>
            <a:r>
              <a:rPr lang="en-US" altLang="zh-TW" dirty="0" smtClean="0"/>
              <a:t>increases, search times increase and h</a:t>
            </a:r>
            <a:r>
              <a:rPr lang="en-US" altLang="zh-TW" dirty="0" smtClean="0">
                <a:ea typeface="新細明體" panose="02020500000000000000" pitchFamily="18" charset="-120"/>
              </a:rPr>
              <a:t>ashing efficiency decreases</a:t>
            </a:r>
            <a:r>
              <a:rPr lang="en-US" altLang="zh-TW" dirty="0" smtClean="0"/>
              <a:t>.</a:t>
            </a:r>
            <a:endParaRPr lang="en-US" altLang="zh-TW" dirty="0">
              <a:ea typeface="新細明體" panose="02020500000000000000" pitchFamily="18" charset="-120"/>
            </a:endParaRPr>
          </a:p>
          <a:p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850" y="2344291"/>
            <a:ext cx="4686300" cy="122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2545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The Efficiency of </a:t>
            </a:r>
            <a:r>
              <a:rPr lang="en-US" altLang="zh-TW" dirty="0" smtClean="0">
                <a:ea typeface="新細明體" panose="02020500000000000000" pitchFamily="18" charset="-120"/>
              </a:rPr>
              <a:t>Hashing (2/6)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Linear </a:t>
            </a:r>
            <a:r>
              <a:rPr lang="en-US" altLang="zh-TW" dirty="0" smtClean="0">
                <a:ea typeface="新細明體" panose="02020500000000000000" pitchFamily="18" charset="-120"/>
              </a:rPr>
              <a:t>probing: average number of comparisons for</a:t>
            </a:r>
            <a:r>
              <a:rPr lang="zh-TW" altLang="en-US" dirty="0" smtClean="0">
                <a:ea typeface="新細明體" panose="02020500000000000000" pitchFamily="18" charset="-120"/>
              </a:rPr>
              <a:t> </a:t>
            </a:r>
            <a:r>
              <a:rPr lang="en-US" altLang="zh-TW" dirty="0" smtClean="0">
                <a:ea typeface="新細明體" panose="02020500000000000000" pitchFamily="18" charset="-120"/>
              </a:rPr>
              <a:t>a given </a:t>
            </a:r>
            <a:r>
              <a:rPr lang="el-GR" altLang="zh-TW" dirty="0"/>
              <a:t>α</a:t>
            </a:r>
            <a:endParaRPr lang="en-US" altLang="zh-TW" dirty="0">
              <a:ea typeface="新細明體" panose="02020500000000000000" pitchFamily="18" charset="-12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0" y="2841625"/>
            <a:ext cx="5815013" cy="207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文字方塊 6"/>
          <p:cNvSpPr txBox="1"/>
          <p:nvPr/>
        </p:nvSpPr>
        <p:spPr>
          <a:xfrm>
            <a:off x="2078009" y="6021288"/>
            <a:ext cx="3718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Note: these are approximations!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97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The Efficiency of </a:t>
            </a:r>
            <a:r>
              <a:rPr lang="en-US" altLang="zh-TW" dirty="0" smtClean="0">
                <a:ea typeface="新細明體" panose="02020500000000000000" pitchFamily="18" charset="-120"/>
              </a:rPr>
              <a:t>Hashing (3/6)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Quadratic probing and double </a:t>
            </a:r>
            <a:r>
              <a:rPr lang="en-US" altLang="zh-TW" dirty="0" smtClean="0">
                <a:ea typeface="新細明體" panose="02020500000000000000" pitchFamily="18" charset="-120"/>
              </a:rPr>
              <a:t>hashing: </a:t>
            </a:r>
            <a:r>
              <a:rPr lang="en-US" altLang="zh-TW" dirty="0">
                <a:ea typeface="新細明體" panose="02020500000000000000" pitchFamily="18" charset="-120"/>
              </a:rPr>
              <a:t>average number of </a:t>
            </a:r>
            <a:r>
              <a:rPr lang="en-US" altLang="zh-TW" dirty="0" smtClean="0">
                <a:ea typeface="新細明體" panose="02020500000000000000" pitchFamily="18" charset="-120"/>
              </a:rPr>
              <a:t>comparisons </a:t>
            </a:r>
            <a:r>
              <a:rPr lang="en-US" altLang="zh-TW" dirty="0">
                <a:ea typeface="新細明體" panose="02020500000000000000" pitchFamily="18" charset="-120"/>
              </a:rPr>
              <a:t>for </a:t>
            </a:r>
            <a:r>
              <a:rPr lang="en-US" altLang="zh-TW" dirty="0" smtClean="0">
                <a:ea typeface="新細明體" panose="02020500000000000000" pitchFamily="18" charset="-120"/>
              </a:rPr>
              <a:t>a given </a:t>
            </a:r>
            <a:r>
              <a:rPr lang="el-GR" altLang="zh-TW" dirty="0"/>
              <a:t>α</a:t>
            </a:r>
            <a:endParaRPr lang="en-US" altLang="zh-TW" dirty="0">
              <a:ea typeface="新細明體" panose="02020500000000000000" pitchFamily="18" charset="-12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5775" y="3130550"/>
            <a:ext cx="6061075" cy="201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文字方塊 7"/>
          <p:cNvSpPr txBox="1"/>
          <p:nvPr/>
        </p:nvSpPr>
        <p:spPr>
          <a:xfrm>
            <a:off x="2078009" y="6021288"/>
            <a:ext cx="3718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Note: these are approximations!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6074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The Efficiency of </a:t>
            </a:r>
            <a:r>
              <a:rPr lang="en-US" altLang="zh-TW" dirty="0" smtClean="0">
                <a:ea typeface="新細明體" panose="02020500000000000000" pitchFamily="18" charset="-120"/>
              </a:rPr>
              <a:t>Hashing (4/6)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panose="02020500000000000000" pitchFamily="18" charset="-120"/>
              </a:rPr>
              <a:t>For separate chaining, </a:t>
            </a:r>
            <a:r>
              <a:rPr lang="el-GR" altLang="zh-TW" dirty="0" smtClean="0"/>
              <a:t>α</a:t>
            </a:r>
            <a:r>
              <a:rPr lang="en-US" altLang="zh-TW" dirty="0" smtClean="0"/>
              <a:t> also equals the average length of each linked chain.</a:t>
            </a:r>
            <a:endParaRPr lang="en-US" altLang="zh-TW" dirty="0" smtClean="0">
              <a:ea typeface="新細明體" panose="02020500000000000000" pitchFamily="18" charset="-120"/>
            </a:endParaRPr>
          </a:p>
          <a:p>
            <a:r>
              <a:rPr lang="en-US" altLang="zh-TW" dirty="0">
                <a:ea typeface="新細明體" panose="02020500000000000000" pitchFamily="18" charset="-120"/>
              </a:rPr>
              <a:t>A</a:t>
            </a:r>
            <a:r>
              <a:rPr lang="en-US" altLang="zh-TW" dirty="0" smtClean="0">
                <a:ea typeface="新細明體" panose="02020500000000000000" pitchFamily="18" charset="-120"/>
              </a:rPr>
              <a:t>verage </a:t>
            </a:r>
            <a:r>
              <a:rPr lang="en-US" altLang="zh-TW" dirty="0">
                <a:ea typeface="新細明體" panose="02020500000000000000" pitchFamily="18" charset="-120"/>
              </a:rPr>
              <a:t>number of comparisons for </a:t>
            </a:r>
            <a:r>
              <a:rPr lang="en-US" altLang="zh-TW" dirty="0" smtClean="0">
                <a:ea typeface="新細明體" panose="02020500000000000000" pitchFamily="18" charset="-120"/>
              </a:rPr>
              <a:t>a given </a:t>
            </a:r>
            <a:r>
              <a:rPr lang="el-GR" altLang="zh-TW" dirty="0" smtClean="0"/>
              <a:t>α</a:t>
            </a:r>
            <a:endParaRPr lang="en-US" altLang="zh-TW" dirty="0" smtClean="0"/>
          </a:p>
          <a:p>
            <a:pPr marL="0" indent="0">
              <a:buNone/>
            </a:pPr>
            <a:endParaRPr lang="en-US" altLang="zh-TW" dirty="0">
              <a:ea typeface="新細明體" panose="02020500000000000000" pitchFamily="18" charset="-12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200" y="3056682"/>
            <a:ext cx="6419850" cy="1668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文字方塊 8"/>
          <p:cNvSpPr txBox="1"/>
          <p:nvPr/>
        </p:nvSpPr>
        <p:spPr>
          <a:xfrm>
            <a:off x="2078009" y="6021288"/>
            <a:ext cx="3718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Note: these are approximations!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45652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The Efficiency of </a:t>
            </a:r>
            <a:r>
              <a:rPr lang="en-US" altLang="zh-TW" dirty="0" smtClean="0">
                <a:ea typeface="新細明體" panose="02020500000000000000" pitchFamily="18" charset="-120"/>
              </a:rPr>
              <a:t>Hashing (5/6)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  <p:sp>
        <p:nvSpPr>
          <p:cNvPr id="9" name="Text Placeholder 2"/>
          <p:cNvSpPr txBox="1">
            <a:spLocks/>
          </p:cNvSpPr>
          <p:nvPr/>
        </p:nvSpPr>
        <p:spPr bwMode="auto">
          <a:xfrm>
            <a:off x="457200" y="4797153"/>
            <a:ext cx="3178696" cy="648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ctr" defTabSz="914400" rtl="0" eaLnBrk="1" latinLnBrk="0" hangingPunct="1"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TW" sz="1800" dirty="0" smtClean="0">
                <a:ea typeface="新細明體" panose="02020500000000000000" pitchFamily="18" charset="-120"/>
              </a:rPr>
              <a:t>The relative efficiency of four </a:t>
            </a:r>
            <a:br>
              <a:rPr lang="en-US" altLang="zh-TW" sz="1800" dirty="0" smtClean="0">
                <a:ea typeface="新細明體" panose="02020500000000000000" pitchFamily="18" charset="-120"/>
              </a:rPr>
            </a:br>
            <a:r>
              <a:rPr lang="en-US" altLang="zh-TW" sz="1800" dirty="0" smtClean="0">
                <a:ea typeface="新細明體" panose="02020500000000000000" pitchFamily="18" charset="-120"/>
              </a:rPr>
              <a:t>collision-resolution methods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198153" y="1564273"/>
            <a:ext cx="5629800" cy="4462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67544" y="5805264"/>
            <a:ext cx="2664296" cy="810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18-15 in </a:t>
            </a:r>
          </a:p>
          <a:p>
            <a:pPr eaLnBrk="0" hangingPunct="0">
              <a:lnSpc>
                <a:spcPts val="2800"/>
              </a:lnSpc>
            </a:pPr>
            <a:r>
              <a:rPr lang="en-US" altLang="zh-TW" sz="1600" dirty="0" smtClean="0"/>
              <a:t>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464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225596" y="1434818"/>
            <a:ext cx="5924670" cy="4833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The Efficiency of </a:t>
            </a:r>
            <a:r>
              <a:rPr lang="en-US" altLang="zh-TW" dirty="0" smtClean="0">
                <a:ea typeface="新細明體" panose="02020500000000000000" pitchFamily="18" charset="-120"/>
              </a:rPr>
              <a:t>Hashing (6/6)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  <p:sp>
        <p:nvSpPr>
          <p:cNvPr id="9" name="Text Placeholder 2"/>
          <p:cNvSpPr txBox="1">
            <a:spLocks/>
          </p:cNvSpPr>
          <p:nvPr/>
        </p:nvSpPr>
        <p:spPr bwMode="auto">
          <a:xfrm>
            <a:off x="457200" y="4797153"/>
            <a:ext cx="3178696" cy="648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ctr" defTabSz="914400" rtl="0" eaLnBrk="1" latinLnBrk="0" hangingPunct="1"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TW" sz="1800" dirty="0" smtClean="0">
                <a:ea typeface="新細明體" panose="02020500000000000000" pitchFamily="18" charset="-120"/>
              </a:rPr>
              <a:t>The relative efficiency of four </a:t>
            </a:r>
            <a:br>
              <a:rPr lang="en-US" altLang="zh-TW" sz="1800" dirty="0" smtClean="0">
                <a:ea typeface="新細明體" panose="02020500000000000000" pitchFamily="18" charset="-120"/>
              </a:rPr>
            </a:br>
            <a:r>
              <a:rPr lang="en-US" altLang="zh-TW" sz="1800" dirty="0" smtClean="0">
                <a:ea typeface="新細明體" panose="02020500000000000000" pitchFamily="18" charset="-120"/>
              </a:rPr>
              <a:t>collision-resolution methods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67544" y="5805264"/>
            <a:ext cx="2664296" cy="810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18-15 in </a:t>
            </a:r>
          </a:p>
          <a:p>
            <a:pPr eaLnBrk="0" hangingPunct="0">
              <a:lnSpc>
                <a:spcPts val="2800"/>
              </a:lnSpc>
            </a:pPr>
            <a:r>
              <a:rPr lang="en-US" altLang="zh-TW" sz="1600" dirty="0" smtClean="0"/>
              <a:t>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152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Maintaining </a:t>
            </a:r>
            <a:r>
              <a:rPr lang="en-US" altLang="zh-TW" dirty="0" smtClean="0">
                <a:ea typeface="新細明體" panose="02020500000000000000" pitchFamily="18" charset="-120"/>
              </a:rPr>
              <a:t>Hashing </a:t>
            </a:r>
            <a:r>
              <a:rPr lang="en-US" altLang="zh-TW" dirty="0">
                <a:ea typeface="新細明體" panose="02020500000000000000" pitchFamily="18" charset="-120"/>
              </a:rPr>
              <a:t>Performance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Collisions and their resolution typically cause the load factor </a:t>
            </a:r>
            <a:r>
              <a:rPr lang="el-GR" altLang="zh-TW" dirty="0"/>
              <a:t>α</a:t>
            </a:r>
            <a:r>
              <a:rPr lang="en-US" altLang="zh-TW" dirty="0">
                <a:ea typeface="新細明體" panose="02020500000000000000" pitchFamily="18" charset="-120"/>
              </a:rPr>
              <a:t> to </a:t>
            </a:r>
            <a:r>
              <a:rPr lang="en-US" altLang="zh-TW" dirty="0" smtClean="0">
                <a:ea typeface="新細明體" panose="02020500000000000000" pitchFamily="18" charset="-120"/>
              </a:rPr>
              <a:t>increase</a:t>
            </a:r>
            <a:endParaRPr lang="en-US" altLang="zh-TW" dirty="0">
              <a:ea typeface="新細明體" panose="02020500000000000000" pitchFamily="18" charset="-120"/>
            </a:endParaRPr>
          </a:p>
          <a:p>
            <a:r>
              <a:rPr lang="en-US" altLang="zh-TW" dirty="0">
                <a:ea typeface="新細明體" panose="02020500000000000000" pitchFamily="18" charset="-120"/>
              </a:rPr>
              <a:t>To maintain efficiency, restrict the size of </a:t>
            </a:r>
            <a:r>
              <a:rPr lang="el-GR" altLang="zh-TW" dirty="0"/>
              <a:t>α</a:t>
            </a:r>
            <a:endParaRPr lang="en-US" altLang="zh-TW" dirty="0">
              <a:ea typeface="新細明體" panose="02020500000000000000" pitchFamily="18" charset="-120"/>
            </a:endParaRPr>
          </a:p>
          <a:p>
            <a:pPr lvl="1"/>
            <a:r>
              <a:rPr lang="el-GR" altLang="zh-TW" dirty="0"/>
              <a:t>α</a:t>
            </a:r>
            <a:r>
              <a:rPr lang="en-US" altLang="zh-TW" dirty="0">
                <a:ea typeface="新細明體" panose="02020500000000000000" pitchFamily="18" charset="-120"/>
              </a:rPr>
              <a:t> </a:t>
            </a:r>
            <a:r>
              <a:rPr lang="en-US" altLang="zh-TW" dirty="0">
                <a:ea typeface="新細明體" panose="02020500000000000000" pitchFamily="18" charset="-120"/>
                <a:sym typeface="Symbol" panose="05050102010706020507" pitchFamily="18" charset="2"/>
              </a:rPr>
              <a:t></a:t>
            </a:r>
            <a:r>
              <a:rPr lang="en-US" altLang="zh-TW" dirty="0">
                <a:ea typeface="新細明體" panose="02020500000000000000" pitchFamily="18" charset="-120"/>
              </a:rPr>
              <a:t> 0.5 for open addressing</a:t>
            </a:r>
          </a:p>
          <a:p>
            <a:pPr lvl="1"/>
            <a:r>
              <a:rPr lang="el-GR" altLang="zh-TW" dirty="0"/>
              <a:t>α</a:t>
            </a:r>
            <a:r>
              <a:rPr lang="en-US" altLang="zh-TW" dirty="0">
                <a:ea typeface="新細明體" panose="02020500000000000000" pitchFamily="18" charset="-120"/>
              </a:rPr>
              <a:t> </a:t>
            </a:r>
            <a:r>
              <a:rPr lang="en-US" altLang="zh-TW" dirty="0">
                <a:ea typeface="新細明體" panose="02020500000000000000" pitchFamily="18" charset="-120"/>
                <a:sym typeface="Symbol" panose="05050102010706020507" pitchFamily="18" charset="2"/>
              </a:rPr>
              <a:t> </a:t>
            </a:r>
            <a:r>
              <a:rPr lang="en-US" altLang="zh-TW" dirty="0">
                <a:ea typeface="新細明體" panose="02020500000000000000" pitchFamily="18" charset="-120"/>
              </a:rPr>
              <a:t>1.0 for separate chaining</a:t>
            </a:r>
          </a:p>
          <a:p>
            <a:r>
              <a:rPr lang="en-US" altLang="zh-TW" dirty="0">
                <a:ea typeface="新細明體" panose="02020500000000000000" pitchFamily="18" charset="-120"/>
              </a:rPr>
              <a:t>If </a:t>
            </a:r>
            <a:r>
              <a:rPr lang="en-US" altLang="zh-TW" dirty="0" smtClean="0">
                <a:ea typeface="新細明體" panose="02020500000000000000" pitchFamily="18" charset="-120"/>
              </a:rPr>
              <a:t>the load </a:t>
            </a:r>
            <a:r>
              <a:rPr lang="en-US" altLang="zh-TW" dirty="0">
                <a:ea typeface="新細明體" panose="02020500000000000000" pitchFamily="18" charset="-120"/>
              </a:rPr>
              <a:t>factor exceeds these limits</a:t>
            </a:r>
          </a:p>
          <a:p>
            <a:pPr lvl="1"/>
            <a:r>
              <a:rPr lang="en-US" altLang="zh-TW" dirty="0">
                <a:ea typeface="新細明體" panose="02020500000000000000" pitchFamily="18" charset="-120"/>
              </a:rPr>
              <a:t>Increase </a:t>
            </a:r>
            <a:r>
              <a:rPr lang="en-US" altLang="zh-TW" dirty="0" smtClean="0">
                <a:ea typeface="新細明體" panose="02020500000000000000" pitchFamily="18" charset="-120"/>
              </a:rPr>
              <a:t>the size </a:t>
            </a:r>
            <a:r>
              <a:rPr lang="en-US" altLang="zh-TW" dirty="0">
                <a:ea typeface="新細明體" panose="02020500000000000000" pitchFamily="18" charset="-120"/>
              </a:rPr>
              <a:t>of </a:t>
            </a:r>
            <a:r>
              <a:rPr lang="en-US" altLang="zh-TW" dirty="0" smtClean="0">
                <a:ea typeface="新細明體" panose="02020500000000000000" pitchFamily="18" charset="-120"/>
              </a:rPr>
              <a:t>the hash table, and</a:t>
            </a:r>
            <a:endParaRPr lang="en-US" altLang="zh-TW" dirty="0">
              <a:ea typeface="新細明體" panose="02020500000000000000" pitchFamily="18" charset="-120"/>
            </a:endParaRPr>
          </a:p>
          <a:p>
            <a:pPr lvl="1"/>
            <a:r>
              <a:rPr lang="en-US" altLang="zh-TW" dirty="0">
                <a:ea typeface="新細明體" panose="02020500000000000000" pitchFamily="18" charset="-120"/>
              </a:rPr>
              <a:t>Rehash with </a:t>
            </a:r>
            <a:r>
              <a:rPr lang="en-US" altLang="zh-TW" dirty="0" smtClean="0">
                <a:ea typeface="新細明體" panose="02020500000000000000" pitchFamily="18" charset="-120"/>
              </a:rPr>
              <a:t>a new </a:t>
            </a:r>
            <a:r>
              <a:rPr lang="en-US" altLang="zh-TW" dirty="0">
                <a:ea typeface="新細明體" panose="02020500000000000000" pitchFamily="18" charset="-120"/>
              </a:rPr>
              <a:t>hashing function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827279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>
                <a:ea typeface="新細明體" panose="02020500000000000000" pitchFamily="18" charset="-120"/>
              </a:rPr>
              <a:t>What Constitutes a </a:t>
            </a:r>
            <a:r>
              <a:rPr lang="en-US" altLang="zh-TW" sz="3600" dirty="0" smtClean="0">
                <a:ea typeface="新細明體" panose="02020500000000000000" pitchFamily="18" charset="-120"/>
              </a:rPr>
              <a:t>Good </a:t>
            </a:r>
            <a:r>
              <a:rPr lang="en-US" altLang="zh-TW" sz="3600" dirty="0">
                <a:ea typeface="新細明體" panose="02020500000000000000" pitchFamily="18" charset="-120"/>
              </a:rPr>
              <a:t>Hash </a:t>
            </a:r>
            <a:r>
              <a:rPr lang="en-US" altLang="zh-TW" sz="3600" dirty="0" smtClean="0">
                <a:ea typeface="新細明體" panose="02020500000000000000" pitchFamily="18" charset="-120"/>
              </a:rPr>
              <a:t>Function</a:t>
            </a:r>
            <a:r>
              <a:rPr lang="en-US" altLang="zh-TW" sz="3600" dirty="0">
                <a:ea typeface="新細明體" panose="02020500000000000000" pitchFamily="18" charset="-120"/>
              </a:rPr>
              <a:t>?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Easy and fast to compute?</a:t>
            </a:r>
          </a:p>
          <a:p>
            <a:r>
              <a:rPr lang="en-US" altLang="zh-TW" dirty="0">
                <a:ea typeface="新細明體" panose="02020500000000000000" pitchFamily="18" charset="-120"/>
              </a:rPr>
              <a:t>Scatter data evenly throughout </a:t>
            </a:r>
            <a:r>
              <a:rPr lang="en-US" altLang="zh-TW" dirty="0" smtClean="0">
                <a:ea typeface="新細明體" panose="02020500000000000000" pitchFamily="18" charset="-120"/>
              </a:rPr>
              <a:t>the hash </a:t>
            </a:r>
            <a:r>
              <a:rPr lang="en-US" altLang="zh-TW" dirty="0">
                <a:ea typeface="新細明體" panose="02020500000000000000" pitchFamily="18" charset="-120"/>
              </a:rPr>
              <a:t>table?</a:t>
            </a:r>
          </a:p>
          <a:p>
            <a:r>
              <a:rPr lang="en-US" altLang="zh-TW" dirty="0">
                <a:ea typeface="新細明體" panose="02020500000000000000" pitchFamily="18" charset="-120"/>
              </a:rPr>
              <a:t>How well does it scatter </a:t>
            </a:r>
            <a:r>
              <a:rPr lang="en-US" altLang="zh-TW" i="1" dirty="0">
                <a:ea typeface="新細明體" panose="02020500000000000000" pitchFamily="18" charset="-120"/>
              </a:rPr>
              <a:t>random</a:t>
            </a:r>
            <a:r>
              <a:rPr lang="en-US" altLang="zh-TW" dirty="0">
                <a:ea typeface="新細明體" panose="02020500000000000000" pitchFamily="18" charset="-120"/>
              </a:rPr>
              <a:t> data?</a:t>
            </a:r>
          </a:p>
          <a:p>
            <a:r>
              <a:rPr lang="en-US" altLang="zh-TW" dirty="0">
                <a:ea typeface="新細明體" panose="02020500000000000000" pitchFamily="18" charset="-120"/>
              </a:rPr>
              <a:t>How well does it scatter </a:t>
            </a:r>
            <a:r>
              <a:rPr lang="en-US" altLang="zh-TW" i="1" dirty="0">
                <a:ea typeface="新細明體" panose="02020500000000000000" pitchFamily="18" charset="-120"/>
              </a:rPr>
              <a:t>non-</a:t>
            </a:r>
            <a:r>
              <a:rPr lang="en-US" altLang="zh-TW" dirty="0">
                <a:ea typeface="新細明體" panose="02020500000000000000" pitchFamily="18" charset="-120"/>
              </a:rPr>
              <a:t>random data?</a:t>
            </a:r>
          </a:p>
          <a:p>
            <a:endParaRPr lang="en-US" altLang="zh-TW" dirty="0">
              <a:ea typeface="新細明體" panose="02020500000000000000" pitchFamily="18" charset="-120"/>
            </a:endParaRPr>
          </a:p>
          <a:p>
            <a:pPr marL="0" indent="0">
              <a:buNone/>
            </a:pPr>
            <a:r>
              <a:rPr lang="en-US" altLang="zh-TW" dirty="0">
                <a:ea typeface="新細明體" panose="02020500000000000000" pitchFamily="18" charset="-120"/>
              </a:rPr>
              <a:t>Note: traversal in sorted order is inefficient when using hashing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861566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Hashing and Separate </a:t>
            </a:r>
            <a:r>
              <a:rPr lang="en-US" altLang="zh-TW" dirty="0" smtClean="0">
                <a:ea typeface="新細明體" panose="02020500000000000000" pitchFamily="18" charset="-120"/>
              </a:rPr>
              <a:t>Chaining (1/8)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  <p:sp>
        <p:nvSpPr>
          <p:cNvPr id="7" name="Text Placeholder 2"/>
          <p:cNvSpPr txBox="1">
            <a:spLocks/>
          </p:cNvSpPr>
          <p:nvPr/>
        </p:nvSpPr>
        <p:spPr bwMode="auto">
          <a:xfrm>
            <a:off x="2046867" y="4139952"/>
            <a:ext cx="5405453" cy="57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ctr" defTabSz="914400" rtl="0" eaLnBrk="1" latinLnBrk="0" hangingPunct="1"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TW" sz="1800" dirty="0" smtClean="0">
                <a:ea typeface="新細明體" panose="02020500000000000000" pitchFamily="18" charset="-120"/>
              </a:rPr>
              <a:t>A dictionary entry when separate chaining is used</a:t>
            </a:r>
          </a:p>
          <a:p>
            <a:endParaRPr lang="en-US" altLang="zh-TW" dirty="0" smtClean="0">
              <a:ea typeface="新細明體" panose="02020500000000000000" pitchFamily="18" charset="-12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20888"/>
            <a:ext cx="42862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467544" y="6093296"/>
            <a:ext cx="489654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18-16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32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Hashing and Separate </a:t>
            </a:r>
            <a:r>
              <a:rPr lang="en-US" altLang="zh-TW" dirty="0" smtClean="0">
                <a:ea typeface="新細明體" panose="02020500000000000000" pitchFamily="18" charset="-120"/>
              </a:rPr>
              <a:t>Chaining (2/8)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Hashing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24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369331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/** A class of entry objects for a hashing implementation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of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the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ADT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dictionary.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 smtClean="0">
                <a:latin typeface="Lucida Sans Typewriter" panose="020B0509030504030204" pitchFamily="49" charset="0"/>
              </a:rPr>
              <a:t> @</a:t>
            </a:r>
            <a:r>
              <a:rPr lang="en-US" altLang="zh-TW" dirty="0">
                <a:latin typeface="Lucida Sans Typewriter" panose="020B0509030504030204" pitchFamily="49" charset="0"/>
              </a:rPr>
              <a:t>file </a:t>
            </a:r>
            <a:r>
              <a:rPr lang="en-US" altLang="zh-TW" dirty="0" err="1">
                <a:latin typeface="Lucida Sans Typewriter" panose="020B0509030504030204" pitchFamily="49" charset="0"/>
              </a:rPr>
              <a:t>HashedEntry.h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*/</a:t>
            </a:r>
          </a:p>
          <a:p>
            <a:r>
              <a:rPr lang="en-US" altLang="zh-TW" dirty="0" smtClean="0">
                <a:latin typeface="Lucida Sans Typewriter" panose="020B0509030504030204" pitchFamily="49" charset="0"/>
              </a:rPr>
              <a:t>#</a:t>
            </a:r>
            <a:r>
              <a:rPr lang="en-US" altLang="zh-TW" dirty="0" err="1">
                <a:latin typeface="Lucida Sans Typewriter" panose="020B0509030504030204" pitchFamily="49" charset="0"/>
              </a:rPr>
              <a:t>ifndef</a:t>
            </a:r>
            <a:r>
              <a:rPr lang="en-US" altLang="zh-TW" dirty="0">
                <a:latin typeface="Lucida Sans Typewriter" panose="020B0509030504030204" pitchFamily="49" charset="0"/>
              </a:rPr>
              <a:t> _HASHED_ENTRY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#define _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HASHED_ENTRY</a:t>
            </a:r>
          </a:p>
          <a:p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#include "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Entry.h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“</a:t>
            </a:r>
          </a:p>
          <a:p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>
                <a:latin typeface="Lucida Sans Typewriter" panose="020B0509030504030204" pitchFamily="49" charset="0"/>
              </a:rPr>
              <a:t>KeyType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&gt; </a:t>
            </a:r>
          </a:p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>
                <a:latin typeface="Lucida Sans Typewriter" panose="020B0509030504030204" pitchFamily="49" charset="0"/>
              </a:rPr>
              <a:t>HashedEntry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: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public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Entry&lt;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KeyType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&gt;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{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private</a:t>
            </a:r>
            <a:r>
              <a:rPr lang="en-US" altLang="zh-TW" dirty="0">
                <a:latin typeface="Lucida Sans Typewriter" panose="020B0509030504030204" pitchFamily="49" charset="0"/>
              </a:rPr>
              <a:t>: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HashedEntry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KeyType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nextPtr</a:t>
            </a:r>
            <a:r>
              <a:rPr lang="en-US" altLang="zh-TW" dirty="0">
                <a:latin typeface="Lucida Sans Typewriter" panose="020B0509030504030204" pitchFamily="49" charset="0"/>
              </a:rPr>
              <a:t>;</a:t>
            </a:r>
            <a:endParaRPr lang="zh-TW" altLang="zh-TW" dirty="0"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346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Hashing and Separate </a:t>
            </a:r>
            <a:r>
              <a:rPr lang="en-US" altLang="zh-TW" dirty="0" smtClean="0">
                <a:ea typeface="新細明體" panose="02020500000000000000" pitchFamily="18" charset="-120"/>
              </a:rPr>
              <a:t>Chaining (3/8)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Hashing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25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34163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public</a:t>
            </a:r>
            <a:r>
              <a:rPr lang="en-US" altLang="zh-TW" dirty="0">
                <a:latin typeface="Lucida Sans Typewriter" panose="020B0509030504030204" pitchFamily="49" charset="0"/>
              </a:rPr>
              <a:t>: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HashedEntry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();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HashedEntry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>
                <a:latin typeface="Lucida Sans Typewriter" panose="020B0509030504030204" pitchFamily="49" charset="0"/>
              </a:rPr>
              <a:t>newEntry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r>
              <a:rPr lang="en-US" altLang="zh-TW" dirty="0" err="1">
                <a:latin typeface="Lucida Sans Typewriter" panose="020B0509030504030204" pitchFamily="49" charset="0"/>
              </a:rPr>
              <a:t>KeyType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>
                <a:latin typeface="Lucida Sans Typewriter" panose="020B0509030504030204" pitchFamily="49" charset="0"/>
              </a:rPr>
              <a:t>searchKey</a:t>
            </a:r>
            <a:r>
              <a:rPr lang="en-US" altLang="zh-TW" dirty="0">
                <a:latin typeface="Lucida Sans Typewriter" panose="020B0509030504030204" pitchFamily="49" charset="0"/>
              </a:rPr>
              <a:t>);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HashedEntry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>
                <a:latin typeface="Lucida Sans Typewriter" panose="020B0509030504030204" pitchFamily="49" charset="0"/>
              </a:rPr>
              <a:t>newEntry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r>
              <a:rPr lang="en-US" altLang="zh-TW" dirty="0" err="1">
                <a:latin typeface="Lucida Sans Typewriter" panose="020B0509030504030204" pitchFamily="49" charset="0"/>
              </a:rPr>
              <a:t>KeyType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>
                <a:latin typeface="Lucida Sans Typewriter" panose="020B0509030504030204" pitchFamily="49" charset="0"/>
              </a:rPr>
              <a:t>searchKey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        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HashedEntry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KeyType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nextEntryPtr</a:t>
            </a:r>
            <a:r>
              <a:rPr lang="en-US" altLang="zh-TW" dirty="0">
                <a:latin typeface="Lucida Sans Typewriter" panose="020B0509030504030204" pitchFamily="49" charset="0"/>
              </a:rPr>
              <a:t>);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setNext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HashedEntry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KeyType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nextEntryPtr</a:t>
            </a:r>
            <a:r>
              <a:rPr lang="en-US" altLang="zh-TW" dirty="0">
                <a:latin typeface="Lucida Sans Typewriter" panose="020B0509030504030204" pitchFamily="49" charset="0"/>
              </a:rPr>
              <a:t>);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 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HashedEntry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KeyType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getNext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()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;</a:t>
            </a:r>
          </a:p>
          <a:p>
            <a:r>
              <a:rPr lang="en-US" altLang="zh-TW" dirty="0" smtClean="0">
                <a:latin typeface="Lucida Sans Typewriter" panose="020B0509030504030204" pitchFamily="49" charset="0"/>
              </a:rPr>
              <a:t>};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</a:t>
            </a:r>
            <a:r>
              <a:rPr lang="en-US" altLang="zh-TW" dirty="0" err="1">
                <a:solidFill>
                  <a:srgbClr val="00B0F0"/>
                </a:solidFill>
                <a:latin typeface="Lucida Sans Typewriter" panose="020B0509030504030204" pitchFamily="49" charset="0"/>
              </a:rPr>
              <a:t>HashedEntry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 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#include "HashedEntry.cpp"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#</a:t>
            </a:r>
            <a:r>
              <a:rPr lang="en-US" altLang="zh-TW" dirty="0" err="1">
                <a:latin typeface="Lucida Sans Typewriter" panose="020B0509030504030204" pitchFamily="49" charset="0"/>
              </a:rPr>
              <a:t>endif</a:t>
            </a:r>
            <a:endParaRPr lang="zh-TW" altLang="zh-TW" dirty="0"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25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Hashing and Separate </a:t>
            </a:r>
            <a:r>
              <a:rPr lang="en-US" altLang="zh-TW" dirty="0" smtClean="0">
                <a:ea typeface="新細明體" panose="02020500000000000000" pitchFamily="18" charset="-120"/>
              </a:rPr>
              <a:t>Chaining (4/8)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Hashing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26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286232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>
                <a:latin typeface="Lucida Sans Typewriter" panose="020B0509030504030204" pitchFamily="49" charset="0"/>
              </a:rPr>
              <a:t>KeyType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&gt; </a:t>
            </a:r>
          </a:p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HashedDictionary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KeyType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&gt;::add(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endParaRPr lang="en-US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 smtClean="0">
                <a:latin typeface="Lucida Sans Typewriter" panose="020B0509030504030204" pitchFamily="49" charset="0"/>
              </a:rPr>
              <a:t>     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&amp;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newItem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,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KeyType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&amp; </a:t>
            </a:r>
            <a:r>
              <a:rPr lang="en-US" altLang="zh-TW" dirty="0" err="1">
                <a:latin typeface="Lucida Sans Typewriter" panose="020B0509030504030204" pitchFamily="49" charset="0"/>
              </a:rPr>
              <a:t>searchKey</a:t>
            </a:r>
            <a:r>
              <a:rPr lang="en-US" altLang="zh-TW" dirty="0">
                <a:latin typeface="Lucida Sans Typewriter" panose="020B0509030504030204" pitchFamily="49" charset="0"/>
              </a:rPr>
              <a:t>)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{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Create entry to add to dictionary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HashedEntry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KeyType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entryToAddPtr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>
                <a:latin typeface="Lucida Sans Typewriter" panose="020B0509030504030204" pitchFamily="49" charset="0"/>
              </a:rPr>
              <a:t>=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new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HashedEntry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KeyType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&gt;(</a:t>
            </a:r>
            <a:r>
              <a:rPr lang="en-US" altLang="zh-TW" dirty="0" err="1">
                <a:latin typeface="Lucida Sans Typewriter" panose="020B0509030504030204" pitchFamily="49" charset="0"/>
              </a:rPr>
              <a:t>newItem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r>
              <a:rPr lang="en-US" altLang="zh-TW" dirty="0" err="1">
                <a:latin typeface="Lucida Sans Typewriter" panose="020B0509030504030204" pitchFamily="49" charset="0"/>
              </a:rPr>
              <a:t>searchKey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);</a:t>
            </a:r>
          </a:p>
          <a:p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Compute the hashed index into the array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>
                <a:latin typeface="Lucida Sans Typewriter" panose="020B0509030504030204" pitchFamily="49" charset="0"/>
              </a:rPr>
              <a:t>itemHashIndex</a:t>
            </a:r>
            <a:r>
              <a:rPr lang="en-US" altLang="zh-TW" dirty="0">
                <a:latin typeface="Lucida Sans Typewriter" panose="020B0509030504030204" pitchFamily="49" charset="0"/>
              </a:rPr>
              <a:t> =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getHashIndex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searchKey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);</a:t>
            </a:r>
            <a:r>
              <a:rPr lang="en-US" altLang="zh-TW" dirty="0">
                <a:latin typeface="Lucida Sans Typewriter" panose="020B0509030504030204" pitchFamily="49" charset="0"/>
              </a:rPr>
              <a:t> </a:t>
            </a:r>
            <a:endParaRPr lang="zh-TW" altLang="zh-TW" dirty="0"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17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Hashing and Separate </a:t>
            </a:r>
            <a:r>
              <a:rPr lang="en-US" altLang="zh-TW" dirty="0" smtClean="0">
                <a:ea typeface="新細明體" panose="02020500000000000000" pitchFamily="18" charset="-120"/>
              </a:rPr>
              <a:t>Chaining (5/8)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Hashing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27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286232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Add the entry to the chain at </a:t>
            </a:r>
            <a:r>
              <a:rPr lang="en-US" altLang="zh-TW" dirty="0" err="1">
                <a:solidFill>
                  <a:srgbClr val="00B0F0"/>
                </a:solidFill>
                <a:latin typeface="Lucida Sans Typewriter" panose="020B0509030504030204" pitchFamily="49" charset="0"/>
              </a:rPr>
              <a:t>itemHashIndex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dirty="0">
                <a:latin typeface="Lucida Sans Typewriter" panose="020B0509030504030204" pitchFamily="49" charset="0"/>
              </a:rPr>
              <a:t> (</a:t>
            </a:r>
            <a:r>
              <a:rPr lang="en-US" altLang="zh-TW" dirty="0" err="1">
                <a:latin typeface="Lucida Sans Typewriter" panose="020B0509030504030204" pitchFamily="49" charset="0"/>
              </a:rPr>
              <a:t>hashTable</a:t>
            </a:r>
            <a:r>
              <a:rPr lang="en-US" altLang="zh-TW" dirty="0">
                <a:latin typeface="Lucida Sans Typewriter" panose="020B0509030504030204" pitchFamily="49" charset="0"/>
              </a:rPr>
              <a:t>[</a:t>
            </a:r>
            <a:r>
              <a:rPr lang="en-US" altLang="zh-TW" dirty="0" err="1">
                <a:latin typeface="Lucida Sans Typewriter" panose="020B0509030504030204" pitchFamily="49" charset="0"/>
              </a:rPr>
              <a:t>itemHashIndex</a:t>
            </a:r>
            <a:r>
              <a:rPr lang="en-US" altLang="zh-TW" dirty="0">
                <a:latin typeface="Lucida Sans Typewriter" panose="020B0509030504030204" pitchFamily="49" charset="0"/>
              </a:rPr>
              <a:t>] == </a:t>
            </a:r>
            <a:r>
              <a:rPr lang="en-US" altLang="zh-TW" dirty="0" err="1">
                <a:latin typeface="Lucida Sans Typewriter" panose="020B0509030504030204" pitchFamily="49" charset="0"/>
              </a:rPr>
              <a:t>nullptr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) {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hashTable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[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itemHashIndex</a:t>
            </a:r>
            <a:r>
              <a:rPr lang="en-US" altLang="zh-TW" dirty="0">
                <a:latin typeface="Lucida Sans Typewriter" panose="020B0509030504030204" pitchFamily="49" charset="0"/>
              </a:rPr>
              <a:t>] = </a:t>
            </a:r>
            <a:r>
              <a:rPr lang="en-US" altLang="zh-TW" dirty="0" err="1">
                <a:latin typeface="Lucida Sans Typewriter" panose="020B0509030504030204" pitchFamily="49" charset="0"/>
              </a:rPr>
              <a:t>entryToAddPtr</a:t>
            </a:r>
            <a:r>
              <a:rPr lang="en-US" altLang="zh-TW" dirty="0">
                <a:latin typeface="Lucida Sans Typewriter" panose="020B0509030504030204" pitchFamily="49" charset="0"/>
              </a:rPr>
              <a:t>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}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{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entryToAddPtr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-</a:t>
            </a:r>
            <a:r>
              <a:rPr lang="en-US" altLang="zh-TW" dirty="0">
                <a:latin typeface="Lucida Sans Typewriter" panose="020B0509030504030204" pitchFamily="49" charset="0"/>
              </a:rPr>
              <a:t>&gt;</a:t>
            </a:r>
            <a:r>
              <a:rPr lang="en-US" altLang="zh-TW" dirty="0" err="1">
                <a:latin typeface="Lucida Sans Typewriter" panose="020B0509030504030204" pitchFamily="49" charset="0"/>
              </a:rPr>
              <a:t>setNext</a:t>
            </a:r>
            <a:r>
              <a:rPr lang="en-US" altLang="zh-TW" dirty="0">
                <a:latin typeface="Lucida Sans Typewriter" panose="020B0509030504030204" pitchFamily="49" charset="0"/>
              </a:rPr>
              <a:t> (</a:t>
            </a:r>
            <a:r>
              <a:rPr lang="en-US" altLang="zh-TW" dirty="0" err="1">
                <a:latin typeface="Lucida Sans Typewriter" panose="020B0509030504030204" pitchFamily="49" charset="0"/>
              </a:rPr>
              <a:t>hashTable</a:t>
            </a:r>
            <a:r>
              <a:rPr lang="en-US" altLang="zh-TW" dirty="0">
                <a:latin typeface="Lucida Sans Typewriter" panose="020B0509030504030204" pitchFamily="49" charset="0"/>
              </a:rPr>
              <a:t>[</a:t>
            </a:r>
            <a:r>
              <a:rPr lang="en-US" altLang="zh-TW" dirty="0" err="1">
                <a:latin typeface="Lucida Sans Typewriter" panose="020B0509030504030204" pitchFamily="49" charset="0"/>
              </a:rPr>
              <a:t>itemHashIndex</a:t>
            </a:r>
            <a:r>
              <a:rPr lang="en-US" altLang="zh-TW" dirty="0">
                <a:latin typeface="Lucida Sans Typewriter" panose="020B0509030504030204" pitchFamily="49" charset="0"/>
              </a:rPr>
              <a:t>]);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hashTable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[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itemHashIndex</a:t>
            </a:r>
            <a:r>
              <a:rPr lang="en-US" altLang="zh-TW" dirty="0">
                <a:latin typeface="Lucida Sans Typewriter" panose="020B0509030504030204" pitchFamily="49" charset="0"/>
              </a:rPr>
              <a:t>] = </a:t>
            </a:r>
            <a:r>
              <a:rPr lang="en-US" altLang="zh-TW" dirty="0" err="1">
                <a:latin typeface="Lucida Sans Typewriter" panose="020B0509030504030204" pitchFamily="49" charset="0"/>
              </a:rPr>
              <a:t>entryToAddPtr</a:t>
            </a:r>
            <a:r>
              <a:rPr lang="en-US" altLang="zh-TW" dirty="0">
                <a:latin typeface="Lucida Sans Typewriter" panose="020B0509030504030204" pitchFamily="49" charset="0"/>
              </a:rPr>
              <a:t>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}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if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return true</a:t>
            </a:r>
            <a:r>
              <a:rPr lang="en-US" altLang="zh-TW" dirty="0">
                <a:latin typeface="Lucida Sans Typewriter" panose="020B0509030504030204" pitchFamily="49" charset="0"/>
              </a:rPr>
              <a:t>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 smtClean="0">
                <a:latin typeface="Lucida Sans Typewriter" panose="020B0509030504030204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add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71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Hashing and Separate </a:t>
            </a:r>
            <a:r>
              <a:rPr lang="en-US" altLang="zh-TW" dirty="0" smtClean="0">
                <a:ea typeface="新細明體" panose="02020500000000000000" pitchFamily="18" charset="-120"/>
              </a:rPr>
              <a:t>Chaining (6/8)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Hashing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28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8600" y="1624732"/>
            <a:ext cx="8735888" cy="230832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>
                <a:latin typeface="Lucida Sans Typewriter" panose="020B0509030504030204" pitchFamily="49" charset="0"/>
              </a:rPr>
              <a:t>KeyType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&gt; </a:t>
            </a:r>
          </a:p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HashedDictionary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KeyType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&gt;::remove(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endParaRPr lang="en-US" altLang="zh-TW" b="1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                                    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KeyType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&amp; </a:t>
            </a:r>
            <a:r>
              <a:rPr lang="en-US" altLang="zh-TW" dirty="0" err="1">
                <a:latin typeface="Lucida Sans Typewriter" panose="020B0509030504030204" pitchFamily="49" charset="0"/>
              </a:rPr>
              <a:t>searchKey</a:t>
            </a:r>
            <a:r>
              <a:rPr lang="en-US" altLang="zh-TW" dirty="0">
                <a:latin typeface="Lucida Sans Typewriter" panose="020B0509030504030204" pitchFamily="49" charset="0"/>
              </a:rPr>
              <a:t>)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{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>
                <a:latin typeface="Lucida Sans Typewriter" panose="020B0509030504030204" pitchFamily="49" charset="0"/>
              </a:rPr>
              <a:t>itemFound</a:t>
            </a:r>
            <a:r>
              <a:rPr lang="en-US" altLang="zh-TW" dirty="0">
                <a:latin typeface="Lucida Sans Typewriter" panose="020B0509030504030204" pitchFamily="49" charset="0"/>
              </a:rPr>
              <a:t> =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false</a:t>
            </a:r>
            <a:r>
              <a:rPr lang="en-US" altLang="zh-TW" dirty="0">
                <a:latin typeface="Lucida Sans Typewriter" panose="020B0509030504030204" pitchFamily="49" charset="0"/>
              </a:rPr>
              <a:t>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 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Compute the hashed index into the array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>
                <a:latin typeface="Lucida Sans Typewriter" panose="020B0509030504030204" pitchFamily="49" charset="0"/>
              </a:rPr>
              <a:t>itemHashIndex</a:t>
            </a:r>
            <a:r>
              <a:rPr lang="en-US" altLang="zh-TW" dirty="0">
                <a:latin typeface="Lucida Sans Typewriter" panose="020B0509030504030204" pitchFamily="49" charset="0"/>
              </a:rPr>
              <a:t> =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getHashIndex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searchKey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);</a:t>
            </a:r>
            <a:r>
              <a:rPr lang="en-US" altLang="zh-TW" dirty="0">
                <a:latin typeface="Lucida Sans Typewriter" panose="020B0509030504030204" pitchFamily="49" charset="0"/>
              </a:rPr>
              <a:t> </a:t>
            </a:r>
            <a:endParaRPr lang="zh-TW" altLang="zh-TW" dirty="0"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911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Hashing and Separate </a:t>
            </a:r>
            <a:r>
              <a:rPr lang="en-US" altLang="zh-TW" dirty="0" smtClean="0">
                <a:ea typeface="新細明體" panose="02020500000000000000" pitchFamily="18" charset="-120"/>
              </a:rPr>
              <a:t>Chaining (7/8)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Hashing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29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480131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dirty="0">
                <a:latin typeface="Lucida Sans Typewriter" panose="020B0509030504030204" pitchFamily="49" charset="0"/>
              </a:rPr>
              <a:t> (</a:t>
            </a:r>
            <a:r>
              <a:rPr lang="en-US" altLang="zh-TW" dirty="0" err="1">
                <a:latin typeface="Lucida Sans Typewriter" panose="020B0509030504030204" pitchFamily="49" charset="0"/>
              </a:rPr>
              <a:t>hashTable</a:t>
            </a:r>
            <a:r>
              <a:rPr lang="en-US" altLang="zh-TW" dirty="0">
                <a:latin typeface="Lucida Sans Typewriter" panose="020B0509030504030204" pitchFamily="49" charset="0"/>
              </a:rPr>
              <a:t>[</a:t>
            </a:r>
            <a:r>
              <a:rPr lang="en-US" altLang="zh-TW" dirty="0" err="1">
                <a:latin typeface="Lucida Sans Typewriter" panose="020B0509030504030204" pitchFamily="49" charset="0"/>
              </a:rPr>
              <a:t>itemHashIndex</a:t>
            </a:r>
            <a:r>
              <a:rPr lang="en-US" altLang="zh-TW" dirty="0">
                <a:latin typeface="Lucida Sans Typewriter" panose="020B0509030504030204" pitchFamily="49" charset="0"/>
              </a:rPr>
              <a:t>] !=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)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{</a:t>
            </a:r>
          </a:p>
          <a:p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 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Special case - first node has target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>
                <a:latin typeface="Lucida Sans Typewriter" panose="020B0509030504030204" pitchFamily="49" charset="0"/>
              </a:rPr>
              <a:t>(</a:t>
            </a:r>
            <a:r>
              <a:rPr lang="en-US" altLang="zh-TW" dirty="0" err="1">
                <a:latin typeface="Lucida Sans Typewriter" panose="020B0509030504030204" pitchFamily="49" charset="0"/>
              </a:rPr>
              <a:t>searchKey</a:t>
            </a:r>
            <a:r>
              <a:rPr lang="en-US" altLang="zh-TW" dirty="0">
                <a:latin typeface="Lucida Sans Typewriter" panose="020B0509030504030204" pitchFamily="49" charset="0"/>
              </a:rPr>
              <a:t> == </a:t>
            </a:r>
            <a:r>
              <a:rPr lang="en-US" altLang="zh-TW" dirty="0" err="1">
                <a:latin typeface="Lucida Sans Typewriter" panose="020B0509030504030204" pitchFamily="49" charset="0"/>
              </a:rPr>
              <a:t>hashTable</a:t>
            </a:r>
            <a:r>
              <a:rPr lang="en-US" altLang="zh-TW" dirty="0">
                <a:latin typeface="Lucida Sans Typewriter" panose="020B0509030504030204" pitchFamily="49" charset="0"/>
              </a:rPr>
              <a:t>[</a:t>
            </a:r>
            <a:r>
              <a:rPr lang="en-US" altLang="zh-TW" dirty="0" err="1">
                <a:latin typeface="Lucida Sans Typewriter" panose="020B0509030504030204" pitchFamily="49" charset="0"/>
              </a:rPr>
              <a:t>itemHashIndex</a:t>
            </a:r>
            <a:r>
              <a:rPr lang="en-US" altLang="zh-TW" dirty="0">
                <a:latin typeface="Lucida Sans Typewriter" panose="020B0509030504030204" pitchFamily="49" charset="0"/>
              </a:rPr>
              <a:t>]-&gt;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getKey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()) {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	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HashedEntry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KeyType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entryToRemovePtr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=</a:t>
            </a: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   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hashTable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[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itemHashIndex</a:t>
            </a:r>
            <a:r>
              <a:rPr lang="en-US" altLang="zh-TW" dirty="0">
                <a:latin typeface="Lucida Sans Typewriter" panose="020B0509030504030204" pitchFamily="49" charset="0"/>
              </a:rPr>
              <a:t>];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	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hashTable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[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itemHashIndex</a:t>
            </a:r>
            <a:r>
              <a:rPr lang="en-US" altLang="zh-TW" dirty="0">
                <a:latin typeface="Lucida Sans Typewriter" panose="020B0509030504030204" pitchFamily="49" charset="0"/>
              </a:rPr>
              <a:t>] =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   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hashTable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[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itemHashIndex</a:t>
            </a:r>
            <a:r>
              <a:rPr lang="en-US" altLang="zh-TW" dirty="0">
                <a:latin typeface="Lucida Sans Typewriter" panose="020B0509030504030204" pitchFamily="49" charset="0"/>
              </a:rPr>
              <a:t>]-&gt;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getNext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();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	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delete </a:t>
            </a:r>
            <a:r>
              <a:rPr lang="en-US" altLang="zh-TW" dirty="0" err="1">
                <a:latin typeface="Lucida Sans Typewriter" panose="020B0509030504030204" pitchFamily="49" charset="0"/>
              </a:rPr>
              <a:t>entryToRemovePtr</a:t>
            </a:r>
            <a:r>
              <a:rPr lang="en-US" altLang="zh-TW" dirty="0">
                <a:latin typeface="Lucida Sans Typewriter" panose="020B0509030504030204" pitchFamily="49" charset="0"/>
              </a:rPr>
              <a:t>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 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	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entryToRemovePtr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>
                <a:latin typeface="Lucida Sans Typewriter" panose="020B0509030504030204" pitchFamily="49" charset="0"/>
              </a:rPr>
              <a:t>=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For safety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	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itemFound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>
                <a:latin typeface="Lucida Sans Typewriter" panose="020B0509030504030204" pitchFamily="49" charset="0"/>
              </a:rPr>
              <a:t>=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true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;</a:t>
            </a:r>
            <a:endParaRPr lang="en-US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}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{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Search the rest of the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chain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	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HashedEntry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KeyType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prevPtr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>
                <a:latin typeface="Lucida Sans Typewriter" panose="020B0509030504030204" pitchFamily="49" charset="0"/>
              </a:rPr>
              <a:t>=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   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hashTable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[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itemHashIndex</a:t>
            </a:r>
            <a:r>
              <a:rPr lang="en-US" altLang="zh-TW" dirty="0">
                <a:latin typeface="Lucida Sans Typewriter" panose="020B0509030504030204" pitchFamily="49" charset="0"/>
              </a:rPr>
              <a:t>];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	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HashedEntry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KeyType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curPtr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>
                <a:latin typeface="Lucida Sans Typewriter" panose="020B0509030504030204" pitchFamily="49" charset="0"/>
              </a:rPr>
              <a:t>=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   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prevPtr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-</a:t>
            </a:r>
            <a:r>
              <a:rPr lang="en-US" altLang="zh-TW" dirty="0">
                <a:latin typeface="Lucida Sans Typewriter" panose="020B0509030504030204" pitchFamily="49" charset="0"/>
              </a:rPr>
              <a:t>&gt;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getNext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();</a:t>
            </a:r>
            <a:endParaRPr lang="zh-TW" altLang="zh-TW" dirty="0"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7841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Hashing and Separate </a:t>
            </a:r>
            <a:r>
              <a:rPr lang="en-US" altLang="zh-TW" dirty="0" smtClean="0">
                <a:ea typeface="新細明體" panose="02020500000000000000" pitchFamily="18" charset="-120"/>
              </a:rPr>
              <a:t>Chaining (8/8)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Hashing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30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480131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while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>
                <a:latin typeface="Lucida Sans Typewriter" panose="020B0509030504030204" pitchFamily="49" charset="0"/>
              </a:rPr>
              <a:t>((</a:t>
            </a:r>
            <a:r>
              <a:rPr lang="en-US" altLang="zh-TW" dirty="0" err="1">
                <a:latin typeface="Lucida Sans Typewriter" panose="020B0509030504030204" pitchFamily="49" charset="0"/>
              </a:rPr>
              <a:t>curPtr</a:t>
            </a:r>
            <a:r>
              <a:rPr lang="en-US" altLang="zh-TW" dirty="0">
                <a:latin typeface="Lucida Sans Typewriter" panose="020B0509030504030204" pitchFamily="49" charset="0"/>
              </a:rPr>
              <a:t> !=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dirty="0">
                <a:latin typeface="Lucida Sans Typewriter" panose="020B0509030504030204" pitchFamily="49" charset="0"/>
              </a:rPr>
              <a:t>) &amp;&amp; !</a:t>
            </a:r>
            <a:r>
              <a:rPr lang="en-US" altLang="zh-TW" dirty="0" err="1">
                <a:latin typeface="Lucida Sans Typewriter" panose="020B0509030504030204" pitchFamily="49" charset="0"/>
              </a:rPr>
              <a:t>itemFound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) {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      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Found item in chain so remove that node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	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>
                <a:latin typeface="Lucida Sans Typewriter" panose="020B0509030504030204" pitchFamily="49" charset="0"/>
              </a:rPr>
              <a:t>(</a:t>
            </a:r>
            <a:r>
              <a:rPr lang="en-US" altLang="zh-TW" dirty="0" err="1">
                <a:latin typeface="Lucida Sans Typewriter" panose="020B0509030504030204" pitchFamily="49" charset="0"/>
              </a:rPr>
              <a:t>searchKey</a:t>
            </a:r>
            <a:r>
              <a:rPr lang="en-US" altLang="zh-TW" dirty="0">
                <a:latin typeface="Lucida Sans Typewriter" panose="020B0509030504030204" pitchFamily="49" charset="0"/>
              </a:rPr>
              <a:t> == </a:t>
            </a:r>
            <a:r>
              <a:rPr lang="en-US" altLang="zh-TW" dirty="0" err="1">
                <a:latin typeface="Lucida Sans Typewriter" panose="020B0509030504030204" pitchFamily="49" charset="0"/>
              </a:rPr>
              <a:t>curPtr</a:t>
            </a:r>
            <a:r>
              <a:rPr lang="en-US" altLang="zh-TW" dirty="0">
                <a:latin typeface="Lucida Sans Typewriter" panose="020B0509030504030204" pitchFamily="49" charset="0"/>
              </a:rPr>
              <a:t>-&gt;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getKey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()) {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    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prevPtr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-</a:t>
            </a:r>
            <a:r>
              <a:rPr lang="en-US" altLang="zh-TW" dirty="0">
                <a:latin typeface="Lucida Sans Typewriter" panose="020B0509030504030204" pitchFamily="49" charset="0"/>
              </a:rPr>
              <a:t>&gt;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setNext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curPtr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-</a:t>
            </a:r>
            <a:r>
              <a:rPr lang="en-US" altLang="zh-TW" dirty="0">
                <a:latin typeface="Lucida Sans Typewriter" panose="020B0509030504030204" pitchFamily="49" charset="0"/>
              </a:rPr>
              <a:t>&gt;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getNext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());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  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delete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>
                <a:latin typeface="Lucida Sans Typewriter" panose="020B0509030504030204" pitchFamily="49" charset="0"/>
              </a:rPr>
              <a:t>curPtr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;</a:t>
            </a:r>
            <a:r>
              <a:rPr lang="en-US" altLang="zh-TW" dirty="0">
                <a:latin typeface="Lucida Sans Typewriter" panose="020B0509030504030204" pitchFamily="49" charset="0"/>
              </a:rPr>
              <a:t> 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    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curPtr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>
                <a:latin typeface="Lucida Sans Typewriter" panose="020B0509030504030204" pitchFamily="49" charset="0"/>
              </a:rPr>
              <a:t>=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For safety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    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itemFound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>
                <a:latin typeface="Lucida Sans Typewriter" panose="020B0509030504030204" pitchFamily="49" charset="0"/>
              </a:rPr>
              <a:t>=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true</a:t>
            </a:r>
            <a:r>
              <a:rPr lang="en-US" altLang="zh-TW" dirty="0">
                <a:latin typeface="Lucida Sans Typewriter" panose="020B0509030504030204" pitchFamily="49" charset="0"/>
              </a:rPr>
              <a:t>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    }</a:t>
            </a:r>
            <a:endParaRPr lang="en-US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{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Look at next entry in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chain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    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prevPtr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>
                <a:latin typeface="Lucida Sans Typewriter" panose="020B0509030504030204" pitchFamily="49" charset="0"/>
              </a:rPr>
              <a:t>= </a:t>
            </a:r>
            <a:r>
              <a:rPr lang="en-US" altLang="zh-TW" dirty="0" err="1">
                <a:latin typeface="Lucida Sans Typewriter" panose="020B0509030504030204" pitchFamily="49" charset="0"/>
              </a:rPr>
              <a:t>curPtr</a:t>
            </a:r>
            <a:r>
              <a:rPr lang="en-US" altLang="zh-TW" dirty="0">
                <a:latin typeface="Lucida Sans Typewriter" panose="020B0509030504030204" pitchFamily="49" charset="0"/>
              </a:rPr>
              <a:t>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    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curPtr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>
                <a:latin typeface="Lucida Sans Typewriter" panose="020B0509030504030204" pitchFamily="49" charset="0"/>
              </a:rPr>
              <a:t>= </a:t>
            </a:r>
            <a:r>
              <a:rPr lang="en-US" altLang="zh-TW" dirty="0" err="1">
                <a:latin typeface="Lucida Sans Typewriter" panose="020B0509030504030204" pitchFamily="49" charset="0"/>
              </a:rPr>
              <a:t>curPtr</a:t>
            </a:r>
            <a:r>
              <a:rPr lang="en-US" altLang="zh-TW" dirty="0">
                <a:latin typeface="Lucida Sans Typewriter" panose="020B0509030504030204" pitchFamily="49" charset="0"/>
              </a:rPr>
              <a:t>-&gt;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getNext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();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    }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if</a:t>
            </a:r>
            <a:endParaRPr lang="en-US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  }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while</a:t>
            </a:r>
            <a:endParaRPr lang="en-US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}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if (a match occurs on the first node or not …)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}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if (the case of “a chain exists to search”)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>
                <a:latin typeface="Lucida Sans Typewriter" panose="020B0509030504030204" pitchFamily="49" charset="0"/>
              </a:rPr>
              <a:t>itemFound</a:t>
            </a:r>
            <a:r>
              <a:rPr lang="en-US" altLang="zh-TW" dirty="0">
                <a:latin typeface="Lucida Sans Typewriter" panose="020B0509030504030204" pitchFamily="49" charset="0"/>
              </a:rPr>
              <a:t>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 smtClean="0">
                <a:latin typeface="Lucida Sans Typewriter" panose="020B0509030504030204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remove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260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15740</TotalTime>
  <Words>1267</Words>
  <Application>Microsoft Office PowerPoint</Application>
  <PresentationFormat>如螢幕大小 (4:3)</PresentationFormat>
  <Paragraphs>291</Paragraphs>
  <Slides>30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30</vt:i4>
      </vt:variant>
    </vt:vector>
  </HeadingPairs>
  <TitlesOfParts>
    <vt:vector size="39" baseType="lpstr">
      <vt:lpstr>新細明體</vt:lpstr>
      <vt:lpstr>Arial</vt:lpstr>
      <vt:lpstr>Calibri</vt:lpstr>
      <vt:lpstr>Courier New</vt:lpstr>
      <vt:lpstr>Lucida Sans Typewriter</vt:lpstr>
      <vt:lpstr>Symbol</vt:lpstr>
      <vt:lpstr>Wingdings</vt:lpstr>
      <vt:lpstr>1_Edge</vt:lpstr>
      <vt:lpstr>Office 佈景主題</vt:lpstr>
      <vt:lpstr> Hashing </vt:lpstr>
      <vt:lpstr>Outline</vt:lpstr>
      <vt:lpstr>The Basic Idea (1/4)</vt:lpstr>
      <vt:lpstr>The Basic Idea (2/4)</vt:lpstr>
      <vt:lpstr>The Basic Idea (3/4)</vt:lpstr>
      <vt:lpstr>The Basic Idea (4/4)</vt:lpstr>
      <vt:lpstr>Hash Functions</vt:lpstr>
      <vt:lpstr>Resolving Collisions (1/7)</vt:lpstr>
      <vt:lpstr>Resolving Collisions (2/7)</vt:lpstr>
      <vt:lpstr>Resolving Collisions (3/7)</vt:lpstr>
      <vt:lpstr>Resolving Collisions (4/7)</vt:lpstr>
      <vt:lpstr>Resolving Collisions (5/7)</vt:lpstr>
      <vt:lpstr>Resolving Collisions (6/7)</vt:lpstr>
      <vt:lpstr>Resolving Collisions (7/7)</vt:lpstr>
      <vt:lpstr>The Efficiency of Hashing (1/6)</vt:lpstr>
      <vt:lpstr>The Efficiency of Hashing (2/6)</vt:lpstr>
      <vt:lpstr>The Efficiency of Hashing (3/6)</vt:lpstr>
      <vt:lpstr>The Efficiency of Hashing (4/6)</vt:lpstr>
      <vt:lpstr>The Efficiency of Hashing (5/6)</vt:lpstr>
      <vt:lpstr>The Efficiency of Hashing (6/6)</vt:lpstr>
      <vt:lpstr>Maintaining Hashing Performance</vt:lpstr>
      <vt:lpstr>What Constitutes a Good Hash Function?</vt:lpstr>
      <vt:lpstr>Hashing and Separate Chaining (1/8)</vt:lpstr>
      <vt:lpstr>Hashing and Separate Chaining (2/8)</vt:lpstr>
      <vt:lpstr>Hashing and Separate Chaining (3/8)</vt:lpstr>
      <vt:lpstr>Hashing and Separate Chaining (4/8)</vt:lpstr>
      <vt:lpstr>Hashing and Separate Chaining (5/8)</vt:lpstr>
      <vt:lpstr>Hashing and Separate Chaining (6/8)</vt:lpstr>
      <vt:lpstr>Hashing and Separate Chaining (7/8)</vt:lpstr>
      <vt:lpstr>Hashing and Separate Chaining (8/8)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tsay</dc:creator>
  <cp:lastModifiedBy>tsay</cp:lastModifiedBy>
  <cp:revision>682</cp:revision>
  <dcterms:created xsi:type="dcterms:W3CDTF">2009-06-21T02:54:00Z</dcterms:created>
  <dcterms:modified xsi:type="dcterms:W3CDTF">2017-12-04T09:45:54Z</dcterms:modified>
</cp:coreProperties>
</file>