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29" autoAdjust="0"/>
  </p:normalViewPr>
  <p:slideViewPr>
    <p:cSldViewPr>
      <p:cViewPr>
        <p:scale>
          <a:sx n="75" d="100"/>
          <a:sy n="75" d="100"/>
        </p:scale>
        <p:origin x="-181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986C0-88F2-405A-A5E2-F163FD5BB0CC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4552A-D88F-4072-83FE-9F68BB5F7E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4552A-D88F-4072-83FE-9F68BB5F7E57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Computing Theory – HW#9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 Chang</a:t>
            </a:r>
            <a:endParaRPr lang="zh-TW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Q2.</a:t>
            </a:r>
            <a:endParaRPr lang="zh-TW" altLang="en-US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9144000" cy="57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251520" y="2276872"/>
            <a:ext cx="8640960" cy="4381947"/>
          </a:xfrm>
        </p:spPr>
        <p:txBody>
          <a:bodyPr>
            <a:normAutofit lnSpcReduction="10000"/>
          </a:bodyPr>
          <a:lstStyle/>
          <a:p>
            <a:r>
              <a:rPr lang="en-US" altLang="zh-TW" sz="2400" dirty="0" smtClean="0"/>
              <a:t>Let “are of the same size” relation be </a:t>
            </a:r>
            <a:r>
              <a:rPr lang="en-US" altLang="zh-TW" sz="2400" b="1" dirty="0" smtClean="0"/>
              <a:t>R</a:t>
            </a:r>
            <a:r>
              <a:rPr lang="en-US" altLang="zh-TW" sz="2400" dirty="0" smtClean="0"/>
              <a:t>. For every set X, Y and Z, we check</a:t>
            </a:r>
          </a:p>
          <a:p>
            <a:pPr lvl="1"/>
            <a:r>
              <a:rPr lang="en-US" altLang="zh-TW" sz="2000" dirty="0" smtClean="0"/>
              <a:t>Reflexivity:</a:t>
            </a:r>
          </a:p>
          <a:p>
            <a:pPr lvl="2"/>
            <a:r>
              <a:rPr lang="en-US" altLang="zh-TW" sz="1800" dirty="0" smtClean="0"/>
              <a:t>The identity function </a:t>
            </a:r>
            <a:r>
              <a:rPr lang="en-US" altLang="zh-TW" sz="1800" i="1" dirty="0" smtClean="0"/>
              <a:t>f </a:t>
            </a:r>
            <a:r>
              <a:rPr lang="en-US" altLang="zh-TW" sz="1800" dirty="0" smtClean="0"/>
              <a:t>: X </a:t>
            </a:r>
            <a:r>
              <a:rPr lang="zh-TW" altLang="en-US" sz="1800" dirty="0" smtClean="0"/>
              <a:t>→ </a:t>
            </a:r>
            <a:r>
              <a:rPr lang="en-US" altLang="zh-TW" sz="1800" dirty="0" smtClean="0"/>
              <a:t>X is a correspondence. (</a:t>
            </a:r>
            <a:r>
              <a:rPr lang="en-US" altLang="zh-TW" sz="1800" i="1" dirty="0" smtClean="0"/>
              <a:t>f</a:t>
            </a:r>
            <a:r>
              <a:rPr lang="en-US" altLang="zh-TW" sz="1800" dirty="0" smtClean="0"/>
              <a:t>(x)=x for every x   </a:t>
            </a:r>
            <a:r>
              <a:rPr lang="en-US" altLang="zh-TW" sz="1800" dirty="0" err="1" smtClean="0"/>
              <a:t>X</a:t>
            </a:r>
            <a:r>
              <a:rPr lang="en-US" altLang="zh-TW" sz="1800" dirty="0" smtClean="0"/>
              <a:t>)</a:t>
            </a:r>
            <a:endParaRPr lang="en-US" altLang="zh-TW" sz="1400" dirty="0" smtClean="0"/>
          </a:p>
          <a:p>
            <a:pPr lvl="2"/>
            <a:r>
              <a:rPr lang="en-US" altLang="zh-TW" sz="1800" dirty="0" smtClean="0"/>
              <a:t>A </a:t>
            </a:r>
            <a:r>
              <a:rPr lang="en-US" altLang="zh-TW" sz="1800" b="1" dirty="0" smtClean="0"/>
              <a:t>R</a:t>
            </a:r>
            <a:r>
              <a:rPr lang="en-US" altLang="zh-TW" sz="1800" dirty="0" smtClean="0"/>
              <a:t> A is true</a:t>
            </a:r>
          </a:p>
          <a:p>
            <a:pPr lvl="1"/>
            <a:r>
              <a:rPr lang="en-US" altLang="zh-TW" sz="2000" dirty="0" smtClean="0"/>
              <a:t>Symmetry:</a:t>
            </a:r>
          </a:p>
          <a:p>
            <a:pPr lvl="2"/>
            <a:r>
              <a:rPr lang="en-US" altLang="zh-TW" sz="1800" dirty="0" smtClean="0"/>
              <a:t>If there is a correspondence function </a:t>
            </a:r>
            <a:r>
              <a:rPr lang="en-US" altLang="zh-TW" sz="1800" i="1" dirty="0" smtClean="0"/>
              <a:t>f </a:t>
            </a:r>
            <a:r>
              <a:rPr lang="en-US" altLang="zh-TW" sz="1800" dirty="0" smtClean="0"/>
              <a:t>: X </a:t>
            </a:r>
            <a:r>
              <a:rPr lang="zh-TW" altLang="en-US" sz="1800" dirty="0" smtClean="0"/>
              <a:t>→ </a:t>
            </a:r>
            <a:r>
              <a:rPr lang="en-US" altLang="zh-TW" sz="1800" dirty="0" smtClean="0"/>
              <a:t>Y, then the inverse function </a:t>
            </a:r>
            <a:r>
              <a:rPr lang="en-US" altLang="zh-TW" sz="1800" i="1" dirty="0" smtClean="0"/>
              <a:t>f </a:t>
            </a:r>
            <a:r>
              <a:rPr lang="en-US" altLang="zh-TW" sz="1800" baseline="30000" dirty="0" smtClean="0"/>
              <a:t>-1</a:t>
            </a:r>
            <a:r>
              <a:rPr lang="en-US" altLang="zh-TW" sz="1800" dirty="0" smtClean="0"/>
              <a:t>: Y </a:t>
            </a:r>
            <a:r>
              <a:rPr lang="zh-TW" altLang="en-US" sz="1800" dirty="0" smtClean="0"/>
              <a:t>→ </a:t>
            </a:r>
            <a:r>
              <a:rPr lang="en-US" altLang="zh-TW" sz="1800" dirty="0" smtClean="0"/>
              <a:t>X is a correspondence.</a:t>
            </a:r>
          </a:p>
          <a:p>
            <a:pPr lvl="2"/>
            <a:r>
              <a:rPr lang="en-US" altLang="zh-TW" sz="1800" dirty="0" smtClean="0"/>
              <a:t>A </a:t>
            </a:r>
            <a:r>
              <a:rPr lang="en-US" altLang="zh-TW" sz="1800" b="1" dirty="0" smtClean="0"/>
              <a:t>R</a:t>
            </a:r>
            <a:r>
              <a:rPr lang="en-US" altLang="zh-TW" sz="1800" dirty="0" smtClean="0"/>
              <a:t> B </a:t>
            </a:r>
            <a:r>
              <a:rPr lang="zh-TW" altLang="en-US" sz="1800" dirty="0" smtClean="0"/>
              <a:t>→ </a:t>
            </a:r>
            <a:r>
              <a:rPr lang="en-US" altLang="zh-TW" sz="1800" dirty="0" smtClean="0"/>
              <a:t>B </a:t>
            </a:r>
            <a:r>
              <a:rPr lang="en-US" altLang="zh-TW" sz="1800" b="1" dirty="0" smtClean="0"/>
              <a:t>R</a:t>
            </a:r>
            <a:r>
              <a:rPr lang="en-US" altLang="zh-TW" sz="1800" dirty="0" smtClean="0"/>
              <a:t> A</a:t>
            </a:r>
          </a:p>
          <a:p>
            <a:pPr lvl="1"/>
            <a:r>
              <a:rPr lang="en-US" altLang="zh-TW" sz="2000" dirty="0" smtClean="0"/>
              <a:t>Transitivity:</a:t>
            </a:r>
          </a:p>
          <a:p>
            <a:pPr lvl="2"/>
            <a:r>
              <a:rPr lang="en-US" altLang="zh-TW" sz="1800" dirty="0" smtClean="0"/>
              <a:t>Suppose A </a:t>
            </a:r>
            <a:r>
              <a:rPr lang="en-US" altLang="zh-TW" sz="1800" b="1" dirty="0" smtClean="0"/>
              <a:t>R</a:t>
            </a:r>
            <a:r>
              <a:rPr lang="en-US" altLang="zh-TW" sz="1800" dirty="0" smtClean="0"/>
              <a:t> B and B </a:t>
            </a:r>
            <a:r>
              <a:rPr lang="en-US" altLang="zh-TW" sz="1800" b="1" dirty="0" smtClean="0"/>
              <a:t>R</a:t>
            </a:r>
            <a:r>
              <a:rPr lang="en-US" altLang="zh-TW" sz="1800" dirty="0" smtClean="0"/>
              <a:t> C there are correspondence functions </a:t>
            </a:r>
            <a:r>
              <a:rPr lang="en-US" altLang="zh-TW" sz="1800" i="1" dirty="0" smtClean="0"/>
              <a:t>f </a:t>
            </a:r>
            <a:r>
              <a:rPr lang="en-US" altLang="zh-TW" sz="1800" dirty="0" smtClean="0"/>
              <a:t>:X </a:t>
            </a:r>
            <a:r>
              <a:rPr lang="zh-TW" altLang="en-US" sz="1800" dirty="0" smtClean="0"/>
              <a:t>→ </a:t>
            </a:r>
            <a:r>
              <a:rPr lang="en-US" altLang="zh-TW" sz="1800" dirty="0" smtClean="0"/>
              <a:t>Y and </a:t>
            </a:r>
            <a:r>
              <a:rPr lang="en-US" altLang="zh-TW" sz="1800" i="1" dirty="0" smtClean="0"/>
              <a:t>g </a:t>
            </a:r>
            <a:r>
              <a:rPr lang="en-US" altLang="zh-TW" sz="1800" dirty="0" smtClean="0"/>
              <a:t>: Y </a:t>
            </a:r>
            <a:r>
              <a:rPr lang="zh-TW" altLang="en-US" sz="1800" dirty="0" smtClean="0"/>
              <a:t>→ </a:t>
            </a:r>
            <a:r>
              <a:rPr lang="en-US" altLang="zh-TW" sz="1800" dirty="0" smtClean="0"/>
              <a:t>Z. Then the composition of functions f and g is correspondence from A to C.</a:t>
            </a:r>
          </a:p>
          <a:p>
            <a:pPr lvl="2"/>
            <a:r>
              <a:rPr lang="en-US" altLang="zh-TW" sz="1800" dirty="0" smtClean="0"/>
              <a:t>A </a:t>
            </a:r>
            <a:r>
              <a:rPr lang="en-US" altLang="zh-TW" sz="1800" b="1" dirty="0" smtClean="0"/>
              <a:t>R</a:t>
            </a:r>
            <a:r>
              <a:rPr lang="en-US" altLang="zh-TW" sz="1800" dirty="0" smtClean="0"/>
              <a:t> B and B </a:t>
            </a:r>
            <a:r>
              <a:rPr lang="en-US" altLang="zh-TW" sz="1800" b="1" dirty="0" smtClean="0"/>
              <a:t>R</a:t>
            </a:r>
            <a:r>
              <a:rPr lang="en-US" altLang="zh-TW" sz="1800" dirty="0" smtClean="0"/>
              <a:t> C </a:t>
            </a:r>
            <a:r>
              <a:rPr lang="zh-TW" altLang="en-US" sz="1800" dirty="0" smtClean="0"/>
              <a:t>→ </a:t>
            </a:r>
            <a:r>
              <a:rPr lang="en-US" altLang="zh-TW" sz="1800" dirty="0" smtClean="0"/>
              <a:t>A </a:t>
            </a:r>
            <a:r>
              <a:rPr lang="en-US" altLang="zh-TW" sz="1800" b="1" dirty="0" smtClean="0"/>
              <a:t>R</a:t>
            </a:r>
            <a:r>
              <a:rPr lang="en-US" altLang="zh-TW" sz="1800" dirty="0" smtClean="0"/>
              <a:t> C</a:t>
            </a:r>
            <a:endParaRPr lang="zh-TW" altLang="en-US" sz="1600" dirty="0"/>
          </a:p>
        </p:txBody>
      </p:sp>
      <p:graphicFrame>
        <p:nvGraphicFramePr>
          <p:cNvPr id="8" name="物件 7"/>
          <p:cNvGraphicFramePr>
            <a:graphicFrameLocks noChangeAspect="1"/>
          </p:cNvGraphicFramePr>
          <p:nvPr/>
        </p:nvGraphicFramePr>
        <p:xfrm>
          <a:off x="7884368" y="3573016"/>
          <a:ext cx="127000" cy="127000"/>
        </p:xfrm>
        <a:graphic>
          <a:graphicData uri="http://schemas.openxmlformats.org/presentationml/2006/ole">
            <p:oleObj spid="_x0000_s5122" name="方程式" r:id="rId4" imgW="126720" imgH="126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Q3.</a:t>
            </a:r>
            <a:endParaRPr lang="zh-TW" alt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73992"/>
            <a:ext cx="9144000" cy="562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251520" y="2276872"/>
            <a:ext cx="8640960" cy="43819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two DFAs A 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B, we claim that if L(A</a:t>
            </a:r>
            <a:r>
              <a:rPr lang="en-US" altLang="zh-TW" sz="2400" dirty="0" smtClean="0"/>
              <a:t>) ≠ 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L(B), there will be a string w </a:t>
            </a:r>
            <a:r>
              <a:rPr lang="en-US" altLang="zh-TW" sz="2400" dirty="0" smtClean="0"/>
              <a:t>whose length ≦ n*m and A(w)</a:t>
            </a:r>
            <a:r>
              <a:rPr lang="en-US" altLang="zh-TW" sz="2400" dirty="0" smtClean="0">
                <a:solidFill>
                  <a:prstClr val="black"/>
                </a:solidFill>
              </a:rPr>
              <a:t> ≠ B(w), which n=|Q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A</a:t>
            </a:r>
            <a:r>
              <a:rPr lang="en-US" altLang="zh-TW" sz="2400" dirty="0" smtClean="0">
                <a:solidFill>
                  <a:prstClr val="black"/>
                </a:solidFill>
              </a:rPr>
              <a:t>| and m=|Q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B</a:t>
            </a:r>
            <a:r>
              <a:rPr lang="en-US" altLang="zh-TW" sz="2400" dirty="0" smtClean="0">
                <a:solidFill>
                  <a:prstClr val="black"/>
                </a:solidFill>
              </a:rPr>
              <a:t>|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400" dirty="0" smtClean="0">
                <a:solidFill>
                  <a:prstClr val="black"/>
                </a:solidFill>
              </a:rPr>
              <a:t>	</a:t>
            </a:r>
            <a:r>
              <a:rPr lang="en-US" altLang="zh-TW" sz="2400" i="1" dirty="0" smtClean="0">
                <a:solidFill>
                  <a:prstClr val="black"/>
                </a:solidFill>
              </a:rPr>
              <a:t>&lt;</a:t>
            </a:r>
            <a:r>
              <a:rPr lang="en-US" altLang="zh-TW" sz="2400" i="1" dirty="0" err="1" smtClean="0">
                <a:solidFill>
                  <a:prstClr val="black"/>
                </a:solidFill>
              </a:rPr>
              <a:t>pf</a:t>
            </a:r>
            <a:r>
              <a:rPr lang="en-US" altLang="zh-TW" sz="2400" i="1" dirty="0" smtClean="0">
                <a:solidFill>
                  <a:prstClr val="black"/>
                </a:solidFill>
              </a:rPr>
              <a:t>&gt;</a:t>
            </a:r>
            <a:r>
              <a:rPr lang="en-US" altLang="zh-TW" sz="2400" dirty="0" smtClean="0">
                <a:solidFill>
                  <a:prstClr val="black"/>
                </a:solidFill>
              </a:rPr>
              <a:t> By contradiction, let a string w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0</a:t>
            </a:r>
            <a:r>
              <a:rPr lang="en-US" altLang="zh-TW" sz="2400" dirty="0" smtClean="0">
                <a:solidFill>
                  <a:prstClr val="black"/>
                </a:solidFill>
              </a:rPr>
              <a:t>’ yields different output of A 	and B and |w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0</a:t>
            </a:r>
            <a:r>
              <a:rPr lang="en-US" altLang="zh-TW" sz="2400" dirty="0" smtClean="0">
                <a:solidFill>
                  <a:prstClr val="black"/>
                </a:solidFill>
              </a:rPr>
              <a:t>’|=k &gt; n*m. 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400" dirty="0" smtClean="0">
                <a:solidFill>
                  <a:prstClr val="black"/>
                </a:solidFill>
              </a:rPr>
              <a:t>		 While processing w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0</a:t>
            </a:r>
            <a:r>
              <a:rPr lang="en-US" altLang="zh-TW" sz="2400" dirty="0" smtClean="0">
                <a:solidFill>
                  <a:prstClr val="black"/>
                </a:solidFill>
              </a:rPr>
              <a:t>’ in A and B, let a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0</a:t>
            </a:r>
            <a:r>
              <a:rPr lang="en-US" altLang="zh-TW" sz="2400" dirty="0" smtClean="0">
                <a:solidFill>
                  <a:prstClr val="black"/>
                </a:solidFill>
              </a:rPr>
              <a:t>, a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1</a:t>
            </a:r>
            <a:r>
              <a:rPr lang="en-US" altLang="zh-TW" sz="2400" dirty="0" smtClean="0">
                <a:solidFill>
                  <a:prstClr val="black"/>
                </a:solidFill>
              </a:rPr>
              <a:t>, …, 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a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k</a:t>
            </a:r>
            <a:r>
              <a:rPr lang="en-US" altLang="zh-TW" sz="2400" dirty="0" smtClean="0">
                <a:solidFill>
                  <a:prstClr val="black"/>
                </a:solidFill>
              </a:rPr>
              <a:t> be the states 	of A and b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0</a:t>
            </a:r>
            <a:r>
              <a:rPr lang="en-US" altLang="zh-TW" sz="2400" dirty="0" smtClean="0">
                <a:solidFill>
                  <a:prstClr val="black"/>
                </a:solidFill>
              </a:rPr>
              <a:t>, b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1</a:t>
            </a:r>
            <a:r>
              <a:rPr lang="en-US" altLang="zh-TW" sz="2400" dirty="0" smtClean="0">
                <a:solidFill>
                  <a:prstClr val="black"/>
                </a:solidFill>
              </a:rPr>
              <a:t>, …, 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b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k</a:t>
            </a:r>
            <a:r>
              <a:rPr lang="en-US" altLang="zh-TW" sz="2400" dirty="0" smtClean="0">
                <a:solidFill>
                  <a:prstClr val="black"/>
                </a:solidFill>
              </a:rPr>
              <a:t> be the states of B. Because k&gt;n*m, 	there must exist (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a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i</a:t>
            </a:r>
            <a:r>
              <a:rPr lang="en-US" altLang="zh-TW" sz="2400" dirty="0" smtClean="0">
                <a:solidFill>
                  <a:prstClr val="black"/>
                </a:solidFill>
              </a:rPr>
              <a:t>, b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i</a:t>
            </a:r>
            <a:r>
              <a:rPr lang="en-US" altLang="zh-TW" sz="2400" dirty="0" smtClean="0">
                <a:solidFill>
                  <a:prstClr val="black"/>
                </a:solidFill>
              </a:rPr>
              <a:t>) and (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a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j</a:t>
            </a:r>
            <a:r>
              <a:rPr lang="en-US" altLang="zh-TW" sz="2400" dirty="0" smtClean="0">
                <a:solidFill>
                  <a:prstClr val="black"/>
                </a:solidFill>
              </a:rPr>
              <a:t>, 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b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j</a:t>
            </a:r>
            <a:r>
              <a:rPr lang="en-US" altLang="zh-TW" sz="2400" dirty="0" smtClean="0">
                <a:solidFill>
                  <a:prstClr val="black"/>
                </a:solidFill>
              </a:rPr>
              <a:t>) 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s.t</a:t>
            </a:r>
            <a:r>
              <a:rPr lang="en-US" altLang="zh-TW" sz="2400" dirty="0" smtClean="0">
                <a:solidFill>
                  <a:prstClr val="black"/>
                </a:solidFill>
              </a:rPr>
              <a:t>. 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a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i</a:t>
            </a:r>
            <a:r>
              <a:rPr lang="en-US" altLang="zh-TW" sz="2400" dirty="0" smtClean="0">
                <a:solidFill>
                  <a:prstClr val="black"/>
                </a:solidFill>
              </a:rPr>
              <a:t>=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a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j</a:t>
            </a:r>
            <a:r>
              <a:rPr lang="en-US" altLang="zh-TW" sz="2400" dirty="0" smtClean="0">
                <a:solidFill>
                  <a:prstClr val="black"/>
                </a:solidFill>
              </a:rPr>
              <a:t> and b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i</a:t>
            </a:r>
            <a:r>
              <a:rPr lang="en-US" altLang="zh-TW" sz="2400" dirty="0" smtClean="0">
                <a:solidFill>
                  <a:prstClr val="black"/>
                </a:solidFill>
              </a:rPr>
              <a:t>=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b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j</a:t>
            </a:r>
            <a:r>
              <a:rPr lang="en-US" altLang="zh-TW" sz="2400" dirty="0" smtClean="0">
                <a:solidFill>
                  <a:prstClr val="black"/>
                </a:solidFill>
              </a:rPr>
              <a:t>. So we 	can delete them and get a new string w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1</a:t>
            </a:r>
            <a:r>
              <a:rPr lang="en-US" altLang="zh-TW" sz="2400" dirty="0" smtClean="0">
                <a:solidFill>
                  <a:prstClr val="black"/>
                </a:solidFill>
              </a:rPr>
              <a:t>’ that can get the 	same result as w</a:t>
            </a:r>
            <a:r>
              <a:rPr lang="en-US" altLang="zh-TW" sz="2400" baseline="-25000" dirty="0" smtClean="0">
                <a:solidFill>
                  <a:prstClr val="black"/>
                </a:solidFill>
              </a:rPr>
              <a:t>0</a:t>
            </a:r>
            <a:r>
              <a:rPr lang="en-US" altLang="zh-TW" sz="2400" dirty="0" smtClean="0">
                <a:solidFill>
                  <a:prstClr val="black"/>
                </a:solidFill>
              </a:rPr>
              <a:t>’.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400" dirty="0" smtClean="0">
                <a:solidFill>
                  <a:prstClr val="black"/>
                </a:solidFill>
              </a:rPr>
              <a:t>		 We can keep doing it until |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w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n</a:t>
            </a:r>
            <a:r>
              <a:rPr lang="en-US" altLang="zh-TW" sz="2400" dirty="0" smtClean="0">
                <a:solidFill>
                  <a:prstClr val="black"/>
                </a:solidFill>
              </a:rPr>
              <a:t>’|</a:t>
            </a:r>
            <a:r>
              <a:rPr lang="en-US" altLang="zh-TW" sz="2400" dirty="0" smtClean="0"/>
              <a:t> ≦nm, and meet 	contradiction as A(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w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n</a:t>
            </a:r>
            <a:r>
              <a:rPr lang="en-US" altLang="zh-TW" sz="2400" dirty="0" smtClean="0">
                <a:solidFill>
                  <a:prstClr val="black"/>
                </a:solidFill>
              </a:rPr>
              <a:t>’</a:t>
            </a:r>
            <a:r>
              <a:rPr lang="en-US" altLang="zh-TW" sz="2400" dirty="0" smtClean="0"/>
              <a:t>) ≠ B(</a:t>
            </a:r>
            <a:r>
              <a:rPr lang="en-US" altLang="zh-TW" sz="2400" dirty="0" err="1" smtClean="0">
                <a:solidFill>
                  <a:prstClr val="black"/>
                </a:solidFill>
              </a:rPr>
              <a:t>w</a:t>
            </a:r>
            <a:r>
              <a:rPr lang="en-US" altLang="zh-TW" sz="2400" baseline="-25000" dirty="0" err="1" smtClean="0">
                <a:solidFill>
                  <a:prstClr val="black"/>
                </a:solidFill>
              </a:rPr>
              <a:t>n</a:t>
            </a:r>
            <a:r>
              <a:rPr lang="en-US" altLang="zh-TW" sz="2400" dirty="0" smtClean="0">
                <a:solidFill>
                  <a:prstClr val="black"/>
                </a:solidFill>
              </a:rPr>
              <a:t>’</a:t>
            </a:r>
            <a:r>
              <a:rPr lang="en-US" altLang="zh-TW" sz="2400" dirty="0" smtClean="0"/>
              <a:t>). </a:t>
            </a:r>
            <a:endParaRPr lang="en-US" altLang="zh-TW" sz="24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en-US" altLang="zh-TW" dirty="0" smtClean="0"/>
              <a:t>With the prove on the last page, we can decide EQ</a:t>
            </a:r>
            <a:r>
              <a:rPr lang="en-US" altLang="zh-TW" baseline="-25000" dirty="0" smtClean="0"/>
              <a:t>DFA</a:t>
            </a:r>
            <a:r>
              <a:rPr lang="en-US" altLang="zh-TW" dirty="0" smtClean="0"/>
              <a:t>:</a:t>
            </a:r>
          </a:p>
          <a:p>
            <a:pPr lvl="1"/>
            <a:r>
              <a:rPr lang="en-US" altLang="zh-TW" dirty="0" smtClean="0"/>
              <a:t>On input &lt;A, B&gt;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altLang="zh-TW" dirty="0" smtClean="0"/>
              <a:t>Verify A and B with the same alphabet </a:t>
            </a:r>
            <a:r>
              <a:rPr lang="el-GR" altLang="zh-TW" dirty="0" smtClean="0"/>
              <a:t>Σ</a:t>
            </a:r>
            <a:r>
              <a:rPr lang="en-US" altLang="zh-TW" dirty="0" smtClean="0"/>
              <a:t>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altLang="zh-TW" dirty="0" smtClean="0"/>
              <a:t>Calculate </a:t>
            </a:r>
            <a:r>
              <a:rPr lang="en-US" altLang="zh-TW" dirty="0" smtClean="0">
                <a:solidFill>
                  <a:prstClr val="black"/>
                </a:solidFill>
              </a:rPr>
              <a:t>n=|Q</a:t>
            </a:r>
            <a:r>
              <a:rPr lang="en-US" altLang="zh-TW" baseline="-25000" dirty="0" smtClean="0">
                <a:solidFill>
                  <a:prstClr val="black"/>
                </a:solidFill>
              </a:rPr>
              <a:t>A</a:t>
            </a:r>
            <a:r>
              <a:rPr lang="en-US" altLang="zh-TW" dirty="0" smtClean="0">
                <a:solidFill>
                  <a:prstClr val="black"/>
                </a:solidFill>
              </a:rPr>
              <a:t>| and m=|Q</a:t>
            </a:r>
            <a:r>
              <a:rPr lang="en-US" altLang="zh-TW" baseline="-25000" dirty="0" smtClean="0">
                <a:solidFill>
                  <a:prstClr val="black"/>
                </a:solidFill>
              </a:rPr>
              <a:t>B</a:t>
            </a:r>
            <a:r>
              <a:rPr lang="en-US" altLang="zh-TW" dirty="0" smtClean="0">
                <a:solidFill>
                  <a:prstClr val="black"/>
                </a:solidFill>
              </a:rPr>
              <a:t>|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altLang="zh-TW" dirty="0" smtClean="0">
                <a:solidFill>
                  <a:prstClr val="black"/>
                </a:solidFill>
              </a:rPr>
              <a:t>Enumerate all strings in </a:t>
            </a:r>
            <a:r>
              <a:rPr lang="el-GR" altLang="zh-TW" dirty="0" smtClean="0"/>
              <a:t>Σ</a:t>
            </a:r>
            <a:r>
              <a:rPr lang="en-US" altLang="zh-TW" dirty="0" smtClean="0">
                <a:solidFill>
                  <a:prstClr val="black"/>
                </a:solidFill>
              </a:rPr>
              <a:t> to length nm and for each string w:</a:t>
            </a:r>
          </a:p>
          <a:p>
            <a:pPr marL="1828800" lvl="3" indent="-514350">
              <a:buFont typeface="Wingdings" pitchFamily="2" charset="2"/>
              <a:buChar char="Ø"/>
            </a:pPr>
            <a:r>
              <a:rPr lang="en-US" altLang="zh-TW" sz="2200" dirty="0" smtClean="0">
                <a:solidFill>
                  <a:prstClr val="black"/>
                </a:solidFill>
              </a:rPr>
              <a:t>Simulate A and B on w.</a:t>
            </a:r>
          </a:p>
          <a:p>
            <a:pPr marL="1828800" lvl="3" indent="-514350">
              <a:buFont typeface="Wingdings" pitchFamily="2" charset="2"/>
              <a:buChar char="Ø"/>
            </a:pPr>
            <a:r>
              <a:rPr lang="en-US" altLang="zh-TW" sz="2200" dirty="0" smtClean="0">
                <a:solidFill>
                  <a:prstClr val="black"/>
                </a:solidFill>
              </a:rPr>
              <a:t>If the result is different, reject. Otherwise, continue.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altLang="zh-TW" dirty="0" smtClean="0"/>
              <a:t>If all possible w is checked, </a:t>
            </a:r>
            <a:r>
              <a:rPr lang="en-US" altLang="zh-TW" dirty="0" err="1" smtClean="0"/>
              <a:t>accpet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Q4.</a:t>
            </a:r>
            <a:endParaRPr lang="zh-TW" alt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35708"/>
            <a:ext cx="9143999" cy="1106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251520" y="2780929"/>
            <a:ext cx="8640960" cy="38164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Since A is Turing-recognizable,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there is an enumerator E which enumerates A. Let &lt;M</a:t>
            </a:r>
            <a:r>
              <a:rPr kumimoji="0" lang="en-US" altLang="zh-TW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be the </a:t>
            </a:r>
            <a:r>
              <a:rPr kumimoji="0" lang="en-US" altLang="zh-TW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altLang="zh-TW" sz="24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output string of E and s</a:t>
            </a:r>
            <a:r>
              <a:rPr kumimoji="0" lang="en-US" altLang="zh-TW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</a:t>
            </a:r>
            <a:r>
              <a:rPr kumimoji="0" lang="en-US" altLang="zh-TW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… be the list of all possible strings. Now define a TM M: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TW" sz="2400" dirty="0" smtClean="0"/>
              <a:t>M = “ On input w:</a:t>
            </a:r>
          </a:p>
          <a:p>
            <a:pPr marL="1828800" lvl="3" indent="-457200">
              <a:spcBef>
                <a:spcPct val="20000"/>
              </a:spcBef>
              <a:buFont typeface="+mj-lt"/>
              <a:buAutoNum type="arabicPeriod"/>
            </a:pPr>
            <a:r>
              <a:rPr lang="en-US" altLang="zh-TW" sz="2400" dirty="0" smtClean="0"/>
              <a:t>Determine 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s.t</a:t>
            </a:r>
            <a:r>
              <a:rPr lang="en-US" altLang="zh-TW" sz="2400" dirty="0" smtClean="0"/>
              <a:t>. w=</a:t>
            </a:r>
            <a:r>
              <a:rPr lang="en-US" altLang="zh-TW" sz="2400" dirty="0" err="1" smtClean="0"/>
              <a:t>s</a:t>
            </a:r>
            <a:r>
              <a:rPr lang="en-US" altLang="zh-TW" sz="2400" baseline="-25000" dirty="0" err="1" smtClean="0"/>
              <a:t>i</a:t>
            </a:r>
            <a:r>
              <a:rPr lang="en-US" altLang="zh-TW" sz="2400" dirty="0" smtClean="0"/>
              <a:t>.</a:t>
            </a:r>
          </a:p>
          <a:p>
            <a:pPr marL="1828800" lvl="3" indent="-457200">
              <a:spcBef>
                <a:spcPct val="20000"/>
              </a:spcBef>
              <a:buFont typeface="+mj-lt"/>
              <a:buAutoNum type="arabicPeriod"/>
            </a:pPr>
            <a:r>
              <a:rPr lang="en-US" altLang="zh-TW" sz="2400" dirty="0" smtClean="0"/>
              <a:t>Use E to enumerate &lt;M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&gt;, &lt;M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&gt;, …, &lt;M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&gt;.</a:t>
            </a:r>
          </a:p>
          <a:p>
            <a:pPr marL="1828800" lvl="3" indent="-457200">
              <a:spcBef>
                <a:spcPct val="20000"/>
              </a:spcBef>
              <a:buFont typeface="+mj-lt"/>
              <a:buAutoNum type="arabicPeriod"/>
            </a:pPr>
            <a:r>
              <a:rPr lang="en-US" altLang="zh-TW" sz="2400" dirty="0" smtClean="0"/>
              <a:t>Run M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 on w.</a:t>
            </a:r>
          </a:p>
          <a:p>
            <a:pPr marL="1828800" lvl="3" indent="-457200">
              <a:spcBef>
                <a:spcPct val="20000"/>
              </a:spcBef>
              <a:buFont typeface="+mj-lt"/>
              <a:buAutoNum type="arabicPeriod"/>
            </a:pPr>
            <a:r>
              <a:rPr lang="en-US" altLang="zh-TW" sz="2400" dirty="0" smtClean="0"/>
              <a:t>If M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 accepts, </a:t>
            </a:r>
            <a:r>
              <a:rPr lang="en-US" altLang="zh-TW" sz="2400" dirty="0" smtClean="0">
                <a:solidFill>
                  <a:srgbClr val="FF0000"/>
                </a:solidFill>
              </a:rPr>
              <a:t>reject</a:t>
            </a:r>
            <a:r>
              <a:rPr lang="en-US" altLang="zh-TW" sz="2400" dirty="0" smtClean="0"/>
              <a:t>. Otherwise, </a:t>
            </a:r>
            <a:r>
              <a:rPr lang="en-US" altLang="zh-TW" sz="2400" dirty="0" smtClean="0">
                <a:solidFill>
                  <a:srgbClr val="FF0000"/>
                </a:solidFill>
              </a:rPr>
              <a:t>accept</a:t>
            </a:r>
            <a:r>
              <a:rPr lang="en-US" altLang="zh-TW" sz="2400" dirty="0" smtClean="0"/>
              <a:t>.”</a:t>
            </a:r>
            <a:endParaRPr kumimoji="0" lang="en-US" altLang="zh-TW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TW" sz="2400" dirty="0" smtClean="0"/>
              <a:t>Because M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 is a decider, M is a decider and D = L(M) is a decidable language. However, </a:t>
            </a:r>
            <a:r>
              <a:rPr lang="en-US" altLang="zh-TW" sz="2400" dirty="0" err="1" smtClean="0"/>
              <a:t>s</a:t>
            </a:r>
            <a:r>
              <a:rPr lang="en-US" altLang="zh-TW" sz="2400" baseline="-25000" dirty="0" err="1" smtClean="0"/>
              <a:t>i</a:t>
            </a:r>
            <a:r>
              <a:rPr lang="en-US" altLang="zh-TW" sz="2400" dirty="0" smtClean="0"/>
              <a:t>   D </a:t>
            </a:r>
            <a:r>
              <a:rPr lang="en-US" altLang="zh-TW" sz="2400" dirty="0" err="1" smtClean="0"/>
              <a:t>iff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s</a:t>
            </a:r>
            <a:r>
              <a:rPr lang="en-US" altLang="zh-TW" sz="2400" baseline="-25000" dirty="0" err="1" smtClean="0"/>
              <a:t>i</a:t>
            </a:r>
            <a:r>
              <a:rPr lang="en-US" altLang="zh-TW" sz="2400" dirty="0" smtClean="0"/>
              <a:t>    L(M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). So D ≠ L(M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) 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TW" sz="2400" dirty="0" smtClean="0"/>
              <a:t>So we found some decidable language D can’t be decided by any decider M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 in A.</a:t>
            </a:r>
            <a:endParaRPr kumimoji="0" lang="en-US" altLang="zh-TW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/>
        </p:nvGraphicFramePr>
        <p:xfrm>
          <a:off x="3075706" y="5651214"/>
          <a:ext cx="228216" cy="228216"/>
        </p:xfrm>
        <a:graphic>
          <a:graphicData uri="http://schemas.openxmlformats.org/presentationml/2006/ole">
            <p:oleObj spid="_x0000_s21507" name="方程式" r:id="rId4" imgW="126720" imgH="12672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976688" y="5626100"/>
          <a:ext cx="228600" cy="273050"/>
        </p:xfrm>
        <a:graphic>
          <a:graphicData uri="http://schemas.openxmlformats.org/presentationml/2006/ole">
            <p:oleObj spid="_x0000_s21508" name="方程式" r:id="rId5" imgW="126720" imgH="152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HW#9 Q5.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altLang="zh-TW" dirty="0"/>
                  <a:t>Show that </a:t>
                </a:r>
                <a:r>
                  <a:rPr lang="en-US" altLang="zh-TW" dirty="0" smtClean="0"/>
                  <a:t>EQ</a:t>
                </a:r>
                <a:r>
                  <a:rPr lang="en-US" altLang="zh-TW" baseline="-25000" dirty="0" smtClean="0"/>
                  <a:t>CFG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is undecidable.</a:t>
                </a:r>
                <a:endParaRPr lang="en-US" altLang="zh-TW" dirty="0" smtClean="0"/>
              </a:p>
              <a:p>
                <a:endParaRPr lang="en-US" altLang="zh-TW" dirty="0"/>
              </a:p>
              <a:p>
                <a:r>
                  <a:rPr lang="en-US" altLang="zh-TW" dirty="0" smtClean="0"/>
                  <a:t>Assume it is decidable. Then there exists a TM R that decides EQ</a:t>
                </a:r>
                <a:r>
                  <a:rPr lang="en-US" altLang="zh-TW" baseline="-25000" dirty="0" smtClean="0"/>
                  <a:t>CFG</a:t>
                </a:r>
                <a:r>
                  <a:rPr lang="en-US" altLang="zh-TW" dirty="0" smtClean="0"/>
                  <a:t>. A construction of TM </a:t>
                </a:r>
                <a:r>
                  <a:rPr lang="en-US" altLang="zh-TW" dirty="0"/>
                  <a:t>S that uses R to decide </a:t>
                </a:r>
                <a:r>
                  <a:rPr lang="en-US" altLang="zh-TW" dirty="0" smtClean="0"/>
                  <a:t>ALL</a:t>
                </a:r>
                <a:r>
                  <a:rPr lang="en-US" altLang="zh-TW" baseline="-25000" dirty="0" smtClean="0"/>
                  <a:t>CFG</a:t>
                </a:r>
                <a:r>
                  <a:rPr lang="en-US" altLang="zh-TW" dirty="0" smtClean="0"/>
                  <a:t> follows,</a:t>
                </a:r>
                <a:endParaRPr lang="en-US" altLang="zh-TW" dirty="0"/>
              </a:p>
              <a:p>
                <a:r>
                  <a:rPr lang="en-US" altLang="zh-TW" dirty="0"/>
                  <a:t>S = On </a:t>
                </a:r>
                <a:r>
                  <a:rPr lang="en-US" altLang="zh-TW" dirty="0" smtClean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, where G is a CFG:</a:t>
                </a:r>
              </a:p>
              <a:p>
                <a:pPr lvl="1"/>
                <a:r>
                  <a:rPr lang="en-US" altLang="zh-TW" dirty="0" smtClean="0"/>
                  <a:t>Run </a:t>
                </a:r>
                <a:r>
                  <a:rPr lang="en-US" altLang="zh-TW" dirty="0"/>
                  <a:t>R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b="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:r>
                  <a:rPr lang="en-US" altLang="zh-TW" dirty="0"/>
                  <a:t>where G</a:t>
                </a:r>
                <a:r>
                  <a:rPr lang="en-US" altLang="zh-TW" baseline="-25000" dirty="0"/>
                  <a:t>1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is a </a:t>
                </a:r>
                <a:r>
                  <a:rPr lang="en-US" altLang="zh-TW" dirty="0"/>
                  <a:t>CFG that generates Σ</a:t>
                </a:r>
                <a:r>
                  <a:rPr lang="en-US" altLang="zh-TW" baseline="30000" dirty="0" smtClean="0"/>
                  <a:t>∗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If </a:t>
                </a:r>
                <a:r>
                  <a:rPr lang="en-US" altLang="zh-TW" dirty="0"/>
                  <a:t>R accepts, accept; if R rejects, reject.</a:t>
                </a:r>
              </a:p>
              <a:p>
                <a:r>
                  <a:rPr lang="en-US" altLang="zh-TW" dirty="0"/>
                  <a:t>If R decides </a:t>
                </a:r>
                <a:r>
                  <a:rPr lang="en-US" altLang="zh-TW" dirty="0" smtClean="0"/>
                  <a:t>EQ</a:t>
                </a:r>
                <a:r>
                  <a:rPr lang="en-US" altLang="zh-TW" baseline="-25000" dirty="0" smtClean="0"/>
                  <a:t>CFG</a:t>
                </a:r>
                <a:r>
                  <a:rPr lang="en-US" altLang="zh-TW" dirty="0"/>
                  <a:t>, S decides </a:t>
                </a:r>
                <a:r>
                  <a:rPr lang="en-US" altLang="zh-TW" dirty="0" smtClean="0"/>
                  <a:t>ALL</a:t>
                </a:r>
                <a:r>
                  <a:rPr lang="en-US" altLang="zh-TW" baseline="-25000" dirty="0" smtClean="0"/>
                  <a:t>CFG</a:t>
                </a:r>
                <a:r>
                  <a:rPr lang="en-US" altLang="zh-TW" dirty="0"/>
                  <a:t>. But </a:t>
                </a:r>
                <a:r>
                  <a:rPr lang="en-US" altLang="zh-TW" dirty="0" smtClean="0"/>
                  <a:t>ALL</a:t>
                </a:r>
                <a:r>
                  <a:rPr lang="en-US" altLang="zh-TW" baseline="-25000" dirty="0" smtClean="0"/>
                  <a:t>CFG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is undecidable, so </a:t>
                </a:r>
                <a:r>
                  <a:rPr lang="en-US" altLang="zh-TW" dirty="0" smtClean="0"/>
                  <a:t>EQ</a:t>
                </a:r>
                <a:r>
                  <a:rPr lang="en-US" altLang="zh-TW" baseline="-25000" dirty="0" smtClean="0"/>
                  <a:t>CFG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must </a:t>
                </a:r>
                <a:r>
                  <a:rPr lang="en-US" altLang="zh-TW" dirty="0" smtClean="0"/>
                  <a:t>also be </a:t>
                </a:r>
                <a:r>
                  <a:rPr lang="en-US" altLang="zh-TW" dirty="0"/>
                  <a:t>undecidable.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481" t="-3504" b="-36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7435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422</Words>
  <Application>Microsoft Office PowerPoint</Application>
  <PresentationFormat>如螢幕大小 (4:3)</PresentationFormat>
  <Paragraphs>39</Paragraphs>
  <Slides>6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8" baseType="lpstr">
      <vt:lpstr>Office 佈景主題</vt:lpstr>
      <vt:lpstr>方程式</vt:lpstr>
      <vt:lpstr>Computing Theory – HW#9</vt:lpstr>
      <vt:lpstr>HW#9 Q2.</vt:lpstr>
      <vt:lpstr>HW#9 Q3.</vt:lpstr>
      <vt:lpstr>投影片 4</vt:lpstr>
      <vt:lpstr>HW#9 Q4.</vt:lpstr>
      <vt:lpstr>HW#9 Q5.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Computing Theory – HW#8</dc:title>
  <dc:creator>FOX</dc:creator>
  <cp:lastModifiedBy>vaio</cp:lastModifiedBy>
  <cp:revision>216</cp:revision>
  <dcterms:created xsi:type="dcterms:W3CDTF">2013-06-02T09:26:03Z</dcterms:created>
  <dcterms:modified xsi:type="dcterms:W3CDTF">2013-06-05T04:23:08Z</dcterms:modified>
</cp:coreProperties>
</file>