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2" r:id="rId1"/>
  </p:sldMasterIdLst>
  <p:notesMasterIdLst>
    <p:notesMasterId r:id="rId53"/>
  </p:notesMasterIdLst>
  <p:sldIdLst>
    <p:sldId id="257" r:id="rId2"/>
    <p:sldId id="267" r:id="rId3"/>
    <p:sldId id="338" r:id="rId4"/>
    <p:sldId id="389" r:id="rId5"/>
    <p:sldId id="390" r:id="rId6"/>
    <p:sldId id="391" r:id="rId7"/>
    <p:sldId id="393" r:id="rId8"/>
    <p:sldId id="394" r:id="rId9"/>
    <p:sldId id="395" r:id="rId10"/>
    <p:sldId id="396" r:id="rId11"/>
    <p:sldId id="397" r:id="rId12"/>
    <p:sldId id="398" r:id="rId13"/>
    <p:sldId id="399" r:id="rId14"/>
    <p:sldId id="400" r:id="rId15"/>
    <p:sldId id="440" r:id="rId16"/>
    <p:sldId id="402" r:id="rId17"/>
    <p:sldId id="403" r:id="rId18"/>
    <p:sldId id="404" r:id="rId19"/>
    <p:sldId id="437" r:id="rId20"/>
    <p:sldId id="438" r:id="rId21"/>
    <p:sldId id="439" r:id="rId22"/>
    <p:sldId id="405" r:id="rId23"/>
    <p:sldId id="407" r:id="rId24"/>
    <p:sldId id="408" r:id="rId25"/>
    <p:sldId id="409" r:id="rId26"/>
    <p:sldId id="410" r:id="rId27"/>
    <p:sldId id="411" r:id="rId28"/>
    <p:sldId id="412" r:id="rId29"/>
    <p:sldId id="413" r:id="rId30"/>
    <p:sldId id="415" r:id="rId31"/>
    <p:sldId id="416" r:id="rId32"/>
    <p:sldId id="417" r:id="rId33"/>
    <p:sldId id="418" r:id="rId34"/>
    <p:sldId id="419" r:id="rId35"/>
    <p:sldId id="420" r:id="rId36"/>
    <p:sldId id="421" r:id="rId37"/>
    <p:sldId id="422" r:id="rId38"/>
    <p:sldId id="423" r:id="rId39"/>
    <p:sldId id="424" r:id="rId40"/>
    <p:sldId id="425" r:id="rId41"/>
    <p:sldId id="426" r:id="rId42"/>
    <p:sldId id="427" r:id="rId43"/>
    <p:sldId id="428" r:id="rId44"/>
    <p:sldId id="433" r:id="rId45"/>
    <p:sldId id="434" r:id="rId46"/>
    <p:sldId id="435" r:id="rId47"/>
    <p:sldId id="436" r:id="rId48"/>
    <p:sldId id="429" r:id="rId49"/>
    <p:sldId id="430" r:id="rId50"/>
    <p:sldId id="431" r:id="rId51"/>
    <p:sldId id="432" r:id="rId5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umimoji="1" u="sng" kern="1200">
        <a:solidFill>
          <a:schemeClr val="tx1"/>
        </a:solidFill>
        <a:latin typeface="Courier New" pitchFamily="49" charset="0"/>
        <a:ea typeface="新細明體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u="sng" kern="1200">
        <a:solidFill>
          <a:schemeClr val="tx1"/>
        </a:solidFill>
        <a:latin typeface="Courier New" pitchFamily="49" charset="0"/>
        <a:ea typeface="新細明體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u="sng" kern="1200">
        <a:solidFill>
          <a:schemeClr val="tx1"/>
        </a:solidFill>
        <a:latin typeface="Courier New" pitchFamily="49" charset="0"/>
        <a:ea typeface="新細明體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u="sng" kern="1200">
        <a:solidFill>
          <a:schemeClr val="tx1"/>
        </a:solidFill>
        <a:latin typeface="Courier New" pitchFamily="49" charset="0"/>
        <a:ea typeface="新細明體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u="sng" kern="1200">
        <a:solidFill>
          <a:schemeClr val="tx1"/>
        </a:solidFill>
        <a:latin typeface="Courier New" pitchFamily="49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umimoji="1" u="sng" kern="1200">
        <a:solidFill>
          <a:schemeClr val="tx1"/>
        </a:solidFill>
        <a:latin typeface="Courier New" pitchFamily="49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umimoji="1" u="sng" kern="1200">
        <a:solidFill>
          <a:schemeClr val="tx1"/>
        </a:solidFill>
        <a:latin typeface="Courier New" pitchFamily="49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umimoji="1" u="sng" kern="1200">
        <a:solidFill>
          <a:schemeClr val="tx1"/>
        </a:solidFill>
        <a:latin typeface="Courier New" pitchFamily="49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umimoji="1" u="sng" kern="1200">
        <a:solidFill>
          <a:schemeClr val="tx1"/>
        </a:solidFill>
        <a:latin typeface="Courier New" pitchFamily="49" charset="0"/>
        <a:ea typeface="新細明體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1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53A1F"/>
    <a:srgbClr val="6600FF"/>
    <a:srgbClr val="FF00FF"/>
    <a:srgbClr val="FFCC66"/>
    <a:srgbClr val="009900"/>
    <a:srgbClr val="A0DBE5"/>
    <a:srgbClr val="27333F"/>
    <a:srgbClr val="E7BA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D083AE6-46FA-4A59-8FB0-9F97EB10719F}" styleName="淺色樣式 3 - 輔色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28" autoAdjust="0"/>
    <p:restoredTop sz="92627" autoAdjust="0"/>
  </p:normalViewPr>
  <p:slideViewPr>
    <p:cSldViewPr>
      <p:cViewPr varScale="1">
        <p:scale>
          <a:sx n="85" d="100"/>
          <a:sy n="85" d="100"/>
        </p:scale>
        <p:origin x="936" y="90"/>
      </p:cViewPr>
      <p:guideLst>
        <p:guide orient="horz" pos="91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848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kumimoji="0" sz="1200" u="none">
                <a:latin typeface="Times" pitchFamily="18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kumimoji="0" sz="1200" u="none">
                <a:latin typeface="Times" pitchFamily="18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146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 smtClean="0"/>
              <a:t>Click to edit Master text styles</a:t>
            </a:r>
          </a:p>
          <a:p>
            <a:pPr lvl="1"/>
            <a:r>
              <a:rPr lang="en-US" altLang="zh-TW" noProof="0" smtClean="0"/>
              <a:t>Second level</a:t>
            </a:r>
          </a:p>
          <a:p>
            <a:pPr lvl="2"/>
            <a:r>
              <a:rPr lang="en-US" altLang="zh-TW" noProof="0" smtClean="0"/>
              <a:t>Third level</a:t>
            </a:r>
          </a:p>
          <a:p>
            <a:pPr lvl="3"/>
            <a:r>
              <a:rPr lang="en-US" altLang="zh-TW" noProof="0" smtClean="0"/>
              <a:t>Fourth level</a:t>
            </a:r>
          </a:p>
          <a:p>
            <a:pPr lvl="4"/>
            <a:r>
              <a:rPr lang="en-US" altLang="zh-TW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kumimoji="0" sz="1200" u="none">
                <a:latin typeface="Times" pitchFamily="18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kumimoji="0" sz="1200" u="none">
                <a:latin typeface="Times" pitchFamily="18" charset="0"/>
              </a:defRPr>
            </a:lvl1pPr>
          </a:lstStyle>
          <a:p>
            <a:pPr>
              <a:defRPr/>
            </a:pPr>
            <a:fld id="{23865E11-9E8E-4C6D-82AC-2FAA8DDA3EF2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067148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" pitchFamily="18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" pitchFamily="18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" pitchFamily="18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" pitchFamily="18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" pitchFamily="18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fld id="{894086A9-F78C-4468-8CBE-CD6F6F04DDEC}" type="slidenum">
              <a:rPr kumimoji="0" lang="zh-TW" altLang="en-US" u="none" smtClean="0">
                <a:latin typeface="Times" pitchFamily="18" charset="0"/>
              </a:rPr>
              <a:pPr/>
              <a:t>1</a:t>
            </a:fld>
            <a:endParaRPr kumimoji="0" lang="en-US" altLang="zh-TW" u="none" smtClean="0">
              <a:latin typeface="Times" pitchFamily="18" charset="0"/>
            </a:endParaRPr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19353882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3865E11-9E8E-4C6D-82AC-2FAA8DDA3EF2}" type="slidenum">
              <a:rPr lang="zh-TW" altLang="en-US" smtClean="0"/>
              <a:pPr>
                <a:defRPr/>
              </a:pPr>
              <a:t>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58692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3865E11-9E8E-4C6D-82AC-2FAA8DDA3EF2}" type="slidenum">
              <a:rPr lang="zh-TW" altLang="en-US" smtClean="0"/>
              <a:pPr>
                <a:defRPr/>
              </a:pPr>
              <a:t>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383036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3865E11-9E8E-4C6D-82AC-2FAA8DDA3EF2}" type="slidenum">
              <a:rPr lang="zh-TW" altLang="en-US" smtClean="0"/>
              <a:pPr>
                <a:defRPr/>
              </a:pPr>
              <a:t>15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215391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3865E11-9E8E-4C6D-82AC-2FAA8DDA3EF2}" type="slidenum">
              <a:rPr lang="zh-TW" altLang="en-US" smtClean="0"/>
              <a:pPr>
                <a:defRPr/>
              </a:pPr>
              <a:t>48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512355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7"/>
          <p:cNvSpPr>
            <a:spLocks noChangeArrowheads="1"/>
          </p:cNvSpPr>
          <p:nvPr/>
        </p:nvSpPr>
        <p:spPr bwMode="auto">
          <a:xfrm>
            <a:off x="685800" y="2393950"/>
            <a:ext cx="7772400" cy="109538"/>
          </a:xfrm>
          <a:custGeom>
            <a:avLst/>
            <a:gdLst>
              <a:gd name="G0" fmla="+- 618 0 0"/>
            </a:gdLst>
            <a:ahLst/>
            <a:cxnLst>
              <a:cxn ang="0">
                <a:pos x="0" y="0"/>
              </a:cxn>
              <a:cxn ang="0">
                <a:pos x="618" y="0"/>
              </a:cxn>
              <a:cxn ang="0">
                <a:pos x="618" y="1000"/>
              </a:cxn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kumimoji="0" lang="zh-TW" altLang="en-US" sz="2400" u="none">
              <a:latin typeface="Times New Roman" pitchFamily="18" charset="0"/>
            </a:endParaRPr>
          </a:p>
        </p:txBody>
      </p:sp>
      <p:sp>
        <p:nvSpPr>
          <p:cNvPr id="137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371600"/>
          </a:xfrm>
        </p:spPr>
        <p:txBody>
          <a:bodyPr/>
          <a:lstStyle>
            <a:lvl1pPr>
              <a:defRPr sz="4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137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429000"/>
            <a:ext cx="7010400" cy="16002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600"/>
            </a:lvl1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17F4F4-5E1A-4F0D-A6E6-782B69491E74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60217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A55398-5631-4649-BCF0-89597EC9DA7F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91533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0993C4-36CB-4A5C-80A1-1667B3427DDD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08530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34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8AE4BB-2794-46AA-A9CB-9FE1A9E315D0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776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D6D175-9001-4E1B-81EF-106DA157B328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826526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544CBF-F67F-459A-AD48-90692E0D5118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2759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35AD2E-17F6-4527-8AE8-E1ACA1D83679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57579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BBD41C-DF8F-4154-9895-AF7EB0195F84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79834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098F58-E292-4282-A561-E3E89405E513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35920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FDB2D2-37A6-4C05-8EA1-13FC8D5C5A1C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39085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573838" y="304800"/>
            <a:ext cx="2001837" cy="571500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566738" y="304800"/>
            <a:ext cx="5854700" cy="5715000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5C66BF-50AD-4A7E-99F7-BBBA68B3088F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517729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74675" y="304800"/>
            <a:ext cx="8001000" cy="1216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3438" y="1752600"/>
            <a:ext cx="3924300" cy="20574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3438" y="3962400"/>
            <a:ext cx="3924300" cy="20574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4DD2D5-1600-454A-81DA-6AD2D715FCD6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309283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74675" y="304800"/>
            <a:ext cx="8001000" cy="1216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3438" y="1752600"/>
            <a:ext cx="3924300" cy="4267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EF3E93-187F-4E7A-8EB0-C58DEC8A89F1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650778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標題及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74675" y="304800"/>
            <a:ext cx="8001000" cy="1216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表格版面配置區 2"/>
          <p:cNvSpPr>
            <a:spLocks noGrp="1"/>
          </p:cNvSpPr>
          <p:nvPr>
            <p:ph type="tbl" idx="1"/>
          </p:nvPr>
        </p:nvSpPr>
        <p:spPr>
          <a:xfrm>
            <a:off x="566738" y="1752600"/>
            <a:ext cx="8001000" cy="4267200"/>
          </a:xfrm>
        </p:spPr>
        <p:txBody>
          <a:bodyPr/>
          <a:lstStyle/>
          <a:p>
            <a:pPr lvl="0"/>
            <a:endParaRPr lang="zh-TW" altLang="en-US" noProof="0" smtClean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058EC3-851E-44BE-9344-10D36EC6C6A4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57410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6738" y="1752600"/>
            <a:ext cx="80010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36196" name="AutoShape 4"/>
          <p:cNvSpPr>
            <a:spLocks noChangeArrowheads="1"/>
          </p:cNvSpPr>
          <p:nvPr/>
        </p:nvSpPr>
        <p:spPr bwMode="auto">
          <a:xfrm>
            <a:off x="609600" y="1566863"/>
            <a:ext cx="7958138" cy="109537"/>
          </a:xfrm>
          <a:custGeom>
            <a:avLst/>
            <a:gdLst>
              <a:gd name="G0" fmla="+- 585 0 0"/>
            </a:gdLst>
            <a:ahLst/>
            <a:cxnLst>
              <a:cxn ang="0">
                <a:pos x="0" y="0"/>
              </a:cxn>
              <a:cxn ang="0">
                <a:pos x="585" y="0"/>
              </a:cxn>
              <a:cxn ang="0">
                <a:pos x="585" y="1000"/>
              </a:cxn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kumimoji="0" lang="zh-TW" altLang="en-US" sz="2400" u="none">
              <a:latin typeface="Times New Roman" pitchFamily="18" charset="0"/>
            </a:endParaRPr>
          </a:p>
        </p:txBody>
      </p:sp>
      <p:sp>
        <p:nvSpPr>
          <p:cNvPr id="136197" name="Line 5"/>
          <p:cNvSpPr>
            <a:spLocks noChangeShapeType="1"/>
          </p:cNvSpPr>
          <p:nvPr/>
        </p:nvSpPr>
        <p:spPr bwMode="auto">
          <a:xfrm flipV="1">
            <a:off x="609600" y="6172200"/>
            <a:ext cx="79248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36198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200" u="none">
                <a:latin typeface="+mn-lt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36199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kumimoji="0" sz="1200" u="none">
                <a:latin typeface="+mn-lt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36200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200" u="none">
                <a:latin typeface="+mn-lt"/>
              </a:defRPr>
            </a:lvl1pPr>
          </a:lstStyle>
          <a:p>
            <a:pPr>
              <a:defRPr/>
            </a:pPr>
            <a:fld id="{FCE3B818-4221-4D3D-8C8D-98525AD21DFA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3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3800">
          <a:solidFill>
            <a:schemeClr val="tx2"/>
          </a:solidFill>
          <a:latin typeface="Verdana" pitchFamily="34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3800">
          <a:solidFill>
            <a:schemeClr val="tx2"/>
          </a:solidFill>
          <a:latin typeface="Verdana" pitchFamily="34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3800">
          <a:solidFill>
            <a:schemeClr val="tx2"/>
          </a:solidFill>
          <a:latin typeface="Verdana" pitchFamily="34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3800">
          <a:solidFill>
            <a:schemeClr val="tx2"/>
          </a:solidFill>
          <a:latin typeface="Verdana" pitchFamily="34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3800">
          <a:solidFill>
            <a:schemeClr val="tx2"/>
          </a:solidFill>
          <a:latin typeface="Verdana" pitchFamily="34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3800">
          <a:solidFill>
            <a:schemeClr val="tx2"/>
          </a:solidFill>
          <a:latin typeface="Verdana" pitchFamily="34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3800">
          <a:solidFill>
            <a:schemeClr val="tx2"/>
          </a:solidFill>
          <a:latin typeface="Verdana" pitchFamily="34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3800">
          <a:solidFill>
            <a:schemeClr val="tx2"/>
          </a:solidFill>
          <a:latin typeface="Verdana" pitchFamily="34" charset="0"/>
          <a:ea typeface="新細明體" pitchFamily="18" charset="-12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kumimoji="1" sz="28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kumimoji="1" sz="2400">
          <a:solidFill>
            <a:schemeClr val="tx1"/>
          </a:solidFill>
          <a:latin typeface="+mn-lt"/>
          <a:ea typeface="+mn-ea"/>
        </a:defRPr>
      </a:lvl2pPr>
      <a:lvl3pPr marL="1304925" indent="-3952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kumimoji="1" sz="2000">
          <a:solidFill>
            <a:schemeClr val="tx1"/>
          </a:solidFill>
          <a:latin typeface="+mn-lt"/>
          <a:ea typeface="+mn-ea"/>
        </a:defRPr>
      </a:lvl3pPr>
      <a:lvl4pPr marL="1693863" indent="-3873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4pPr>
      <a:lvl5pPr marL="2093913" indent="-398463" algn="l" rtl="0" eaLnBrk="0" fontAlgn="base" hangingPunct="0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5pPr>
      <a:lvl6pPr marL="25511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30083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4655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9227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3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/>
            <a:r>
              <a:rPr lang="en-US" altLang="zh-TW" b="1" dirty="0" smtClean="0"/>
              <a:t>Chapter 16 </a:t>
            </a:r>
            <a:br>
              <a:rPr lang="en-US" altLang="zh-TW" b="1" dirty="0" smtClean="0"/>
            </a:br>
            <a:r>
              <a:rPr lang="en-US" altLang="zh-TW" b="1" dirty="0" smtClean="0"/>
              <a:t>Tree Implementations</a:t>
            </a:r>
            <a:endParaRPr lang="zh-TW" altLang="en-US" b="1" dirty="0" smtClean="0"/>
          </a:p>
        </p:txBody>
      </p:sp>
      <p:sp>
        <p:nvSpPr>
          <p:cNvPr id="3075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3429000"/>
            <a:ext cx="7010400" cy="16002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</a:pPr>
            <a:r>
              <a:rPr lang="en-US" altLang="zh-TW" sz="2300" smtClean="0">
                <a:latin typeface="Times New Roman" pitchFamily="18" charset="0"/>
              </a:rPr>
              <a:t>Chien Chin Chen</a:t>
            </a:r>
          </a:p>
          <a:p>
            <a:pPr algn="ctr" eaLnBrk="1" hangingPunct="1">
              <a:lnSpc>
                <a:spcPct val="90000"/>
              </a:lnSpc>
            </a:pPr>
            <a:endParaRPr lang="en-US" altLang="zh-TW" sz="2300" smtClean="0">
              <a:latin typeface="Times New Roman" pitchFamily="18" charset="0"/>
            </a:endParaRPr>
          </a:p>
          <a:p>
            <a:pPr algn="ctr" eaLnBrk="1" hangingPunct="1">
              <a:lnSpc>
                <a:spcPct val="90000"/>
              </a:lnSpc>
            </a:pPr>
            <a:r>
              <a:rPr lang="en-US" altLang="zh-TW" sz="2300" smtClean="0">
                <a:latin typeface="Times New Roman" pitchFamily="18" charset="0"/>
              </a:rPr>
              <a:t>Department of Information Management</a:t>
            </a:r>
          </a:p>
          <a:p>
            <a:pPr algn="ctr" eaLnBrk="1" hangingPunct="1">
              <a:lnSpc>
                <a:spcPct val="90000"/>
              </a:lnSpc>
            </a:pPr>
            <a:r>
              <a:rPr lang="en-US" altLang="zh-TW" sz="2300" smtClean="0">
                <a:latin typeface="Times New Roman" pitchFamily="18" charset="0"/>
              </a:rPr>
              <a:t>National Taiwan University</a:t>
            </a:r>
            <a:endParaRPr lang="zh-TW" altLang="en-US" sz="22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7794ED-FA12-436D-A849-1C5AC599A78C}" type="slidenum">
              <a:rPr lang="zh-TW" altLang="en-US"/>
              <a:pPr>
                <a:defRPr/>
              </a:pPr>
              <a:t>2</a:t>
            </a:fld>
            <a:endParaRPr lang="en-US" altLang="zh-TW"/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The Nodes in a Binary Tree</a:t>
            </a:r>
          </a:p>
        </p:txBody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000" dirty="0" smtClean="0">
                <a:solidFill>
                  <a:schemeClr val="tx2"/>
                </a:solidFill>
              </a:rPr>
              <a:t>The first step is to choose a </a:t>
            </a:r>
            <a:r>
              <a:rPr lang="en-US" altLang="zh-TW" sz="2000" b="1" dirty="0" smtClean="0">
                <a:solidFill>
                  <a:srgbClr val="6600FF"/>
                </a:solidFill>
              </a:rPr>
              <a:t>data structure</a:t>
            </a:r>
            <a:r>
              <a:rPr lang="en-US" altLang="zh-TW" sz="2000" dirty="0" smtClean="0">
                <a:solidFill>
                  <a:schemeClr val="tx2"/>
                </a:solidFill>
              </a:rPr>
              <a:t> </a:t>
            </a:r>
            <a:r>
              <a:rPr lang="en-US" altLang="zh-TW" sz="2000" b="1" u="sng" dirty="0" smtClean="0">
                <a:solidFill>
                  <a:schemeClr val="tx2"/>
                </a:solidFill>
              </a:rPr>
              <a:t>to represent nodes</a:t>
            </a:r>
            <a:r>
              <a:rPr lang="en-US" altLang="zh-TW" sz="2000" dirty="0" smtClean="0">
                <a:solidFill>
                  <a:schemeClr val="tx2"/>
                </a:solidFill>
              </a:rPr>
              <a:t>.</a:t>
            </a:r>
          </a:p>
          <a:p>
            <a:pPr eaLnBrk="1" hangingPunct="1"/>
            <a:endParaRPr lang="en-US" altLang="zh-TW" sz="1000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sz="2000" dirty="0" smtClean="0">
                <a:solidFill>
                  <a:schemeClr val="tx2"/>
                </a:solidFill>
              </a:rPr>
              <a:t>Since each node must contain both </a:t>
            </a:r>
            <a:r>
              <a:rPr lang="en-US" altLang="zh-TW" sz="2000" b="1" dirty="0" smtClean="0">
                <a:solidFill>
                  <a:srgbClr val="7030A0"/>
                </a:solidFill>
              </a:rPr>
              <a:t>data</a:t>
            </a:r>
            <a:r>
              <a:rPr lang="en-US" altLang="zh-TW" sz="2000" dirty="0" smtClean="0">
                <a:solidFill>
                  <a:schemeClr val="tx2"/>
                </a:solidFill>
              </a:rPr>
              <a:t> and “</a:t>
            </a:r>
            <a:r>
              <a:rPr lang="en-US" altLang="zh-TW" sz="2000" b="1" dirty="0" smtClean="0">
                <a:solidFill>
                  <a:srgbClr val="7030A0"/>
                </a:solidFill>
              </a:rPr>
              <a:t>pointers</a:t>
            </a:r>
            <a:r>
              <a:rPr lang="en-US" altLang="zh-TW" sz="2000" dirty="0" smtClean="0">
                <a:solidFill>
                  <a:schemeClr val="tx2"/>
                </a:solidFill>
              </a:rPr>
              <a:t>” to the node’s children, it is natural to </a:t>
            </a:r>
            <a:r>
              <a:rPr lang="en-US" altLang="zh-TW" sz="2000" u="sng" dirty="0" smtClean="0">
                <a:solidFill>
                  <a:schemeClr val="tx2"/>
                </a:solidFill>
              </a:rPr>
              <a:t>make each node an object</a:t>
            </a:r>
            <a:r>
              <a:rPr lang="en-US" altLang="zh-TW" sz="2000" dirty="0" smtClean="0">
                <a:solidFill>
                  <a:schemeClr val="tx2"/>
                </a:solidFill>
              </a:rPr>
              <a:t>!!</a:t>
            </a:r>
          </a:p>
          <a:p>
            <a:pPr lvl="1" eaLnBrk="1" hangingPunct="1"/>
            <a:r>
              <a:rPr lang="en-US" altLang="zh-TW" sz="1800" dirty="0" smtClean="0">
                <a:solidFill>
                  <a:schemeClr val="tx2"/>
                </a:solidFill>
              </a:rPr>
              <a:t>Thus, we will use a C++ </a:t>
            </a:r>
            <a:r>
              <a:rPr lang="en-US" altLang="zh-TW" sz="1800" b="1" dirty="0" smtClean="0">
                <a:solidFill>
                  <a:srgbClr val="C00000"/>
                </a:solidFill>
              </a:rPr>
              <a:t>class</a:t>
            </a:r>
            <a:r>
              <a:rPr lang="en-US" altLang="zh-TW" sz="1800" dirty="0" smtClean="0">
                <a:solidFill>
                  <a:schemeClr val="tx2"/>
                </a:solidFill>
              </a:rPr>
              <a:t> to define the nodes in the tree.</a:t>
            </a:r>
          </a:p>
          <a:p>
            <a:pPr lvl="1" eaLnBrk="1" hangingPunct="1"/>
            <a:endParaRPr lang="en-US" altLang="zh-TW" sz="1000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sz="2000" dirty="0">
                <a:solidFill>
                  <a:schemeClr val="tx2"/>
                </a:solidFill>
              </a:rPr>
              <a:t>If we place these nodes in an </a:t>
            </a:r>
            <a:r>
              <a:rPr lang="en-US" altLang="zh-TW" sz="2000" b="1" dirty="0">
                <a:solidFill>
                  <a:schemeClr val="accent6"/>
                </a:solidFill>
              </a:rPr>
              <a:t>array</a:t>
            </a:r>
            <a:r>
              <a:rPr lang="en-US" altLang="zh-TW" sz="2000" dirty="0">
                <a:solidFill>
                  <a:schemeClr val="tx2"/>
                </a:solidFill>
              </a:rPr>
              <a:t>, </a:t>
            </a:r>
            <a:r>
              <a:rPr lang="en-US" altLang="zh-TW" sz="2000" u="sng" dirty="0">
                <a:solidFill>
                  <a:schemeClr val="tx2"/>
                </a:solidFill>
              </a:rPr>
              <a:t>the “pointers” in the nodes are array indices</a:t>
            </a:r>
            <a:r>
              <a:rPr lang="en-US" altLang="zh-TW" sz="2000" dirty="0">
                <a:solidFill>
                  <a:schemeClr val="tx2"/>
                </a:solidFill>
              </a:rPr>
              <a:t>.</a:t>
            </a:r>
          </a:p>
          <a:p>
            <a:pPr eaLnBrk="1" hangingPunct="1"/>
            <a:endParaRPr lang="en-US" altLang="zh-TW" sz="1000" dirty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sz="2000" dirty="0">
                <a:solidFill>
                  <a:schemeClr val="tx2"/>
                </a:solidFill>
              </a:rPr>
              <a:t>If the nodes are a part of a </a:t>
            </a:r>
            <a:r>
              <a:rPr lang="en-US" altLang="zh-TW" sz="2000" b="1" dirty="0">
                <a:solidFill>
                  <a:schemeClr val="accent6"/>
                </a:solidFill>
              </a:rPr>
              <a:t>linked chain</a:t>
            </a:r>
            <a:r>
              <a:rPr lang="en-US" altLang="zh-TW" sz="2000" dirty="0">
                <a:solidFill>
                  <a:schemeClr val="tx2"/>
                </a:solidFill>
              </a:rPr>
              <a:t>, we use C++ </a:t>
            </a:r>
            <a:r>
              <a:rPr lang="en-US" altLang="zh-TW" sz="2000" b="1" u="sng" dirty="0">
                <a:solidFill>
                  <a:schemeClr val="tx2"/>
                </a:solidFill>
              </a:rPr>
              <a:t>pointers</a:t>
            </a:r>
            <a:r>
              <a:rPr lang="en-US" altLang="zh-TW" sz="2000" u="sng" dirty="0">
                <a:solidFill>
                  <a:schemeClr val="tx2"/>
                </a:solidFill>
              </a:rPr>
              <a:t> to link them together</a:t>
            </a:r>
            <a:r>
              <a:rPr lang="en-US" altLang="zh-TW" sz="2000" dirty="0">
                <a:solidFill>
                  <a:schemeClr val="tx2"/>
                </a:solidFill>
              </a:rPr>
              <a:t>.</a:t>
            </a:r>
            <a:endParaRPr lang="en-US" altLang="zh-TW" sz="1600" dirty="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853359-4F3F-4511-8263-588DA40569EF}" type="slidenum">
              <a:rPr lang="zh-TW" altLang="en-US"/>
              <a:pPr>
                <a:defRPr/>
              </a:pPr>
              <a:t>3</a:t>
            </a:fld>
            <a:endParaRPr lang="en-US" altLang="zh-TW"/>
          </a:p>
        </p:txBody>
      </p:sp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200" dirty="0"/>
              <a:t>An </a:t>
            </a:r>
            <a:r>
              <a:rPr lang="en-US" altLang="zh-TW" sz="3200" b="1" dirty="0" smtClean="0">
                <a:solidFill>
                  <a:srgbClr val="C00000"/>
                </a:solidFill>
              </a:rPr>
              <a:t>Array</a:t>
            </a:r>
            <a:r>
              <a:rPr lang="en-US" altLang="zh-TW" sz="3200" dirty="0" smtClean="0"/>
              <a:t>-Based Representation (1/3)</a:t>
            </a:r>
            <a:endParaRPr lang="zh-TW" altLang="en-US" sz="3200" dirty="0" smtClean="0"/>
          </a:p>
        </p:txBody>
      </p:sp>
      <p:sp>
        <p:nvSpPr>
          <p:cNvPr id="35844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000" dirty="0" smtClean="0"/>
              <a:t>An array-based implementation of a tree uses </a:t>
            </a:r>
            <a:r>
              <a:rPr lang="en-US" altLang="zh-TW" sz="2000" u="sng" dirty="0" smtClean="0"/>
              <a:t>an array of nodes</a:t>
            </a:r>
            <a:r>
              <a:rPr lang="en-US" altLang="zh-TW" sz="2000" dirty="0" smtClean="0"/>
              <a:t>, so a class of such trees could have the following data members:</a:t>
            </a:r>
          </a:p>
          <a:p>
            <a:pPr marL="0" indent="0" eaLnBrk="1" hangingPunct="1">
              <a:buNone/>
            </a:pPr>
            <a:r>
              <a:rPr lang="en-US" altLang="zh-TW" sz="2000" dirty="0" smtClean="0"/>
              <a:t>	</a:t>
            </a:r>
            <a:r>
              <a:rPr lang="en-US" altLang="zh-TW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TreeNode</a:t>
            </a:r>
            <a:r>
              <a:rPr lang="en-US" altLang="zh-TW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altLang="zh-TW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ItemType</a:t>
            </a:r>
            <a:r>
              <a:rPr lang="en-US" altLang="zh-TW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&gt; </a:t>
            </a:r>
            <a:r>
              <a:rPr lang="en-US" altLang="zh-TW" sz="1400" b="1" dirty="0" smtClean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tree</a:t>
            </a:r>
            <a:r>
              <a:rPr lang="en-US" altLang="zh-TW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[MAX_NODES]; </a:t>
            </a:r>
            <a:r>
              <a:rPr lang="en-US" altLang="zh-TW" sz="1400" dirty="0" smtClean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array of tree nodes</a:t>
            </a:r>
          </a:p>
          <a:p>
            <a:pPr marL="0" indent="0" eaLnBrk="1" hangingPunct="1">
              <a:buNone/>
            </a:pPr>
            <a:r>
              <a:rPr lang="en-US" altLang="zh-TW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altLang="zh-TW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altLang="zh-TW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sz="1400" b="1" dirty="0" smtClean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root</a:t>
            </a:r>
            <a:r>
              <a:rPr lang="en-US" altLang="zh-TW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 </a:t>
            </a:r>
            <a:r>
              <a:rPr lang="en-US" altLang="zh-TW" sz="1400" dirty="0" smtClean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index of root</a:t>
            </a:r>
          </a:p>
          <a:p>
            <a:pPr marL="0" indent="0" eaLnBrk="1" hangingPunct="1">
              <a:buNone/>
            </a:pPr>
            <a:r>
              <a:rPr lang="en-US" altLang="zh-TW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altLang="zh-TW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altLang="zh-TW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sz="1400" b="1" dirty="0" smtClean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free</a:t>
            </a:r>
            <a:r>
              <a:rPr lang="en-US" altLang="zh-TW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 </a:t>
            </a:r>
            <a:r>
              <a:rPr lang="en-US" altLang="zh-TW" sz="1400" dirty="0" smtClean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index of free list</a:t>
            </a:r>
          </a:p>
          <a:p>
            <a:pPr marL="0" indent="0" eaLnBrk="1" hangingPunct="1">
              <a:buNone/>
            </a:pPr>
            <a:r>
              <a:rPr lang="en-US" altLang="zh-TW" sz="8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endParaRPr lang="en-US" altLang="zh-TW" sz="800" dirty="0" smtClean="0"/>
          </a:p>
          <a:p>
            <a:pPr lvl="1" eaLnBrk="1" hangingPunct="1"/>
            <a:r>
              <a:rPr lang="en-US" altLang="zh-TW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root</a:t>
            </a:r>
            <a:r>
              <a:rPr lang="en-US" altLang="zh-TW" sz="1800" dirty="0" smtClean="0"/>
              <a:t> is an index to the tree’s root node within the array </a:t>
            </a:r>
            <a:r>
              <a:rPr lang="en-US" altLang="zh-TW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tree</a:t>
            </a:r>
            <a:r>
              <a:rPr lang="en-US" altLang="zh-TW" sz="1800" dirty="0" smtClean="0"/>
              <a:t>.</a:t>
            </a:r>
          </a:p>
          <a:p>
            <a:pPr lvl="2" eaLnBrk="1" hangingPunct="1"/>
            <a:r>
              <a:rPr lang="en-US" altLang="zh-TW" sz="1400" dirty="0" smtClean="0"/>
              <a:t>If the tree is empty, </a:t>
            </a:r>
            <a:r>
              <a:rPr lang="en-US" altLang="zh-TW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root</a:t>
            </a:r>
            <a:r>
              <a:rPr lang="en-US" altLang="zh-TW" sz="1400" dirty="0" smtClean="0"/>
              <a:t> is -1.</a:t>
            </a:r>
          </a:p>
          <a:p>
            <a:pPr lvl="2" eaLnBrk="1" hangingPunct="1"/>
            <a:endParaRPr lang="en-US" altLang="zh-TW" sz="800" dirty="0" smtClean="0"/>
          </a:p>
          <a:p>
            <a:pPr lvl="1" eaLnBrk="1" hangingPunct="1"/>
            <a:r>
              <a:rPr lang="en-US" altLang="zh-TW" sz="1800" dirty="0" smtClean="0"/>
              <a:t>As the tree changes due to insertions and removals, its nodes may not be in contiguous elements of the array!!</a:t>
            </a:r>
          </a:p>
          <a:p>
            <a:pPr lvl="2" eaLnBrk="1" hangingPunct="1"/>
            <a:r>
              <a:rPr lang="en-US" altLang="zh-TW" sz="1400" dirty="0" smtClean="0"/>
              <a:t>You have to establish a collection of available nodes, which is called a </a:t>
            </a:r>
            <a:r>
              <a:rPr lang="en-US" altLang="zh-TW" sz="1400" b="1" dirty="0" smtClean="0">
                <a:solidFill>
                  <a:schemeClr val="accent6"/>
                </a:solidFill>
              </a:rPr>
              <a:t>free list</a:t>
            </a:r>
            <a:r>
              <a:rPr lang="en-US" altLang="zh-TW" sz="1400" dirty="0" smtClean="0"/>
              <a:t>.</a:t>
            </a:r>
          </a:p>
          <a:p>
            <a:pPr lvl="2" eaLnBrk="1" hangingPunct="1"/>
            <a:r>
              <a:rPr lang="en-US" altLang="zh-TW" sz="1400" b="1" dirty="0" smtClean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free</a:t>
            </a:r>
            <a:r>
              <a:rPr lang="en-US" altLang="zh-TW" sz="1400" dirty="0" smtClean="0"/>
              <a:t> is the index to the first node in the free list.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200" dirty="0" smtClean="0"/>
              <a:t>An Array-Based Representation (2/3)</a:t>
            </a:r>
            <a:endParaRPr lang="zh-TW" altLang="en-US" sz="32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sz="2000" dirty="0" smtClean="0">
                <a:solidFill>
                  <a:schemeClr val="tx2"/>
                </a:solidFill>
              </a:rPr>
              <a:t>Let’s name our class of nodes </a:t>
            </a:r>
            <a:r>
              <a:rPr lang="en-US" altLang="zh-TW" sz="2000" dirty="0" err="1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TreeNode</a:t>
            </a:r>
            <a:r>
              <a:rPr lang="en-US" altLang="zh-TW" sz="2000" dirty="0" smtClean="0">
                <a:solidFill>
                  <a:schemeClr val="tx2"/>
                </a:solidFill>
              </a:rPr>
              <a:t>.</a:t>
            </a:r>
          </a:p>
          <a:p>
            <a:pPr lvl="1" eaLnBrk="1" hangingPunct="1"/>
            <a:r>
              <a:rPr lang="en-US" altLang="zh-TW" sz="1600" dirty="0" smtClean="0">
                <a:solidFill>
                  <a:schemeClr val="tx2"/>
                </a:solidFill>
              </a:rPr>
              <a:t>Here, we focus on binary tree!!</a:t>
            </a:r>
          </a:p>
          <a:p>
            <a:pPr eaLnBrk="1" hangingPunct="1"/>
            <a:endParaRPr lang="en-US" altLang="zh-TW" dirty="0">
              <a:solidFill>
                <a:schemeClr val="tx2"/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4</a:t>
            </a:fld>
            <a:endParaRPr lang="en-US" altLang="zh-TW"/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559811" y="2819400"/>
            <a:ext cx="7343677" cy="30469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sz="1600" u="none" dirty="0" smtClean="0"/>
              <a:t>Template&lt;class </a:t>
            </a:r>
            <a:r>
              <a:rPr lang="en-US" altLang="zh-TW" sz="1600" u="none" dirty="0" err="1" smtClean="0"/>
              <a:t>ItemType</a:t>
            </a:r>
            <a:r>
              <a:rPr lang="en-US" altLang="zh-TW" sz="1600" u="none" dirty="0" smtClean="0"/>
              <a:t>&gt;</a:t>
            </a:r>
            <a:endParaRPr lang="en-US" altLang="zh-TW" sz="1600" u="none" dirty="0"/>
          </a:p>
          <a:p>
            <a:pPr>
              <a:defRPr/>
            </a:pPr>
            <a:r>
              <a:rPr lang="en-US" altLang="zh-TW" sz="1600" u="none" dirty="0"/>
              <a:t>class </a:t>
            </a:r>
            <a:r>
              <a:rPr lang="en-US" altLang="zh-TW" sz="1600" b="1" u="none" dirty="0" err="1"/>
              <a:t>TreeNode</a:t>
            </a:r>
            <a:endParaRPr lang="en-US" altLang="zh-TW" sz="1600" b="1" u="none" dirty="0"/>
          </a:p>
          <a:p>
            <a:pPr>
              <a:defRPr/>
            </a:pPr>
            <a:r>
              <a:rPr lang="en-US" altLang="zh-TW" sz="1600" u="none" dirty="0"/>
              <a:t>{</a:t>
            </a:r>
          </a:p>
          <a:p>
            <a:pPr>
              <a:defRPr/>
            </a:pPr>
            <a:r>
              <a:rPr lang="en-US" altLang="zh-TW" sz="1600" u="none" dirty="0"/>
              <a:t>private:</a:t>
            </a:r>
          </a:p>
          <a:p>
            <a:pPr>
              <a:defRPr/>
            </a:pPr>
            <a:r>
              <a:rPr lang="en-US" altLang="zh-TW" sz="1600" b="1" u="none" dirty="0" smtClean="0">
                <a:solidFill>
                  <a:schemeClr val="accent2"/>
                </a:solidFill>
              </a:rPr>
              <a:t>  </a:t>
            </a:r>
            <a:r>
              <a:rPr lang="en-US" altLang="zh-TW" sz="1600" b="1" u="none" dirty="0" err="1" smtClean="0">
                <a:solidFill>
                  <a:schemeClr val="accent2"/>
                </a:solidFill>
              </a:rPr>
              <a:t>ItemType</a:t>
            </a:r>
            <a:r>
              <a:rPr lang="en-US" altLang="zh-TW" sz="1600" b="1" u="none" dirty="0" smtClean="0">
                <a:solidFill>
                  <a:schemeClr val="accent2"/>
                </a:solidFill>
              </a:rPr>
              <a:t> </a:t>
            </a:r>
            <a:r>
              <a:rPr lang="en-US" altLang="zh-TW" sz="1600" b="1" u="none" dirty="0">
                <a:solidFill>
                  <a:schemeClr val="accent2"/>
                </a:solidFill>
              </a:rPr>
              <a:t>item;</a:t>
            </a:r>
            <a:r>
              <a:rPr lang="en-US" altLang="zh-TW" sz="1600" u="none" dirty="0"/>
              <a:t> </a:t>
            </a:r>
            <a:r>
              <a:rPr lang="en-US" altLang="zh-TW" sz="1600" u="none" dirty="0" smtClean="0"/>
              <a:t>    </a:t>
            </a:r>
            <a:r>
              <a:rPr lang="en-US" altLang="zh-TW" sz="1600" u="none" dirty="0" smtClean="0">
                <a:solidFill>
                  <a:schemeClr val="accent1"/>
                </a:solidFill>
              </a:rPr>
              <a:t>// </a:t>
            </a:r>
            <a:r>
              <a:rPr lang="en-US" altLang="zh-TW" sz="1600" u="none" dirty="0">
                <a:solidFill>
                  <a:schemeClr val="accent1"/>
                </a:solidFill>
              </a:rPr>
              <a:t>data portion</a:t>
            </a:r>
          </a:p>
          <a:p>
            <a:pPr>
              <a:defRPr/>
            </a:pPr>
            <a:r>
              <a:rPr lang="en-US" altLang="zh-TW" sz="1600" b="1" u="none" dirty="0">
                <a:solidFill>
                  <a:schemeClr val="accent2"/>
                </a:solidFill>
              </a:rPr>
              <a:t>  </a:t>
            </a:r>
            <a:r>
              <a:rPr lang="en-US" altLang="zh-TW" sz="1600" b="1" u="none" dirty="0" err="1">
                <a:solidFill>
                  <a:schemeClr val="accent2"/>
                </a:solidFill>
              </a:rPr>
              <a:t>int</a:t>
            </a:r>
            <a:r>
              <a:rPr lang="en-US" altLang="zh-TW" sz="1600" b="1" u="none" dirty="0">
                <a:solidFill>
                  <a:schemeClr val="accent2"/>
                </a:solidFill>
              </a:rPr>
              <a:t> </a:t>
            </a:r>
            <a:r>
              <a:rPr lang="en-US" altLang="zh-TW" sz="1600" b="1" u="none" dirty="0" err="1">
                <a:solidFill>
                  <a:schemeClr val="accent2"/>
                </a:solidFill>
              </a:rPr>
              <a:t>leftChild</a:t>
            </a:r>
            <a:r>
              <a:rPr lang="en-US" altLang="zh-TW" sz="1600" b="1" u="none" dirty="0">
                <a:solidFill>
                  <a:schemeClr val="accent2"/>
                </a:solidFill>
              </a:rPr>
              <a:t>;</a:t>
            </a:r>
            <a:r>
              <a:rPr lang="en-US" altLang="zh-TW" sz="1600" u="none" dirty="0"/>
              <a:t>     </a:t>
            </a:r>
            <a:r>
              <a:rPr lang="en-US" altLang="zh-TW" sz="1600" u="none" dirty="0">
                <a:solidFill>
                  <a:schemeClr val="accent1"/>
                </a:solidFill>
              </a:rPr>
              <a:t>// index </a:t>
            </a:r>
            <a:r>
              <a:rPr lang="en-US" altLang="zh-TW" sz="1600" u="none" dirty="0" smtClean="0">
                <a:solidFill>
                  <a:schemeClr val="accent1"/>
                </a:solidFill>
              </a:rPr>
              <a:t>to </a:t>
            </a:r>
            <a:r>
              <a:rPr lang="en-US" altLang="zh-TW" sz="1600" u="none" dirty="0">
                <a:solidFill>
                  <a:schemeClr val="accent1"/>
                </a:solidFill>
              </a:rPr>
              <a:t>left child</a:t>
            </a:r>
          </a:p>
          <a:p>
            <a:pPr>
              <a:defRPr/>
            </a:pPr>
            <a:r>
              <a:rPr lang="en-US" altLang="zh-TW" sz="1600" u="none" dirty="0"/>
              <a:t>  </a:t>
            </a:r>
            <a:r>
              <a:rPr lang="en-US" altLang="zh-TW" sz="1600" b="1" u="none" dirty="0" err="1">
                <a:solidFill>
                  <a:schemeClr val="accent2"/>
                </a:solidFill>
              </a:rPr>
              <a:t>int</a:t>
            </a:r>
            <a:r>
              <a:rPr lang="en-US" altLang="zh-TW" sz="1600" b="1" u="none" dirty="0">
                <a:solidFill>
                  <a:schemeClr val="accent2"/>
                </a:solidFill>
              </a:rPr>
              <a:t> </a:t>
            </a:r>
            <a:r>
              <a:rPr lang="en-US" altLang="zh-TW" sz="1600" b="1" u="none" dirty="0" err="1">
                <a:solidFill>
                  <a:schemeClr val="accent2"/>
                </a:solidFill>
              </a:rPr>
              <a:t>rightChild</a:t>
            </a:r>
            <a:r>
              <a:rPr lang="en-US" altLang="zh-TW" sz="1600" b="1" u="none" dirty="0">
                <a:solidFill>
                  <a:schemeClr val="accent2"/>
                </a:solidFill>
              </a:rPr>
              <a:t>;</a:t>
            </a:r>
            <a:r>
              <a:rPr lang="en-US" altLang="zh-TW" sz="1600" u="none" dirty="0"/>
              <a:t>    </a:t>
            </a:r>
            <a:r>
              <a:rPr lang="en-US" altLang="zh-TW" sz="1600" u="none" dirty="0">
                <a:solidFill>
                  <a:schemeClr val="accent1"/>
                </a:solidFill>
              </a:rPr>
              <a:t>// index </a:t>
            </a:r>
            <a:r>
              <a:rPr lang="en-US" altLang="zh-TW" sz="1600" u="none" dirty="0" smtClean="0">
                <a:solidFill>
                  <a:schemeClr val="accent1"/>
                </a:solidFill>
              </a:rPr>
              <a:t>to </a:t>
            </a:r>
            <a:r>
              <a:rPr lang="en-US" altLang="zh-TW" sz="1600" u="none" dirty="0">
                <a:solidFill>
                  <a:schemeClr val="accent1"/>
                </a:solidFill>
              </a:rPr>
              <a:t>right </a:t>
            </a:r>
            <a:r>
              <a:rPr lang="en-US" altLang="zh-TW" sz="1600" u="none" dirty="0" smtClean="0">
                <a:solidFill>
                  <a:schemeClr val="accent1"/>
                </a:solidFill>
              </a:rPr>
              <a:t>child</a:t>
            </a:r>
          </a:p>
          <a:p>
            <a:pPr>
              <a:defRPr/>
            </a:pPr>
            <a:r>
              <a:rPr lang="en-US" altLang="zh-TW" sz="1600" u="none" dirty="0" smtClean="0"/>
              <a:t>public:</a:t>
            </a:r>
            <a:endParaRPr lang="en-US" altLang="zh-TW" sz="1600" u="none" dirty="0"/>
          </a:p>
          <a:p>
            <a:pPr>
              <a:defRPr/>
            </a:pPr>
            <a:r>
              <a:rPr lang="en-US" altLang="zh-TW" sz="1600" u="none" dirty="0"/>
              <a:t> </a:t>
            </a:r>
            <a:r>
              <a:rPr lang="en-US" altLang="zh-TW" sz="1600" u="none" dirty="0" smtClean="0"/>
              <a:t> </a:t>
            </a:r>
            <a:r>
              <a:rPr lang="en-US" altLang="zh-TW" sz="1600" u="none" dirty="0" err="1" smtClean="0"/>
              <a:t>TreeNode</a:t>
            </a:r>
            <a:r>
              <a:rPr lang="en-US" altLang="zh-TW" sz="1600" u="none" dirty="0"/>
              <a:t>();</a:t>
            </a:r>
          </a:p>
          <a:p>
            <a:pPr>
              <a:defRPr/>
            </a:pPr>
            <a:r>
              <a:rPr lang="en-US" altLang="zh-TW" sz="1600" u="none" dirty="0"/>
              <a:t>  </a:t>
            </a:r>
            <a:r>
              <a:rPr lang="en-US" altLang="zh-TW" sz="1600" u="none" dirty="0" err="1"/>
              <a:t>TreeNode</a:t>
            </a:r>
            <a:r>
              <a:rPr lang="en-US" altLang="zh-TW" sz="1600" u="none" dirty="0"/>
              <a:t>(</a:t>
            </a:r>
            <a:r>
              <a:rPr lang="en-US" altLang="zh-TW" sz="1600" u="none" dirty="0" err="1"/>
              <a:t>const</a:t>
            </a:r>
            <a:r>
              <a:rPr lang="en-US" altLang="zh-TW" sz="1600" u="none" dirty="0"/>
              <a:t> </a:t>
            </a:r>
            <a:r>
              <a:rPr lang="en-US" altLang="zh-TW" sz="1600" u="none" dirty="0" err="1" smtClean="0"/>
              <a:t>ItemType</a:t>
            </a:r>
            <a:r>
              <a:rPr lang="en-US" altLang="zh-TW" sz="1600" u="none" dirty="0" smtClean="0"/>
              <a:t> </a:t>
            </a:r>
            <a:r>
              <a:rPr lang="en-US" altLang="zh-TW" sz="1600" u="none" dirty="0"/>
              <a:t>&amp;</a:t>
            </a:r>
            <a:r>
              <a:rPr lang="en-US" altLang="zh-TW" sz="1600" u="none" dirty="0" err="1"/>
              <a:t>nodeItem</a:t>
            </a:r>
            <a:r>
              <a:rPr lang="en-US" altLang="zh-TW" sz="1600" u="none" dirty="0"/>
              <a:t>, </a:t>
            </a:r>
            <a:r>
              <a:rPr lang="en-US" altLang="zh-TW" sz="1600" u="none" dirty="0" err="1"/>
              <a:t>int</a:t>
            </a:r>
            <a:r>
              <a:rPr lang="en-US" altLang="zh-TW" sz="1600" u="none" dirty="0"/>
              <a:t> left, </a:t>
            </a:r>
            <a:r>
              <a:rPr lang="en-US" altLang="zh-TW" sz="1600" u="none" dirty="0" err="1"/>
              <a:t>int</a:t>
            </a:r>
            <a:r>
              <a:rPr lang="en-US" altLang="zh-TW" sz="1600" u="none" dirty="0"/>
              <a:t> right</a:t>
            </a:r>
            <a:r>
              <a:rPr lang="en-US" altLang="zh-TW" sz="1600" u="none" dirty="0" smtClean="0"/>
              <a:t>);</a:t>
            </a:r>
          </a:p>
          <a:p>
            <a:pPr>
              <a:defRPr/>
            </a:pPr>
            <a:r>
              <a:rPr lang="en-US" altLang="zh-TW" sz="1600" u="none" dirty="0" smtClean="0">
                <a:solidFill>
                  <a:schemeClr val="accent1"/>
                </a:solidFill>
              </a:rPr>
              <a:t>  ...</a:t>
            </a:r>
          </a:p>
          <a:p>
            <a:pPr>
              <a:defRPr/>
            </a:pPr>
            <a:r>
              <a:rPr lang="en-US" altLang="zh-TW" sz="1600" u="none" dirty="0" smtClean="0"/>
              <a:t>}; // end Tree Node</a:t>
            </a:r>
            <a:endParaRPr lang="en-US" altLang="zh-TW" sz="1600" u="none" dirty="0"/>
          </a:p>
        </p:txBody>
      </p:sp>
      <p:sp>
        <p:nvSpPr>
          <p:cNvPr id="6" name="文字方塊 5"/>
          <p:cNvSpPr txBox="1"/>
          <p:nvPr/>
        </p:nvSpPr>
        <p:spPr>
          <a:xfrm>
            <a:off x="625053" y="2527012"/>
            <a:ext cx="77069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u="none" dirty="0">
                <a:latin typeface="+mj-lt"/>
              </a:rPr>
              <a:t>The class </a:t>
            </a:r>
            <a:r>
              <a:rPr lang="en-US" altLang="zh-TW" sz="1600" u="none" dirty="0" err="1">
                <a:cs typeface="Courier New" panose="02070309020205020404" pitchFamily="49" charset="0"/>
              </a:rPr>
              <a:t>TreeNode</a:t>
            </a:r>
            <a:r>
              <a:rPr lang="en-US" altLang="zh-TW" sz="1600" u="none" dirty="0">
                <a:latin typeface="+mj-lt"/>
              </a:rPr>
              <a:t> for an array-based implement of the ADT binary tree</a:t>
            </a:r>
          </a:p>
          <a:p>
            <a:endParaRPr lang="zh-TW" altLang="en-US" sz="1600" dirty="0">
              <a:latin typeface="+mj-lt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6830983" y="3422648"/>
            <a:ext cx="1745991" cy="52322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TW" sz="1400" u="none" dirty="0" smtClean="0">
                <a:latin typeface="+mn-lt"/>
              </a:rPr>
              <a:t>-1 if a node has </a:t>
            </a:r>
          </a:p>
          <a:p>
            <a:r>
              <a:rPr lang="en-US" altLang="zh-TW" sz="1400" u="none" dirty="0" smtClean="0">
                <a:latin typeface="+mn-lt"/>
              </a:rPr>
              <a:t>no left/right child</a:t>
            </a:r>
            <a:endParaRPr lang="zh-TW" altLang="en-US" sz="1400" u="none" dirty="0">
              <a:latin typeface="+mn-lt"/>
            </a:endParaRPr>
          </a:p>
        </p:txBody>
      </p:sp>
      <p:cxnSp>
        <p:nvCxnSpPr>
          <p:cNvPr id="9" name="直線單箭頭接點 8"/>
          <p:cNvCxnSpPr>
            <a:stCxn id="7" idx="1"/>
          </p:cNvCxnSpPr>
          <p:nvPr/>
        </p:nvCxnSpPr>
        <p:spPr bwMode="auto">
          <a:xfrm flipH="1">
            <a:off x="6019801" y="3684258"/>
            <a:ext cx="811182" cy="43054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" name="直線單箭頭接點 9"/>
          <p:cNvCxnSpPr>
            <a:stCxn id="7" idx="1"/>
          </p:cNvCxnSpPr>
          <p:nvPr/>
        </p:nvCxnSpPr>
        <p:spPr bwMode="auto">
          <a:xfrm flipH="1">
            <a:off x="6096000" y="3684258"/>
            <a:ext cx="734983" cy="65863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201269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200" dirty="0"/>
              <a:t>An Array-Based </a:t>
            </a:r>
            <a:r>
              <a:rPr lang="en-US" altLang="zh-TW" sz="3200" dirty="0" smtClean="0"/>
              <a:t>Representation (3/3)</a:t>
            </a:r>
            <a:endParaRPr lang="zh-TW" altLang="en-US" sz="32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66738" y="1752600"/>
            <a:ext cx="4919662" cy="4267200"/>
          </a:xfrm>
        </p:spPr>
        <p:txBody>
          <a:bodyPr/>
          <a:lstStyle/>
          <a:p>
            <a:r>
              <a:rPr lang="en-US" altLang="zh-TW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free</a:t>
            </a:r>
            <a:r>
              <a:rPr lang="en-US" altLang="zh-TW" sz="1800" dirty="0" smtClean="0"/>
              <a:t> is the index of the first node in the free list, but the </a:t>
            </a:r>
            <a:r>
              <a:rPr lang="en-US" altLang="zh-TW" sz="1800" u="sng" dirty="0" smtClean="0"/>
              <a:t>next available node is not necessarily at index </a:t>
            </a:r>
            <a:r>
              <a:rPr lang="en-US" altLang="zh-TW" sz="1800" u="sng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free</a:t>
            </a:r>
            <a:r>
              <a:rPr lang="en-US" altLang="zh-TW" sz="1800" u="sng" dirty="0" smtClean="0"/>
              <a:t> + 1</a:t>
            </a:r>
            <a:r>
              <a:rPr lang="en-US" altLang="zh-TW" sz="1800" dirty="0" smtClean="0"/>
              <a:t>!!</a:t>
            </a:r>
          </a:p>
          <a:p>
            <a:endParaRPr lang="en-US" altLang="zh-TW" sz="800" dirty="0"/>
          </a:p>
          <a:p>
            <a:r>
              <a:rPr lang="en-US" altLang="zh-TW" sz="1800" dirty="0" smtClean="0"/>
              <a:t>We link the available nodes by making the </a:t>
            </a:r>
            <a:r>
              <a:rPr lang="en-US" altLang="zh-TW" sz="18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rightChild</a:t>
            </a:r>
            <a:r>
              <a:rPr lang="en-US" altLang="zh-TW" sz="1800" dirty="0" smtClean="0"/>
              <a:t> member of each node be the index of the next node in the free list.</a:t>
            </a:r>
            <a:endParaRPr lang="zh-TW" altLang="en-US" sz="18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5</a:t>
            </a:fld>
            <a:endParaRPr lang="en-US" altLang="zh-TW"/>
          </a:p>
        </p:txBody>
      </p:sp>
      <p:pic>
        <p:nvPicPr>
          <p:cNvPr id="5" name="Picture 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4419600"/>
            <a:ext cx="24384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868487"/>
            <a:ext cx="3132146" cy="426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8105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</a:t>
            </a:r>
            <a:r>
              <a:rPr lang="zh-TW" altLang="en-US" dirty="0" smtClean="0"/>
              <a:t> </a:t>
            </a:r>
            <a:r>
              <a:rPr lang="en-US" altLang="zh-TW" dirty="0" smtClean="0"/>
              <a:t>Link-Based Representation (1/3)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000" dirty="0" smtClean="0"/>
              <a:t>The most common way of implementing a tree is to use C++ </a:t>
            </a:r>
            <a:r>
              <a:rPr lang="en-US" altLang="zh-TW" sz="2000" b="1" dirty="0" smtClean="0">
                <a:solidFill>
                  <a:srgbClr val="7030A0"/>
                </a:solidFill>
              </a:rPr>
              <a:t>pointers </a:t>
            </a:r>
            <a:r>
              <a:rPr lang="en-US" altLang="zh-TW" sz="2000" dirty="0" smtClean="0"/>
              <a:t>to link the nodes in the tree.</a:t>
            </a:r>
            <a:endParaRPr lang="zh-TW" altLang="en-US" sz="20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6</a:t>
            </a:fld>
            <a:endParaRPr lang="en-US" altLang="zh-TW"/>
          </a:p>
        </p:txBody>
      </p:sp>
      <p:sp>
        <p:nvSpPr>
          <p:cNvPr id="5" name="Text Box 14"/>
          <p:cNvSpPr txBox="1">
            <a:spLocks noChangeArrowheads="1"/>
          </p:cNvSpPr>
          <p:nvPr/>
        </p:nvSpPr>
        <p:spPr bwMode="auto">
          <a:xfrm>
            <a:off x="152400" y="2479675"/>
            <a:ext cx="8839200" cy="401648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sz="1700" u="none" dirty="0" smtClean="0"/>
              <a:t>Template&lt;class </a:t>
            </a:r>
            <a:r>
              <a:rPr lang="en-US" altLang="zh-TW" sz="1700" u="none" dirty="0" err="1" smtClean="0"/>
              <a:t>ItemType</a:t>
            </a:r>
            <a:r>
              <a:rPr lang="en-US" altLang="zh-TW" sz="1700" u="none" dirty="0" smtClean="0"/>
              <a:t>&gt;</a:t>
            </a:r>
            <a:endParaRPr lang="en-US" altLang="zh-TW" sz="1700" u="none" dirty="0"/>
          </a:p>
          <a:p>
            <a:pPr>
              <a:defRPr/>
            </a:pPr>
            <a:r>
              <a:rPr lang="en-US" altLang="zh-TW" sz="1700" u="none" dirty="0"/>
              <a:t>class </a:t>
            </a:r>
            <a:r>
              <a:rPr lang="en-US" altLang="zh-TW" sz="1700" b="1" u="none" dirty="0" err="1" smtClean="0"/>
              <a:t>BinaryNode</a:t>
            </a:r>
            <a:r>
              <a:rPr lang="en-US" altLang="zh-TW" sz="1700" u="none" dirty="0"/>
              <a:t>			</a:t>
            </a:r>
            <a:endParaRPr lang="en-US" altLang="zh-TW" sz="1700" u="none" dirty="0" smtClean="0"/>
          </a:p>
          <a:p>
            <a:pPr>
              <a:defRPr/>
            </a:pPr>
            <a:r>
              <a:rPr lang="en-US" altLang="zh-TW" sz="1700" u="none" dirty="0" smtClean="0"/>
              <a:t>{</a:t>
            </a:r>
            <a:endParaRPr lang="en-US" altLang="zh-TW" sz="1700" u="none" dirty="0"/>
          </a:p>
          <a:p>
            <a:pPr>
              <a:defRPr/>
            </a:pPr>
            <a:r>
              <a:rPr lang="en-US" altLang="zh-TW" sz="1700" u="none" dirty="0"/>
              <a:t>private:</a:t>
            </a:r>
          </a:p>
          <a:p>
            <a:pPr>
              <a:defRPr/>
            </a:pPr>
            <a:r>
              <a:rPr lang="en-US" altLang="zh-TW" sz="1700" u="none" dirty="0"/>
              <a:t>  </a:t>
            </a:r>
            <a:r>
              <a:rPr lang="en-US" altLang="zh-TW" sz="1700" u="none" dirty="0" smtClean="0">
                <a:solidFill>
                  <a:schemeClr val="accent1"/>
                </a:solidFill>
              </a:rPr>
              <a:t> </a:t>
            </a:r>
            <a:endParaRPr lang="en-US" altLang="zh-TW" sz="1700" u="none" dirty="0">
              <a:solidFill>
                <a:schemeClr val="accent1"/>
              </a:solidFill>
            </a:endParaRPr>
          </a:p>
          <a:p>
            <a:pPr>
              <a:defRPr/>
            </a:pPr>
            <a:r>
              <a:rPr lang="en-US" altLang="zh-TW" sz="1700" u="none" dirty="0">
                <a:solidFill>
                  <a:schemeClr val="accent2"/>
                </a:solidFill>
              </a:rPr>
              <a:t>   </a:t>
            </a:r>
            <a:r>
              <a:rPr lang="en-US" altLang="zh-TW" sz="1700" b="1" u="none" dirty="0" err="1">
                <a:solidFill>
                  <a:schemeClr val="accent2"/>
                </a:solidFill>
              </a:rPr>
              <a:t>TreeItemType</a:t>
            </a:r>
            <a:r>
              <a:rPr lang="en-US" altLang="zh-TW" sz="1700" b="1" u="none" dirty="0">
                <a:solidFill>
                  <a:schemeClr val="accent2"/>
                </a:solidFill>
              </a:rPr>
              <a:t> item;</a:t>
            </a:r>
            <a:r>
              <a:rPr lang="en-US" altLang="zh-TW" sz="1700" b="1" u="none" dirty="0"/>
              <a:t> 	</a:t>
            </a:r>
            <a:r>
              <a:rPr lang="en-US" altLang="zh-TW" sz="1700" b="1" u="none" dirty="0">
                <a:solidFill>
                  <a:schemeClr val="accent1"/>
                </a:solidFill>
              </a:rPr>
              <a:t>// data portion</a:t>
            </a:r>
          </a:p>
          <a:p>
            <a:pPr>
              <a:defRPr/>
            </a:pPr>
            <a:r>
              <a:rPr lang="en-US" altLang="zh-TW" sz="1700" b="1" u="none" dirty="0">
                <a:solidFill>
                  <a:schemeClr val="accent2"/>
                </a:solidFill>
              </a:rPr>
              <a:t>   </a:t>
            </a:r>
            <a:r>
              <a:rPr lang="en-US" altLang="zh-TW" sz="1700" b="1" u="none" dirty="0" err="1">
                <a:solidFill>
                  <a:schemeClr val="accent2"/>
                </a:solidFill>
              </a:rPr>
              <a:t>BinaryNode</a:t>
            </a:r>
            <a:r>
              <a:rPr lang="en-US" altLang="zh-TW" sz="1700" b="1" u="none" dirty="0">
                <a:solidFill>
                  <a:schemeClr val="accent2"/>
                </a:solidFill>
              </a:rPr>
              <a:t>&lt;</a:t>
            </a:r>
            <a:r>
              <a:rPr lang="en-US" altLang="zh-TW" sz="1700" b="1" u="none" dirty="0" err="1">
                <a:solidFill>
                  <a:schemeClr val="accent2"/>
                </a:solidFill>
              </a:rPr>
              <a:t>ItemType</a:t>
            </a:r>
            <a:r>
              <a:rPr lang="en-US" altLang="zh-TW" sz="1700" b="1" u="none" dirty="0" smtClean="0">
                <a:solidFill>
                  <a:schemeClr val="accent2"/>
                </a:solidFill>
              </a:rPr>
              <a:t>&gt;* </a:t>
            </a:r>
            <a:r>
              <a:rPr lang="en-US" altLang="zh-TW" sz="1700" b="1" u="none" dirty="0" err="1" smtClean="0">
                <a:solidFill>
                  <a:schemeClr val="accent2"/>
                </a:solidFill>
              </a:rPr>
              <a:t>leftChildPtr</a:t>
            </a:r>
            <a:r>
              <a:rPr lang="en-US" altLang="zh-TW" sz="1700" b="1" u="none" dirty="0" smtClean="0">
                <a:solidFill>
                  <a:schemeClr val="accent2"/>
                </a:solidFill>
              </a:rPr>
              <a:t>;</a:t>
            </a:r>
            <a:r>
              <a:rPr lang="en-US" altLang="zh-TW" sz="1700" b="1" u="none" dirty="0"/>
              <a:t> </a:t>
            </a:r>
            <a:r>
              <a:rPr lang="en-US" altLang="zh-TW" sz="1700" b="1" u="none" dirty="0" smtClean="0">
                <a:solidFill>
                  <a:schemeClr val="accent1"/>
                </a:solidFill>
              </a:rPr>
              <a:t>// </a:t>
            </a:r>
            <a:r>
              <a:rPr lang="en-US" altLang="zh-TW" sz="1700" b="1" u="none" dirty="0">
                <a:solidFill>
                  <a:schemeClr val="accent1"/>
                </a:solidFill>
              </a:rPr>
              <a:t>pointer to left child</a:t>
            </a:r>
          </a:p>
          <a:p>
            <a:pPr>
              <a:defRPr/>
            </a:pPr>
            <a:r>
              <a:rPr lang="en-US" altLang="zh-TW" sz="1700" b="1" u="none" dirty="0">
                <a:solidFill>
                  <a:schemeClr val="accent2"/>
                </a:solidFill>
              </a:rPr>
              <a:t>   </a:t>
            </a:r>
            <a:r>
              <a:rPr lang="en-US" altLang="zh-TW" sz="1700" b="1" u="none" dirty="0" err="1" smtClean="0">
                <a:solidFill>
                  <a:schemeClr val="accent2"/>
                </a:solidFill>
              </a:rPr>
              <a:t>BinaryNode</a:t>
            </a:r>
            <a:r>
              <a:rPr lang="en-US" altLang="zh-TW" sz="1700" b="1" u="none" dirty="0" smtClean="0">
                <a:solidFill>
                  <a:schemeClr val="accent2"/>
                </a:solidFill>
              </a:rPr>
              <a:t>&lt;</a:t>
            </a:r>
            <a:r>
              <a:rPr lang="en-US" altLang="zh-TW" sz="1700" b="1" u="none" dirty="0" err="1" smtClean="0">
                <a:solidFill>
                  <a:schemeClr val="accent2"/>
                </a:solidFill>
              </a:rPr>
              <a:t>ItemType</a:t>
            </a:r>
            <a:r>
              <a:rPr lang="en-US" altLang="zh-TW" sz="1700" b="1" u="none" dirty="0" smtClean="0">
                <a:solidFill>
                  <a:schemeClr val="accent2"/>
                </a:solidFill>
              </a:rPr>
              <a:t>&gt;* </a:t>
            </a:r>
            <a:r>
              <a:rPr lang="en-US" altLang="zh-TW" sz="1700" b="1" u="none" dirty="0" err="1" smtClean="0">
                <a:solidFill>
                  <a:schemeClr val="accent2"/>
                </a:solidFill>
              </a:rPr>
              <a:t>rightChildPtr</a:t>
            </a:r>
            <a:r>
              <a:rPr lang="en-US" altLang="zh-TW" sz="1700" b="1" u="none" dirty="0" smtClean="0">
                <a:solidFill>
                  <a:schemeClr val="accent2"/>
                </a:solidFill>
              </a:rPr>
              <a:t>;</a:t>
            </a:r>
            <a:r>
              <a:rPr lang="en-US" altLang="zh-TW" sz="1700" b="1" u="none" dirty="0" smtClean="0">
                <a:solidFill>
                  <a:schemeClr val="accent1"/>
                </a:solidFill>
              </a:rPr>
              <a:t>// </a:t>
            </a:r>
            <a:r>
              <a:rPr lang="en-US" altLang="zh-TW" sz="1700" b="1" u="none" dirty="0">
                <a:solidFill>
                  <a:schemeClr val="accent1"/>
                </a:solidFill>
              </a:rPr>
              <a:t>pointer to right child</a:t>
            </a:r>
          </a:p>
          <a:p>
            <a:pPr>
              <a:defRPr/>
            </a:pPr>
            <a:endParaRPr lang="en-US" altLang="zh-TW" sz="1700" u="none" dirty="0"/>
          </a:p>
          <a:p>
            <a:pPr>
              <a:defRPr/>
            </a:pPr>
            <a:r>
              <a:rPr lang="en-US" altLang="zh-TW" sz="1700" u="none" dirty="0" smtClean="0"/>
              <a:t>public:</a:t>
            </a:r>
          </a:p>
          <a:p>
            <a:pPr>
              <a:defRPr/>
            </a:pPr>
            <a:r>
              <a:rPr lang="en-US" altLang="zh-TW" sz="1700" u="none" dirty="0" smtClean="0"/>
              <a:t>  </a:t>
            </a:r>
            <a:r>
              <a:rPr lang="en-US" altLang="zh-TW" sz="1700" u="none" dirty="0" err="1" smtClean="0">
                <a:solidFill>
                  <a:schemeClr val="accent1"/>
                </a:solidFill>
              </a:rPr>
              <a:t>BinaryNode</a:t>
            </a:r>
            <a:r>
              <a:rPr lang="en-US" altLang="zh-TW" sz="1700" u="none" dirty="0" smtClean="0">
                <a:solidFill>
                  <a:schemeClr val="accent1"/>
                </a:solidFill>
              </a:rPr>
              <a:t>();</a:t>
            </a:r>
            <a:endParaRPr lang="en-US" altLang="zh-TW" sz="1700" u="none" dirty="0">
              <a:solidFill>
                <a:schemeClr val="accent1"/>
              </a:solidFill>
            </a:endParaRPr>
          </a:p>
          <a:p>
            <a:pPr>
              <a:defRPr/>
            </a:pPr>
            <a:r>
              <a:rPr lang="en-US" altLang="zh-TW" sz="1700" u="none" dirty="0">
                <a:solidFill>
                  <a:schemeClr val="accent1"/>
                </a:solidFill>
              </a:rPr>
              <a:t>  </a:t>
            </a:r>
            <a:r>
              <a:rPr lang="en-US" altLang="zh-TW" sz="1700" u="none" dirty="0" err="1" smtClean="0">
                <a:solidFill>
                  <a:schemeClr val="accent1"/>
                </a:solidFill>
              </a:rPr>
              <a:t>BinaryNode</a:t>
            </a:r>
            <a:r>
              <a:rPr lang="en-US" altLang="zh-TW" sz="1700" u="none" dirty="0" smtClean="0">
                <a:solidFill>
                  <a:schemeClr val="accent1"/>
                </a:solidFill>
              </a:rPr>
              <a:t>(</a:t>
            </a:r>
            <a:r>
              <a:rPr lang="en-US" altLang="zh-TW" sz="1700" u="none" dirty="0" err="1" smtClean="0">
                <a:solidFill>
                  <a:schemeClr val="accent1"/>
                </a:solidFill>
              </a:rPr>
              <a:t>const</a:t>
            </a:r>
            <a:r>
              <a:rPr lang="en-US" altLang="zh-TW" sz="1700" u="none" dirty="0" smtClean="0">
                <a:solidFill>
                  <a:schemeClr val="accent1"/>
                </a:solidFill>
              </a:rPr>
              <a:t> </a:t>
            </a:r>
            <a:r>
              <a:rPr lang="en-US" altLang="zh-TW" sz="1700" u="none" dirty="0" err="1" smtClean="0">
                <a:solidFill>
                  <a:schemeClr val="accent1"/>
                </a:solidFill>
              </a:rPr>
              <a:t>ItemType</a:t>
            </a:r>
            <a:r>
              <a:rPr lang="en-US" altLang="zh-TW" sz="1700" u="none" dirty="0" smtClean="0">
                <a:solidFill>
                  <a:schemeClr val="accent1"/>
                </a:solidFill>
              </a:rPr>
              <a:t>&amp; </a:t>
            </a:r>
            <a:r>
              <a:rPr lang="en-US" altLang="zh-TW" sz="1700" u="none" dirty="0" err="1" smtClean="0">
                <a:solidFill>
                  <a:schemeClr val="accent1"/>
                </a:solidFill>
              </a:rPr>
              <a:t>anItem</a:t>
            </a:r>
            <a:r>
              <a:rPr lang="en-US" altLang="zh-TW" sz="1700" u="none" dirty="0" smtClean="0">
                <a:solidFill>
                  <a:schemeClr val="accent1"/>
                </a:solidFill>
              </a:rPr>
              <a:t>);</a:t>
            </a:r>
          </a:p>
          <a:p>
            <a:pPr>
              <a:defRPr/>
            </a:pPr>
            <a:r>
              <a:rPr lang="en-US" altLang="zh-TW" sz="1700" u="none" dirty="0">
                <a:solidFill>
                  <a:schemeClr val="accent1"/>
                </a:solidFill>
              </a:rPr>
              <a:t> </a:t>
            </a:r>
            <a:r>
              <a:rPr lang="en-US" altLang="zh-TW" sz="1700" u="none" dirty="0" smtClean="0">
                <a:solidFill>
                  <a:schemeClr val="accent1"/>
                </a:solidFill>
              </a:rPr>
              <a:t> </a:t>
            </a:r>
            <a:r>
              <a:rPr lang="en-US" altLang="zh-TW" sz="1700" u="none" dirty="0" err="1" smtClean="0">
                <a:solidFill>
                  <a:schemeClr val="accent1"/>
                </a:solidFill>
              </a:rPr>
              <a:t>BinaryNode</a:t>
            </a:r>
            <a:r>
              <a:rPr lang="en-US" altLang="zh-TW" sz="1700" u="none" dirty="0">
                <a:solidFill>
                  <a:schemeClr val="accent1"/>
                </a:solidFill>
              </a:rPr>
              <a:t>(</a:t>
            </a:r>
            <a:r>
              <a:rPr lang="en-US" altLang="zh-TW" sz="1700" u="none" dirty="0" err="1">
                <a:solidFill>
                  <a:schemeClr val="accent1"/>
                </a:solidFill>
              </a:rPr>
              <a:t>const</a:t>
            </a:r>
            <a:r>
              <a:rPr lang="en-US" altLang="zh-TW" sz="1700" u="none" dirty="0">
                <a:solidFill>
                  <a:schemeClr val="accent1"/>
                </a:solidFill>
              </a:rPr>
              <a:t> </a:t>
            </a:r>
            <a:r>
              <a:rPr lang="en-US" altLang="zh-TW" sz="1700" u="none" dirty="0" err="1">
                <a:solidFill>
                  <a:schemeClr val="accent1"/>
                </a:solidFill>
              </a:rPr>
              <a:t>ItemType</a:t>
            </a:r>
            <a:r>
              <a:rPr lang="en-US" altLang="zh-TW" sz="1700" u="none" dirty="0">
                <a:solidFill>
                  <a:schemeClr val="accent1"/>
                </a:solidFill>
              </a:rPr>
              <a:t>&amp; </a:t>
            </a:r>
            <a:r>
              <a:rPr lang="en-US" altLang="zh-TW" sz="1700" u="none" dirty="0" err="1" smtClean="0">
                <a:solidFill>
                  <a:schemeClr val="accent1"/>
                </a:solidFill>
              </a:rPr>
              <a:t>anItem</a:t>
            </a:r>
            <a:r>
              <a:rPr lang="en-US" altLang="zh-TW" sz="1700" u="none" dirty="0" smtClean="0">
                <a:solidFill>
                  <a:schemeClr val="accent1"/>
                </a:solidFill>
              </a:rPr>
              <a:t>,</a:t>
            </a:r>
          </a:p>
          <a:p>
            <a:pPr>
              <a:defRPr/>
            </a:pPr>
            <a:r>
              <a:rPr lang="en-US" altLang="zh-TW" sz="1700" u="none" dirty="0">
                <a:solidFill>
                  <a:schemeClr val="accent1"/>
                </a:solidFill>
              </a:rPr>
              <a:t>	</a:t>
            </a:r>
            <a:r>
              <a:rPr lang="en-US" altLang="zh-TW" sz="1700" u="none" dirty="0" err="1" smtClean="0">
                <a:solidFill>
                  <a:schemeClr val="accent1"/>
                </a:solidFill>
              </a:rPr>
              <a:t>BinaryNode</a:t>
            </a:r>
            <a:r>
              <a:rPr lang="en-US" altLang="zh-TW" sz="1700" u="none" dirty="0" smtClean="0">
                <a:solidFill>
                  <a:schemeClr val="accent1"/>
                </a:solidFill>
              </a:rPr>
              <a:t>&lt;</a:t>
            </a:r>
            <a:r>
              <a:rPr lang="en-US" altLang="zh-TW" sz="1700" u="none" dirty="0" err="1" smtClean="0">
                <a:solidFill>
                  <a:schemeClr val="accent1"/>
                </a:solidFill>
              </a:rPr>
              <a:t>ItemType</a:t>
            </a:r>
            <a:r>
              <a:rPr lang="en-US" altLang="zh-TW" sz="1700" u="none" dirty="0" smtClean="0">
                <a:solidFill>
                  <a:schemeClr val="accent1"/>
                </a:solidFill>
              </a:rPr>
              <a:t>&gt;* </a:t>
            </a:r>
            <a:r>
              <a:rPr lang="en-US" altLang="zh-TW" sz="1700" u="none" dirty="0" err="1" smtClean="0">
                <a:solidFill>
                  <a:schemeClr val="accent1"/>
                </a:solidFill>
              </a:rPr>
              <a:t>leftPtr</a:t>
            </a:r>
            <a:r>
              <a:rPr lang="en-US" altLang="zh-TW" sz="1700" u="none" dirty="0" smtClean="0">
                <a:solidFill>
                  <a:schemeClr val="accent1"/>
                </a:solidFill>
              </a:rPr>
              <a:t>,</a:t>
            </a:r>
          </a:p>
          <a:p>
            <a:pPr>
              <a:defRPr/>
            </a:pPr>
            <a:r>
              <a:rPr lang="en-US" altLang="zh-TW" sz="1700" u="none" dirty="0" smtClean="0">
                <a:solidFill>
                  <a:schemeClr val="accent1"/>
                </a:solidFill>
              </a:rPr>
              <a:t>	</a:t>
            </a:r>
            <a:r>
              <a:rPr lang="en-US" altLang="zh-TW" sz="1700" u="none" dirty="0" err="1" smtClean="0">
                <a:solidFill>
                  <a:schemeClr val="accent1"/>
                </a:solidFill>
              </a:rPr>
              <a:t>BinaryNode</a:t>
            </a:r>
            <a:r>
              <a:rPr lang="en-US" altLang="zh-TW" sz="1700" u="none" dirty="0" smtClean="0">
                <a:solidFill>
                  <a:schemeClr val="accent1"/>
                </a:solidFill>
              </a:rPr>
              <a:t>&lt;</a:t>
            </a:r>
            <a:r>
              <a:rPr lang="en-US" altLang="zh-TW" sz="1700" u="none" dirty="0" err="1" smtClean="0">
                <a:solidFill>
                  <a:schemeClr val="accent1"/>
                </a:solidFill>
              </a:rPr>
              <a:t>ItemType</a:t>
            </a:r>
            <a:r>
              <a:rPr lang="en-US" altLang="zh-TW" sz="1700" u="none" dirty="0" smtClean="0">
                <a:solidFill>
                  <a:schemeClr val="accent1"/>
                </a:solidFill>
              </a:rPr>
              <a:t>&gt;* </a:t>
            </a:r>
            <a:r>
              <a:rPr lang="en-US" altLang="zh-TW" sz="1700" u="none" dirty="0" err="1" smtClean="0">
                <a:solidFill>
                  <a:schemeClr val="accent1"/>
                </a:solidFill>
              </a:rPr>
              <a:t>rightPtr</a:t>
            </a:r>
            <a:r>
              <a:rPr lang="en-US" altLang="zh-TW" sz="1700" u="none" dirty="0" smtClean="0">
                <a:solidFill>
                  <a:schemeClr val="accent1"/>
                </a:solidFill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3504843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</a:t>
            </a:r>
            <a:r>
              <a:rPr lang="zh-TW" altLang="en-US" dirty="0"/>
              <a:t> </a:t>
            </a:r>
            <a:r>
              <a:rPr lang="en-US" altLang="zh-TW" dirty="0"/>
              <a:t>Link-Based Representation </a:t>
            </a:r>
            <a:r>
              <a:rPr lang="en-US" altLang="zh-TW" dirty="0" smtClean="0"/>
              <a:t>(2/3)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7</a:t>
            </a:fld>
            <a:endParaRPr lang="en-US" altLang="zh-TW"/>
          </a:p>
        </p:txBody>
      </p:sp>
      <p:sp>
        <p:nvSpPr>
          <p:cNvPr id="5" name="Text Box 14"/>
          <p:cNvSpPr txBox="1">
            <a:spLocks noChangeArrowheads="1"/>
          </p:cNvSpPr>
          <p:nvPr/>
        </p:nvSpPr>
        <p:spPr bwMode="auto">
          <a:xfrm>
            <a:off x="155575" y="1877958"/>
            <a:ext cx="8839200" cy="375487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endParaRPr lang="en-US" altLang="zh-TW" sz="1700" u="none" dirty="0" smtClean="0"/>
          </a:p>
          <a:p>
            <a:pPr>
              <a:defRPr/>
            </a:pPr>
            <a:endParaRPr lang="en-US" altLang="zh-TW" sz="1700" u="none" dirty="0" smtClean="0"/>
          </a:p>
          <a:p>
            <a:pPr>
              <a:defRPr/>
            </a:pPr>
            <a:r>
              <a:rPr lang="en-US" altLang="zh-TW" sz="1700" u="none" dirty="0" smtClean="0"/>
              <a:t>  void </a:t>
            </a:r>
            <a:r>
              <a:rPr lang="en-US" altLang="zh-TW" sz="1700" b="1" u="none" dirty="0" err="1" smtClean="0"/>
              <a:t>setItem</a:t>
            </a:r>
            <a:r>
              <a:rPr lang="en-US" altLang="zh-TW" sz="1700" u="none" dirty="0" smtClean="0"/>
              <a:t>(</a:t>
            </a:r>
            <a:r>
              <a:rPr lang="en-US" altLang="zh-TW" sz="1700" u="none" dirty="0" err="1" smtClean="0"/>
              <a:t>const</a:t>
            </a:r>
            <a:r>
              <a:rPr lang="en-US" altLang="zh-TW" sz="1700" u="none" dirty="0" smtClean="0"/>
              <a:t> </a:t>
            </a:r>
            <a:r>
              <a:rPr lang="en-US" altLang="zh-TW" sz="1700" u="none" dirty="0" err="1" smtClean="0"/>
              <a:t>ItemType</a:t>
            </a:r>
            <a:r>
              <a:rPr lang="en-US" altLang="zh-TW" sz="1700" u="none" dirty="0" smtClean="0"/>
              <a:t>&amp; </a:t>
            </a:r>
            <a:r>
              <a:rPr lang="en-US" altLang="zh-TW" sz="1700" u="none" dirty="0" err="1" smtClean="0"/>
              <a:t>anItem</a:t>
            </a:r>
            <a:r>
              <a:rPr lang="en-US" altLang="zh-TW" sz="1700" u="none" dirty="0" smtClean="0"/>
              <a:t>);</a:t>
            </a:r>
          </a:p>
          <a:p>
            <a:pPr>
              <a:defRPr/>
            </a:pPr>
            <a:r>
              <a:rPr lang="en-US" altLang="zh-TW" sz="1700" u="none" dirty="0"/>
              <a:t> </a:t>
            </a:r>
            <a:r>
              <a:rPr lang="en-US" altLang="zh-TW" sz="1700" u="none" dirty="0" smtClean="0"/>
              <a:t> </a:t>
            </a:r>
            <a:r>
              <a:rPr lang="en-US" altLang="zh-TW" sz="1700" u="none" dirty="0" err="1" smtClean="0"/>
              <a:t>ItemType</a:t>
            </a:r>
            <a:r>
              <a:rPr lang="en-US" altLang="zh-TW" sz="1700" u="none" dirty="0" smtClean="0"/>
              <a:t> </a:t>
            </a:r>
            <a:r>
              <a:rPr lang="en-US" altLang="zh-TW" sz="1700" b="1" u="none" dirty="0" err="1" smtClean="0"/>
              <a:t>getItem</a:t>
            </a:r>
            <a:r>
              <a:rPr lang="en-US" altLang="zh-TW" sz="1700" u="none" dirty="0" smtClean="0"/>
              <a:t>() </a:t>
            </a:r>
            <a:r>
              <a:rPr lang="en-US" altLang="zh-TW" sz="1700" u="none" dirty="0" err="1" smtClean="0"/>
              <a:t>const</a:t>
            </a:r>
            <a:r>
              <a:rPr lang="en-US" altLang="zh-TW" sz="1700" u="none" dirty="0" smtClean="0"/>
              <a:t>;</a:t>
            </a:r>
          </a:p>
          <a:p>
            <a:pPr>
              <a:defRPr/>
            </a:pPr>
            <a:endParaRPr lang="en-US" altLang="zh-TW" sz="1700" u="none" dirty="0"/>
          </a:p>
          <a:p>
            <a:pPr>
              <a:defRPr/>
            </a:pPr>
            <a:r>
              <a:rPr lang="en-US" altLang="zh-TW" sz="1700" u="none" dirty="0" smtClean="0"/>
              <a:t>  bool </a:t>
            </a:r>
            <a:r>
              <a:rPr lang="en-US" altLang="zh-TW" sz="1700" b="1" u="none" dirty="0" err="1" smtClean="0"/>
              <a:t>isLeaf</a:t>
            </a:r>
            <a:r>
              <a:rPr lang="en-US" altLang="zh-TW" sz="1700" u="none" dirty="0" smtClean="0"/>
              <a:t>() </a:t>
            </a:r>
            <a:r>
              <a:rPr lang="en-US" altLang="zh-TW" sz="1700" u="none" dirty="0" err="1" smtClean="0"/>
              <a:t>const</a:t>
            </a:r>
            <a:r>
              <a:rPr lang="en-US" altLang="zh-TW" sz="1700" u="none" dirty="0" smtClean="0"/>
              <a:t>;</a:t>
            </a:r>
          </a:p>
          <a:p>
            <a:pPr>
              <a:defRPr/>
            </a:pPr>
            <a:endParaRPr lang="en-US" altLang="zh-TW" sz="1700" u="none" dirty="0"/>
          </a:p>
          <a:p>
            <a:pPr>
              <a:defRPr/>
            </a:pPr>
            <a:r>
              <a:rPr lang="en-US" altLang="zh-TW" sz="1700" u="none" dirty="0" smtClean="0"/>
              <a:t>  </a:t>
            </a:r>
            <a:r>
              <a:rPr lang="en-US" altLang="zh-TW" sz="1700" u="none" dirty="0" err="1" smtClean="0"/>
              <a:t>BinaryNode</a:t>
            </a:r>
            <a:r>
              <a:rPr lang="en-US" altLang="zh-TW" sz="1700" u="none" dirty="0" smtClean="0"/>
              <a:t>&lt;</a:t>
            </a:r>
            <a:r>
              <a:rPr lang="en-US" altLang="zh-TW" sz="1700" u="none" dirty="0" err="1" smtClean="0"/>
              <a:t>ItemType</a:t>
            </a:r>
            <a:r>
              <a:rPr lang="en-US" altLang="zh-TW" sz="1700" u="none" dirty="0" smtClean="0"/>
              <a:t>&gt;* </a:t>
            </a:r>
            <a:r>
              <a:rPr lang="en-US" altLang="zh-TW" sz="1700" b="1" u="none" dirty="0" err="1" smtClean="0"/>
              <a:t>getLeftChildPtr</a:t>
            </a:r>
            <a:r>
              <a:rPr lang="en-US" altLang="zh-TW" sz="1700" u="none" dirty="0" smtClean="0"/>
              <a:t>() </a:t>
            </a:r>
            <a:r>
              <a:rPr lang="en-US" altLang="zh-TW" sz="1700" u="none" dirty="0" err="1" smtClean="0"/>
              <a:t>const</a:t>
            </a:r>
            <a:r>
              <a:rPr lang="en-US" altLang="zh-TW" sz="1700" u="none" dirty="0" smtClean="0"/>
              <a:t>;</a:t>
            </a:r>
          </a:p>
          <a:p>
            <a:pPr>
              <a:defRPr/>
            </a:pPr>
            <a:r>
              <a:rPr lang="en-US" altLang="zh-TW" sz="1700" u="none" dirty="0"/>
              <a:t> </a:t>
            </a:r>
            <a:r>
              <a:rPr lang="en-US" altLang="zh-TW" sz="1700" u="none" dirty="0" smtClean="0"/>
              <a:t> </a:t>
            </a:r>
            <a:r>
              <a:rPr lang="en-US" altLang="zh-TW" sz="1700" u="none" dirty="0" err="1" smtClean="0"/>
              <a:t>BinaryNode</a:t>
            </a:r>
            <a:r>
              <a:rPr lang="en-US" altLang="zh-TW" sz="1700" u="none" dirty="0" smtClean="0"/>
              <a:t>&lt;</a:t>
            </a:r>
            <a:r>
              <a:rPr lang="en-US" altLang="zh-TW" sz="1700" u="none" dirty="0" err="1" smtClean="0"/>
              <a:t>ItemType</a:t>
            </a:r>
            <a:r>
              <a:rPr lang="en-US" altLang="zh-TW" sz="1700" u="none" dirty="0" smtClean="0"/>
              <a:t>&gt;* </a:t>
            </a:r>
            <a:r>
              <a:rPr lang="en-US" altLang="zh-TW" sz="1700" b="1" u="none" dirty="0" err="1" smtClean="0"/>
              <a:t>getRightChildPtr</a:t>
            </a:r>
            <a:r>
              <a:rPr lang="en-US" altLang="zh-TW" sz="1700" u="none" dirty="0" smtClean="0"/>
              <a:t>() </a:t>
            </a:r>
            <a:r>
              <a:rPr lang="en-US" altLang="zh-TW" sz="1700" u="none" dirty="0" err="1" smtClean="0"/>
              <a:t>const</a:t>
            </a:r>
            <a:r>
              <a:rPr lang="en-US" altLang="zh-TW" sz="1700" u="none" dirty="0" smtClean="0"/>
              <a:t>;</a:t>
            </a:r>
          </a:p>
          <a:p>
            <a:pPr>
              <a:defRPr/>
            </a:pPr>
            <a:endParaRPr lang="en-US" altLang="zh-TW" sz="1700" u="none" dirty="0"/>
          </a:p>
          <a:p>
            <a:pPr>
              <a:defRPr/>
            </a:pPr>
            <a:r>
              <a:rPr lang="en-US" altLang="zh-TW" sz="1700" u="none" dirty="0" smtClean="0"/>
              <a:t>  void </a:t>
            </a:r>
            <a:r>
              <a:rPr lang="en-US" altLang="zh-TW" sz="1700" b="1" u="none" dirty="0" err="1" smtClean="0"/>
              <a:t>setLeftChildPtr</a:t>
            </a:r>
            <a:r>
              <a:rPr lang="en-US" altLang="zh-TW" sz="1700" u="none" dirty="0" smtClean="0"/>
              <a:t>(</a:t>
            </a:r>
            <a:r>
              <a:rPr lang="en-US" altLang="zh-TW" sz="1700" u="none" dirty="0" err="1" smtClean="0"/>
              <a:t>BinaryNode</a:t>
            </a:r>
            <a:r>
              <a:rPr lang="en-US" altLang="zh-TW" sz="1700" u="none" dirty="0" smtClean="0"/>
              <a:t>&lt;</a:t>
            </a:r>
            <a:r>
              <a:rPr lang="en-US" altLang="zh-TW" sz="1700" u="none" dirty="0" err="1" smtClean="0"/>
              <a:t>ItemType</a:t>
            </a:r>
            <a:r>
              <a:rPr lang="en-US" altLang="zh-TW" sz="1700" u="none" dirty="0" smtClean="0"/>
              <a:t>&gt;</a:t>
            </a:r>
            <a:r>
              <a:rPr lang="zh-TW" altLang="en-US" sz="1700" u="none" dirty="0" smtClean="0"/>
              <a:t>* </a:t>
            </a:r>
            <a:r>
              <a:rPr lang="en-US" altLang="zh-TW" sz="1700" u="none" dirty="0" err="1" smtClean="0"/>
              <a:t>leftPtr</a:t>
            </a:r>
            <a:r>
              <a:rPr lang="en-US" altLang="zh-TW" sz="1700" u="none" dirty="0" smtClean="0"/>
              <a:t>);</a:t>
            </a:r>
          </a:p>
          <a:p>
            <a:pPr>
              <a:defRPr/>
            </a:pPr>
            <a:r>
              <a:rPr lang="en-US" altLang="zh-TW" sz="1700" u="none" dirty="0" smtClean="0"/>
              <a:t>  void </a:t>
            </a:r>
            <a:r>
              <a:rPr lang="en-US" altLang="zh-TW" sz="1700" b="1" u="none" dirty="0" err="1" smtClean="0"/>
              <a:t>setRightChildPtr</a:t>
            </a:r>
            <a:r>
              <a:rPr lang="en-US" altLang="zh-TW" sz="1700" u="none" dirty="0" smtClean="0"/>
              <a:t>(</a:t>
            </a:r>
            <a:r>
              <a:rPr lang="en-US" altLang="zh-TW" sz="1700" u="none" dirty="0" err="1" smtClean="0"/>
              <a:t>BinaryNode</a:t>
            </a:r>
            <a:r>
              <a:rPr lang="en-US" altLang="zh-TW" sz="1700" u="none" dirty="0" smtClean="0"/>
              <a:t>&lt;</a:t>
            </a:r>
            <a:r>
              <a:rPr lang="en-US" altLang="zh-TW" sz="1700" u="none" dirty="0" err="1" smtClean="0"/>
              <a:t>ItemType</a:t>
            </a:r>
            <a:r>
              <a:rPr lang="en-US" altLang="zh-TW" sz="1700" u="none" dirty="0"/>
              <a:t>&gt;</a:t>
            </a:r>
            <a:r>
              <a:rPr lang="zh-TW" altLang="en-US" sz="1700" u="none" dirty="0" smtClean="0"/>
              <a:t>* </a:t>
            </a:r>
            <a:r>
              <a:rPr lang="en-US" altLang="zh-TW" sz="1700" u="none" dirty="0" err="1" smtClean="0"/>
              <a:t>rightPtr</a:t>
            </a:r>
            <a:r>
              <a:rPr lang="en-US" altLang="zh-TW" sz="1700" u="none" dirty="0" smtClean="0"/>
              <a:t>);</a:t>
            </a:r>
          </a:p>
          <a:p>
            <a:pPr>
              <a:defRPr/>
            </a:pPr>
            <a:r>
              <a:rPr lang="en-US" altLang="zh-TW" sz="1700" u="none" dirty="0" smtClean="0"/>
              <a:t>}; </a:t>
            </a:r>
            <a:r>
              <a:rPr lang="en-US" altLang="zh-TW" sz="1700" u="none" dirty="0" smtClean="0">
                <a:solidFill>
                  <a:schemeClr val="bg1">
                    <a:lumMod val="65000"/>
                  </a:schemeClr>
                </a:solidFill>
              </a:rPr>
              <a:t>// end </a:t>
            </a:r>
            <a:r>
              <a:rPr lang="en-US" altLang="zh-TW" sz="1700" u="none" dirty="0" err="1" smtClean="0">
                <a:solidFill>
                  <a:schemeClr val="bg1">
                    <a:lumMod val="65000"/>
                  </a:schemeClr>
                </a:solidFill>
              </a:rPr>
              <a:t>BinaryNode</a:t>
            </a:r>
            <a:endParaRPr lang="en-US" altLang="zh-TW" sz="1700" u="none" dirty="0" smtClean="0">
              <a:solidFill>
                <a:schemeClr val="bg1">
                  <a:lumMod val="65000"/>
                </a:schemeClr>
              </a:solidFill>
            </a:endParaRPr>
          </a:p>
          <a:p>
            <a:pPr>
              <a:defRPr/>
            </a:pPr>
            <a:endParaRPr lang="en-US" altLang="zh-TW" sz="1700" u="none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2568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1CF679-20EE-41B2-82B8-6787682B43D0}" type="slidenum">
              <a:rPr lang="zh-TW" altLang="en-US"/>
              <a:pPr>
                <a:defRPr/>
              </a:pPr>
              <a:t>8</a:t>
            </a:fld>
            <a:endParaRPr lang="en-US" altLang="zh-TW"/>
          </a:p>
        </p:txBody>
      </p:sp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A</a:t>
            </a:r>
            <a:r>
              <a:rPr lang="zh-TW" altLang="en-US" dirty="0"/>
              <a:t> </a:t>
            </a:r>
            <a:r>
              <a:rPr lang="en-US" altLang="zh-TW" dirty="0"/>
              <a:t>Link-Based Representation </a:t>
            </a:r>
            <a:r>
              <a:rPr lang="en-US" altLang="zh-TW" dirty="0" smtClean="0"/>
              <a:t>(3/3)</a:t>
            </a:r>
            <a:endParaRPr lang="zh-TW" altLang="en-US" dirty="0" smtClean="0"/>
          </a:p>
        </p:txBody>
      </p:sp>
      <p:sp>
        <p:nvSpPr>
          <p:cNvPr id="41988" name="Rectangle 9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752600"/>
            <a:ext cx="4495800" cy="4267200"/>
          </a:xfrm>
        </p:spPr>
        <p:txBody>
          <a:bodyPr/>
          <a:lstStyle/>
          <a:p>
            <a:pPr eaLnBrk="1" hangingPunct="1"/>
            <a:r>
              <a:rPr lang="en-US" altLang="zh-TW" sz="1800" dirty="0" smtClean="0"/>
              <a:t>A class of link-based binary trees will declare one data member:</a:t>
            </a:r>
          </a:p>
          <a:p>
            <a:pPr lvl="1" eaLnBrk="1" hangingPunct="1"/>
            <a:r>
              <a:rPr lang="en-US" altLang="zh-TW" sz="1600" dirty="0" smtClean="0"/>
              <a:t>A pointer </a:t>
            </a:r>
            <a:r>
              <a:rPr lang="en-US" altLang="zh-TW" sz="1600" b="1" dirty="0" err="1" smtClean="0">
                <a:solidFill>
                  <a:schemeClr val="accent2"/>
                </a:solidFill>
                <a:latin typeface="Courier New" pitchFamily="49" charset="0"/>
              </a:rPr>
              <a:t>rootPtr</a:t>
            </a:r>
            <a:r>
              <a:rPr lang="en-US" altLang="zh-TW" sz="1600" dirty="0" smtClean="0"/>
              <a:t> points to the tree</a:t>
            </a:r>
            <a:r>
              <a:rPr lang="en-US" altLang="zh-TW" sz="1600" dirty="0" smtClean="0">
                <a:latin typeface="Arial" charset="0"/>
              </a:rPr>
              <a:t>’</a:t>
            </a:r>
            <a:r>
              <a:rPr lang="en-US" altLang="zh-TW" sz="1600" dirty="0" smtClean="0"/>
              <a:t>s root.</a:t>
            </a:r>
          </a:p>
          <a:p>
            <a:pPr lvl="1" eaLnBrk="1" hangingPunct="1"/>
            <a:r>
              <a:rPr lang="en-US" altLang="zh-TW" sz="1600" dirty="0" smtClean="0"/>
              <a:t>If the tree is empty, </a:t>
            </a:r>
            <a:r>
              <a:rPr lang="en-US" altLang="zh-TW" sz="1600" dirty="0" err="1" smtClean="0">
                <a:latin typeface="Courier New" pitchFamily="49" charset="0"/>
              </a:rPr>
              <a:t>rootPtr</a:t>
            </a:r>
            <a:r>
              <a:rPr lang="en-US" altLang="zh-TW" sz="1600" dirty="0" smtClean="0"/>
              <a:t> contains </a:t>
            </a:r>
            <a:r>
              <a:rPr lang="en-US" altLang="zh-TW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nullptr</a:t>
            </a:r>
            <a:r>
              <a:rPr lang="en-US" altLang="zh-TW" sz="1600" dirty="0" smtClean="0"/>
              <a:t>.</a:t>
            </a:r>
          </a:p>
          <a:p>
            <a:pPr eaLnBrk="1" hangingPunct="1"/>
            <a:r>
              <a:rPr lang="en-US" altLang="zh-TW" sz="1800" dirty="0" err="1" smtClean="0">
                <a:latin typeface="Courier New" pitchFamily="49" charset="0"/>
              </a:rPr>
              <a:t>rootPtr</a:t>
            </a:r>
            <a:r>
              <a:rPr lang="en-US" altLang="zh-TW" sz="1800" dirty="0" smtClean="0">
                <a:latin typeface="Courier New" pitchFamily="49" charset="0"/>
              </a:rPr>
              <a:t>-&gt;</a:t>
            </a:r>
            <a:r>
              <a:rPr lang="en-US" altLang="zh-TW" sz="1800" dirty="0" err="1" smtClean="0">
                <a:latin typeface="Courier New" pitchFamily="49" charset="0"/>
              </a:rPr>
              <a:t>getLeftChildPtr</a:t>
            </a:r>
            <a:r>
              <a:rPr lang="en-US" altLang="zh-TW" sz="1800" dirty="0" smtClean="0">
                <a:latin typeface="Courier New" pitchFamily="49" charset="0"/>
              </a:rPr>
              <a:t>()</a:t>
            </a:r>
            <a:r>
              <a:rPr lang="en-US" altLang="zh-TW" sz="1800" dirty="0" smtClean="0"/>
              <a:t> points to the root of the left subtree.</a:t>
            </a:r>
          </a:p>
          <a:p>
            <a:pPr eaLnBrk="1" hangingPunct="1"/>
            <a:r>
              <a:rPr lang="en-US" altLang="zh-TW" sz="1800" dirty="0" err="1" smtClean="0">
                <a:latin typeface="Courier New" pitchFamily="49" charset="0"/>
              </a:rPr>
              <a:t>rootPtr</a:t>
            </a:r>
            <a:r>
              <a:rPr lang="en-US" altLang="zh-TW" sz="1800" dirty="0" smtClean="0">
                <a:latin typeface="Courier New" pitchFamily="49" charset="0"/>
              </a:rPr>
              <a:t>-&gt;</a:t>
            </a:r>
            <a:r>
              <a:rPr lang="en-US" altLang="zh-TW" sz="1800" dirty="0" err="1" smtClean="0">
                <a:latin typeface="Courier New" pitchFamily="49" charset="0"/>
              </a:rPr>
              <a:t>getRightChildPtr</a:t>
            </a:r>
            <a:r>
              <a:rPr lang="en-US" altLang="zh-TW" sz="1800" dirty="0" smtClean="0">
                <a:latin typeface="Courier New" pitchFamily="49" charset="0"/>
              </a:rPr>
              <a:t>()</a:t>
            </a:r>
            <a:r>
              <a:rPr lang="en-US" altLang="zh-TW" sz="1800" dirty="0" smtClean="0"/>
              <a:t> points to the root of the right subtree.</a:t>
            </a:r>
          </a:p>
          <a:p>
            <a:pPr eaLnBrk="1" hangingPunct="1"/>
            <a:r>
              <a:rPr lang="en-US" altLang="zh-TW" sz="1800" dirty="0" smtClean="0"/>
              <a:t>If either of these subtrees is empty, the pointer to it would be </a:t>
            </a:r>
            <a:r>
              <a:rPr lang="en-US" altLang="zh-TW" sz="18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nullptr</a:t>
            </a:r>
            <a:r>
              <a:rPr lang="en-US" altLang="zh-TW" sz="1800" dirty="0" smtClean="0"/>
              <a:t>.</a:t>
            </a:r>
          </a:p>
        </p:txBody>
      </p:sp>
      <p:pic>
        <p:nvPicPr>
          <p:cNvPr id="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467415"/>
            <a:ext cx="3924300" cy="2837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3530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 smtClean="0"/>
              <a:t>A Link-Based Implementation of the ADT Binary Tree (</a:t>
            </a:r>
            <a:r>
              <a:rPr lang="en-US" altLang="zh-TW" sz="3600" dirty="0"/>
              <a:t>1/13)</a:t>
            </a:r>
            <a:endParaRPr lang="zh-TW" altLang="en-US" sz="3600" dirty="0"/>
          </a:p>
        </p:txBody>
      </p:sp>
      <p:sp>
        <p:nvSpPr>
          <p:cNvPr id="7" name="內容版面配置區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000" dirty="0" smtClean="0"/>
              <a:t>The following is the header file of the class </a:t>
            </a:r>
            <a:r>
              <a:rPr lang="en-US" altLang="zh-TW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BinaryNodeTree</a:t>
            </a:r>
            <a:r>
              <a:rPr lang="en-US" altLang="zh-TW" sz="2000" dirty="0" smtClean="0"/>
              <a:t>.</a:t>
            </a:r>
          </a:p>
          <a:p>
            <a:pPr lvl="1"/>
            <a:r>
              <a:rPr lang="en-US" altLang="zh-TW" sz="1600" dirty="0" smtClean="0"/>
              <a:t>The </a:t>
            </a:r>
            <a:r>
              <a:rPr lang="en-US" altLang="zh-TW" sz="1600" b="1" dirty="0" smtClean="0">
                <a:solidFill>
                  <a:srgbClr val="7030A0"/>
                </a:solidFill>
              </a:rPr>
              <a:t>protected methods </a:t>
            </a:r>
            <a:r>
              <a:rPr lang="en-US" altLang="zh-TW" sz="1600" dirty="0" smtClean="0"/>
              <a:t>– called by the public methods to perform their operations </a:t>
            </a:r>
            <a:r>
              <a:rPr lang="en-US" altLang="zh-TW" sz="1600" b="1" dirty="0" smtClean="0">
                <a:solidFill>
                  <a:srgbClr val="C00000"/>
                </a:solidFill>
              </a:rPr>
              <a:t>recursively</a:t>
            </a:r>
            <a:r>
              <a:rPr lang="en-US" altLang="zh-TW" sz="1600" dirty="0" smtClean="0"/>
              <a:t>.</a:t>
            </a:r>
          </a:p>
          <a:p>
            <a:pPr lvl="1"/>
            <a:r>
              <a:rPr lang="en-US" altLang="zh-TW" sz="1600" dirty="0" smtClean="0"/>
              <a:t>These methods require pointers </a:t>
            </a:r>
            <a:r>
              <a:rPr lang="en-US" altLang="zh-TW" sz="1200" dirty="0" smtClean="0"/>
              <a:t>(</a:t>
            </a:r>
            <a:r>
              <a:rPr lang="en-US" altLang="zh-TW" sz="1200" dirty="0" smtClean="0">
                <a:solidFill>
                  <a:srgbClr val="6600FF"/>
                </a:solidFill>
              </a:rPr>
              <a:t>implementation details</a:t>
            </a:r>
            <a:r>
              <a:rPr lang="en-US" altLang="zh-TW" sz="1200" dirty="0" smtClean="0"/>
              <a:t>)</a:t>
            </a:r>
            <a:r>
              <a:rPr lang="en-US" altLang="zh-TW" sz="1600" dirty="0" smtClean="0"/>
              <a:t> as arguments. As such, they should not be public and available to clients of the class. </a:t>
            </a:r>
            <a:endParaRPr lang="zh-TW" altLang="en-US" sz="1600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EF3E93-187F-4E7A-8EB0-C58DEC8A89F1}" type="slidenum">
              <a:rPr lang="zh-TW" altLang="en-US" smtClean="0"/>
              <a:pPr>
                <a:defRPr/>
              </a:pPr>
              <a:t>9</a:t>
            </a:fld>
            <a:endParaRPr lang="en-US" altLang="zh-TW"/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755450" y="3849231"/>
            <a:ext cx="7702750" cy="224676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400" u="none" dirty="0"/>
              <a:t>template&lt;class </a:t>
            </a:r>
            <a:r>
              <a:rPr lang="en-US" altLang="zh-TW" sz="1400" u="none" dirty="0" err="1"/>
              <a:t>ItemType</a:t>
            </a:r>
            <a:r>
              <a:rPr lang="en-US" altLang="zh-TW" sz="1400" u="none" dirty="0"/>
              <a:t>&gt;</a:t>
            </a:r>
            <a:br>
              <a:rPr lang="en-US" altLang="zh-TW" sz="1400" u="none" dirty="0"/>
            </a:br>
            <a:r>
              <a:rPr lang="en-US" altLang="zh-TW" sz="1400" u="none" dirty="0"/>
              <a:t>class </a:t>
            </a:r>
            <a:r>
              <a:rPr lang="en-US" altLang="zh-TW" sz="1400" b="1" u="none" dirty="0" err="1">
                <a:solidFill>
                  <a:srgbClr val="C00000"/>
                </a:solidFill>
              </a:rPr>
              <a:t>BinaryNodeTree</a:t>
            </a:r>
            <a:r>
              <a:rPr lang="en-US" altLang="zh-TW" sz="1400" u="none" dirty="0"/>
              <a:t> : public </a:t>
            </a:r>
            <a:r>
              <a:rPr lang="en-US" altLang="zh-TW" sz="1400" b="1" u="none" dirty="0" err="1"/>
              <a:t>BinaryTreeInterface</a:t>
            </a:r>
            <a:r>
              <a:rPr lang="en-US" altLang="zh-TW" sz="1400" u="none" dirty="0"/>
              <a:t>&lt;</a:t>
            </a:r>
            <a:r>
              <a:rPr lang="en-US" altLang="zh-TW" sz="1400" u="none" dirty="0" err="1"/>
              <a:t>ItemType</a:t>
            </a:r>
            <a:r>
              <a:rPr lang="en-US" altLang="zh-TW" sz="1400" u="none" dirty="0"/>
              <a:t>&gt;</a:t>
            </a:r>
            <a:br>
              <a:rPr lang="en-US" altLang="zh-TW" sz="1400" u="none" dirty="0"/>
            </a:br>
            <a:r>
              <a:rPr lang="en-US" altLang="zh-TW" sz="1400" u="none" dirty="0"/>
              <a:t>{</a:t>
            </a:r>
            <a:br>
              <a:rPr lang="en-US" altLang="zh-TW" sz="1400" u="none" dirty="0"/>
            </a:br>
            <a:r>
              <a:rPr lang="en-US" altLang="zh-TW" sz="1400" u="none" dirty="0"/>
              <a:t>private:</a:t>
            </a:r>
            <a:br>
              <a:rPr lang="en-US" altLang="zh-TW" sz="1400" u="none" dirty="0"/>
            </a:br>
            <a:r>
              <a:rPr lang="en-US" altLang="zh-TW" sz="1400" u="none" dirty="0"/>
              <a:t>   </a:t>
            </a:r>
            <a:r>
              <a:rPr lang="en-US" altLang="zh-TW" sz="1400" u="none" dirty="0" err="1"/>
              <a:t>BinaryNode</a:t>
            </a:r>
            <a:r>
              <a:rPr lang="en-US" altLang="zh-TW" sz="1400" u="none" dirty="0"/>
              <a:t>&lt;</a:t>
            </a:r>
            <a:r>
              <a:rPr lang="en-US" altLang="zh-TW" sz="1400" u="none" dirty="0" err="1"/>
              <a:t>ItemType</a:t>
            </a:r>
            <a:r>
              <a:rPr lang="en-US" altLang="zh-TW" sz="1400" u="none" dirty="0"/>
              <a:t>&gt;* </a:t>
            </a:r>
            <a:r>
              <a:rPr lang="en-US" altLang="zh-TW" sz="1400" b="1" u="none" dirty="0" err="1">
                <a:solidFill>
                  <a:srgbClr val="7030A0"/>
                </a:solidFill>
              </a:rPr>
              <a:t>rootPtr</a:t>
            </a:r>
            <a:r>
              <a:rPr lang="en-US" altLang="zh-TW" sz="1400" u="none" dirty="0"/>
              <a:t>;</a:t>
            </a:r>
            <a:br>
              <a:rPr lang="en-US" altLang="zh-TW" sz="1400" u="none" dirty="0"/>
            </a:br>
            <a:r>
              <a:rPr lang="en-US" altLang="zh-TW" sz="1400" u="none" dirty="0"/>
              <a:t>   </a:t>
            </a:r>
            <a:br>
              <a:rPr lang="en-US" altLang="zh-TW" sz="1400" u="none" dirty="0"/>
            </a:br>
            <a:r>
              <a:rPr lang="en-US" altLang="zh-TW" sz="1400" b="1" u="none" dirty="0"/>
              <a:t>protected</a:t>
            </a:r>
            <a:r>
              <a:rPr lang="en-US" altLang="zh-TW" sz="1400" u="none" dirty="0"/>
              <a:t>:</a:t>
            </a:r>
            <a:br>
              <a:rPr lang="en-US" altLang="zh-TW" sz="1400" u="none" dirty="0"/>
            </a:br>
            <a:r>
              <a:rPr lang="en-US" altLang="zh-TW" sz="1400" u="none" dirty="0" smtClean="0"/>
              <a:t>   </a:t>
            </a:r>
            <a:r>
              <a:rPr lang="en-US" altLang="zh-TW" sz="1400" u="none" dirty="0" err="1" smtClean="0"/>
              <a:t>int</a:t>
            </a:r>
            <a:r>
              <a:rPr lang="en-US" altLang="zh-TW" sz="1400" u="none" dirty="0" smtClean="0"/>
              <a:t> </a:t>
            </a:r>
            <a:r>
              <a:rPr lang="en-US" altLang="zh-TW" sz="1400" b="1" u="none" dirty="0" err="1"/>
              <a:t>getHeightHelper</a:t>
            </a:r>
            <a:r>
              <a:rPr lang="en-US" altLang="zh-TW" sz="1400" u="none" dirty="0"/>
              <a:t>(</a:t>
            </a:r>
            <a:r>
              <a:rPr lang="en-US" altLang="zh-TW" sz="1400" u="none" dirty="0" err="1"/>
              <a:t>BinaryNode</a:t>
            </a:r>
            <a:r>
              <a:rPr lang="en-US" altLang="zh-TW" sz="1400" u="none" dirty="0"/>
              <a:t>&lt;</a:t>
            </a:r>
            <a:r>
              <a:rPr lang="en-US" altLang="zh-TW" sz="1400" u="none" dirty="0" err="1"/>
              <a:t>ItemType</a:t>
            </a:r>
            <a:r>
              <a:rPr lang="en-US" altLang="zh-TW" sz="1400" u="none" dirty="0"/>
              <a:t>&gt;</a:t>
            </a:r>
            <a:r>
              <a:rPr lang="en-US" altLang="zh-TW" sz="1400" u="none" dirty="0">
                <a:solidFill>
                  <a:srgbClr val="00B050"/>
                </a:solidFill>
              </a:rPr>
              <a:t>* </a:t>
            </a:r>
            <a:r>
              <a:rPr lang="en-US" altLang="zh-TW" sz="1400" u="none" dirty="0" err="1">
                <a:solidFill>
                  <a:srgbClr val="00B050"/>
                </a:solidFill>
              </a:rPr>
              <a:t>subTreePtr</a:t>
            </a:r>
            <a:r>
              <a:rPr lang="en-US" altLang="zh-TW" sz="1400" u="none" dirty="0"/>
              <a:t>) </a:t>
            </a:r>
            <a:r>
              <a:rPr lang="en-US" altLang="zh-TW" sz="1400" u="none" dirty="0" err="1"/>
              <a:t>const</a:t>
            </a:r>
            <a:r>
              <a:rPr lang="en-US" altLang="zh-TW" sz="1400" u="none" dirty="0"/>
              <a:t>;</a:t>
            </a:r>
            <a:br>
              <a:rPr lang="en-US" altLang="zh-TW" sz="1400" u="none" dirty="0"/>
            </a:br>
            <a:r>
              <a:rPr lang="en-US" altLang="zh-TW" sz="1400" u="none" dirty="0"/>
              <a:t>   </a:t>
            </a:r>
            <a:r>
              <a:rPr lang="en-US" altLang="zh-TW" sz="1400" u="none" dirty="0" err="1"/>
              <a:t>int</a:t>
            </a:r>
            <a:r>
              <a:rPr lang="en-US" altLang="zh-TW" sz="1400" u="none" dirty="0"/>
              <a:t> </a:t>
            </a:r>
            <a:r>
              <a:rPr lang="en-US" altLang="zh-TW" sz="1400" b="1" u="none" dirty="0" err="1"/>
              <a:t>getNumberOfNodesHelper</a:t>
            </a:r>
            <a:r>
              <a:rPr lang="en-US" altLang="zh-TW" sz="1400" u="none" dirty="0"/>
              <a:t>(</a:t>
            </a:r>
            <a:r>
              <a:rPr lang="en-US" altLang="zh-TW" sz="1400" u="none" dirty="0" err="1"/>
              <a:t>BinaryNode</a:t>
            </a:r>
            <a:r>
              <a:rPr lang="en-US" altLang="zh-TW" sz="1400" u="none" dirty="0"/>
              <a:t>&lt;</a:t>
            </a:r>
            <a:r>
              <a:rPr lang="en-US" altLang="zh-TW" sz="1400" u="none" dirty="0" err="1"/>
              <a:t>ItemType</a:t>
            </a:r>
            <a:r>
              <a:rPr lang="en-US" altLang="zh-TW" sz="1400" u="none" dirty="0"/>
              <a:t>&gt;</a:t>
            </a:r>
            <a:r>
              <a:rPr lang="en-US" altLang="zh-TW" sz="1400" u="none" dirty="0">
                <a:solidFill>
                  <a:srgbClr val="00B050"/>
                </a:solidFill>
              </a:rPr>
              <a:t>* </a:t>
            </a:r>
            <a:r>
              <a:rPr lang="en-US" altLang="zh-TW" sz="1400" u="none" dirty="0" err="1">
                <a:solidFill>
                  <a:srgbClr val="00B050"/>
                </a:solidFill>
              </a:rPr>
              <a:t>subTreePtr</a:t>
            </a:r>
            <a:r>
              <a:rPr lang="en-US" altLang="zh-TW" sz="1400" u="none" dirty="0"/>
              <a:t>) </a:t>
            </a:r>
            <a:r>
              <a:rPr lang="en-US" altLang="zh-TW" sz="1400" u="none" dirty="0" err="1"/>
              <a:t>const</a:t>
            </a:r>
            <a:r>
              <a:rPr lang="en-US" altLang="zh-TW" sz="1400" u="none" dirty="0"/>
              <a:t>;</a:t>
            </a:r>
            <a:br>
              <a:rPr lang="en-US" altLang="zh-TW" sz="1400" u="none" dirty="0"/>
            </a:br>
            <a:r>
              <a:rPr lang="en-US" altLang="zh-TW" sz="1400" u="none" dirty="0" smtClean="0"/>
              <a:t>   ...</a:t>
            </a:r>
            <a:endParaRPr lang="zh-TW" altLang="en-US" sz="1400" u="none" dirty="0"/>
          </a:p>
        </p:txBody>
      </p:sp>
    </p:spTree>
    <p:extLst>
      <p:ext uri="{BB962C8B-B14F-4D97-AF65-F5344CB8AC3E}">
        <p14:creationId xmlns:p14="http://schemas.microsoft.com/office/powerpoint/2010/main" val="1392196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/>
              <a:t>A Link-Based Implementation of the ADT Binary Tree </a:t>
            </a:r>
            <a:r>
              <a:rPr lang="en-US" altLang="zh-TW" sz="3600" dirty="0" smtClean="0"/>
              <a:t>(</a:t>
            </a:r>
            <a:r>
              <a:rPr lang="en-US" altLang="zh-TW" sz="3600" dirty="0"/>
              <a:t>2/13)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altLang="zh-TW" sz="1600" dirty="0" smtClean="0"/>
              <a:t>The </a:t>
            </a:r>
            <a:r>
              <a:rPr lang="en-US" altLang="zh-TW" sz="1600" b="1" dirty="0" smtClean="0">
                <a:solidFill>
                  <a:srgbClr val="7030A0"/>
                </a:solidFill>
              </a:rPr>
              <a:t>public secti</a:t>
            </a:r>
            <a:r>
              <a:rPr lang="en-US" altLang="zh-TW" sz="1600" b="1" dirty="0" smtClean="0"/>
              <a:t>on </a:t>
            </a:r>
            <a:r>
              <a:rPr lang="en-US" altLang="zh-TW" sz="1600" dirty="0" smtClean="0"/>
              <a:t>declares constructors, allowing a client to define binary trees in a variety of circumstances:</a:t>
            </a:r>
          </a:p>
          <a:p>
            <a:pPr lvl="2"/>
            <a:r>
              <a:rPr lang="en-US" altLang="zh-TW" sz="1200" dirty="0" smtClean="0"/>
              <a:t>That is empty</a:t>
            </a:r>
          </a:p>
          <a:p>
            <a:pPr lvl="2"/>
            <a:r>
              <a:rPr lang="en-US" altLang="zh-TW" sz="1200" dirty="0" smtClean="0"/>
              <a:t>From data for its root, which is its only node</a:t>
            </a:r>
          </a:p>
          <a:p>
            <a:pPr lvl="2"/>
            <a:r>
              <a:rPr lang="en-US" altLang="zh-TW" sz="1200" dirty="0" smtClean="0"/>
              <a:t>From data for its root and form its two subtrees</a:t>
            </a:r>
            <a:endParaRPr lang="zh-TW" altLang="en-US" sz="12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10</a:t>
            </a:fld>
            <a:endParaRPr lang="en-US" altLang="zh-TW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911456" y="3048000"/>
            <a:ext cx="7165744" cy="267765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r>
              <a:rPr lang="en-US" altLang="zh-TW" sz="1400" b="1" u="none" dirty="0"/>
              <a:t>public:</a:t>
            </a:r>
            <a:r>
              <a:rPr lang="en-US" altLang="zh-TW" sz="1400" u="none" dirty="0"/>
              <a:t/>
            </a:r>
            <a:br>
              <a:rPr lang="en-US" altLang="zh-TW" sz="1400" u="none" dirty="0"/>
            </a:br>
            <a:r>
              <a:rPr lang="en-US" altLang="zh-TW" sz="1400" u="none" dirty="0"/>
              <a:t>   //------------------------------------------------------------</a:t>
            </a:r>
            <a:br>
              <a:rPr lang="en-US" altLang="zh-TW" sz="1400" u="none" dirty="0"/>
            </a:br>
            <a:r>
              <a:rPr lang="en-US" altLang="zh-TW" sz="1400" u="none" dirty="0"/>
              <a:t>   // Constructor and Destructor Section.</a:t>
            </a:r>
            <a:br>
              <a:rPr lang="en-US" altLang="zh-TW" sz="1400" u="none" dirty="0"/>
            </a:br>
            <a:r>
              <a:rPr lang="en-US" altLang="zh-TW" sz="1400" u="none" dirty="0"/>
              <a:t>   //------------------------------------------------------------</a:t>
            </a:r>
            <a:br>
              <a:rPr lang="en-US" altLang="zh-TW" sz="1400" u="none" dirty="0"/>
            </a:br>
            <a:r>
              <a:rPr lang="en-US" altLang="zh-TW" sz="1400" u="none" dirty="0"/>
              <a:t>   </a:t>
            </a:r>
            <a:r>
              <a:rPr lang="en-US" altLang="zh-TW" sz="1400" b="1" u="none" dirty="0" err="1"/>
              <a:t>BinaryNodeTree</a:t>
            </a:r>
            <a:r>
              <a:rPr lang="en-US" altLang="zh-TW" sz="1400" u="none" dirty="0"/>
              <a:t>();</a:t>
            </a:r>
            <a:br>
              <a:rPr lang="en-US" altLang="zh-TW" sz="1400" u="none" dirty="0"/>
            </a:br>
            <a:r>
              <a:rPr lang="en-US" altLang="zh-TW" sz="1400" u="none" dirty="0"/>
              <a:t>   </a:t>
            </a:r>
            <a:r>
              <a:rPr lang="en-US" altLang="zh-TW" sz="1400" b="1" u="none" dirty="0" err="1"/>
              <a:t>BinaryNodeTree</a:t>
            </a:r>
            <a:r>
              <a:rPr lang="en-US" altLang="zh-TW" sz="1400" u="none" dirty="0"/>
              <a:t>(</a:t>
            </a:r>
            <a:r>
              <a:rPr lang="en-US" altLang="zh-TW" sz="1400" u="none" dirty="0" err="1"/>
              <a:t>const</a:t>
            </a:r>
            <a:r>
              <a:rPr lang="en-US" altLang="zh-TW" sz="1400" u="none" dirty="0"/>
              <a:t> </a:t>
            </a:r>
            <a:r>
              <a:rPr lang="en-US" altLang="zh-TW" sz="1400" u="none" dirty="0" err="1"/>
              <a:t>ItemType</a:t>
            </a:r>
            <a:r>
              <a:rPr lang="en-US" altLang="zh-TW" sz="1400" u="none" dirty="0"/>
              <a:t>&amp; </a:t>
            </a:r>
            <a:r>
              <a:rPr lang="en-US" altLang="zh-TW" sz="1400" u="none" dirty="0" err="1"/>
              <a:t>rootItem</a:t>
            </a:r>
            <a:r>
              <a:rPr lang="en-US" altLang="zh-TW" sz="1400" u="none" dirty="0"/>
              <a:t>);</a:t>
            </a:r>
            <a:br>
              <a:rPr lang="en-US" altLang="zh-TW" sz="1400" u="none" dirty="0"/>
            </a:br>
            <a:r>
              <a:rPr lang="en-US" altLang="zh-TW" sz="1400" u="none" dirty="0"/>
              <a:t>   </a:t>
            </a:r>
            <a:r>
              <a:rPr lang="en-US" altLang="zh-TW" sz="1400" b="1" u="none" dirty="0" err="1"/>
              <a:t>BinaryNodeTree</a:t>
            </a:r>
            <a:r>
              <a:rPr lang="en-US" altLang="zh-TW" sz="1400" u="none" dirty="0"/>
              <a:t>(</a:t>
            </a:r>
            <a:r>
              <a:rPr lang="en-US" altLang="zh-TW" sz="1400" u="none" dirty="0" err="1"/>
              <a:t>const</a:t>
            </a:r>
            <a:r>
              <a:rPr lang="en-US" altLang="zh-TW" sz="1400" u="none" dirty="0"/>
              <a:t> </a:t>
            </a:r>
            <a:r>
              <a:rPr lang="en-US" altLang="zh-TW" sz="1400" u="none" dirty="0" err="1"/>
              <a:t>ItemType</a:t>
            </a:r>
            <a:r>
              <a:rPr lang="en-US" altLang="zh-TW" sz="1400" u="none" dirty="0"/>
              <a:t>&amp; </a:t>
            </a:r>
            <a:r>
              <a:rPr lang="en-US" altLang="zh-TW" sz="1400" u="none" dirty="0" err="1"/>
              <a:t>rootItem</a:t>
            </a:r>
            <a:r>
              <a:rPr lang="en-US" altLang="zh-TW" sz="1400" u="none" dirty="0"/>
              <a:t>,</a:t>
            </a:r>
            <a:br>
              <a:rPr lang="en-US" altLang="zh-TW" sz="1400" u="none" dirty="0"/>
            </a:br>
            <a:r>
              <a:rPr lang="en-US" altLang="zh-TW" sz="1400" u="none" dirty="0"/>
              <a:t>                  </a:t>
            </a:r>
            <a:r>
              <a:rPr lang="en-US" altLang="zh-TW" sz="1400" u="none" dirty="0" err="1"/>
              <a:t>const</a:t>
            </a:r>
            <a:r>
              <a:rPr lang="en-US" altLang="zh-TW" sz="1400" u="none" dirty="0"/>
              <a:t> </a:t>
            </a:r>
            <a:r>
              <a:rPr lang="en-US" altLang="zh-TW" sz="1400" u="none" dirty="0" err="1"/>
              <a:t>BinaryNodeTree</a:t>
            </a:r>
            <a:r>
              <a:rPr lang="en-US" altLang="zh-TW" sz="1400" u="none" dirty="0"/>
              <a:t>&lt;</a:t>
            </a:r>
            <a:r>
              <a:rPr lang="en-US" altLang="zh-TW" sz="1400" u="none" dirty="0" err="1"/>
              <a:t>ItemType</a:t>
            </a:r>
            <a:r>
              <a:rPr lang="en-US" altLang="zh-TW" sz="1400" u="none" dirty="0"/>
              <a:t>&gt;* </a:t>
            </a:r>
            <a:r>
              <a:rPr lang="en-US" altLang="zh-TW" sz="1400" u="none" dirty="0" err="1"/>
              <a:t>leftTreePtr</a:t>
            </a:r>
            <a:r>
              <a:rPr lang="en-US" altLang="zh-TW" sz="1400" u="none" dirty="0"/>
              <a:t>,</a:t>
            </a:r>
            <a:br>
              <a:rPr lang="en-US" altLang="zh-TW" sz="1400" u="none" dirty="0"/>
            </a:br>
            <a:r>
              <a:rPr lang="en-US" altLang="zh-TW" sz="1400" u="none" dirty="0"/>
              <a:t>                  </a:t>
            </a:r>
            <a:r>
              <a:rPr lang="en-US" altLang="zh-TW" sz="1400" u="none" dirty="0" err="1"/>
              <a:t>const</a:t>
            </a:r>
            <a:r>
              <a:rPr lang="en-US" altLang="zh-TW" sz="1400" u="none" dirty="0"/>
              <a:t> </a:t>
            </a:r>
            <a:r>
              <a:rPr lang="en-US" altLang="zh-TW" sz="1400" u="none" dirty="0" err="1"/>
              <a:t>BinaryNodeTree</a:t>
            </a:r>
            <a:r>
              <a:rPr lang="en-US" altLang="zh-TW" sz="1400" u="none" dirty="0"/>
              <a:t>&lt;</a:t>
            </a:r>
            <a:r>
              <a:rPr lang="en-US" altLang="zh-TW" sz="1400" u="none" dirty="0" err="1"/>
              <a:t>ItemType</a:t>
            </a:r>
            <a:r>
              <a:rPr lang="en-US" altLang="zh-TW" sz="1400" u="none" dirty="0"/>
              <a:t>&gt;* </a:t>
            </a:r>
            <a:r>
              <a:rPr lang="en-US" altLang="zh-TW" sz="1400" u="none" dirty="0" err="1"/>
              <a:t>rightTreePtr</a:t>
            </a:r>
            <a:r>
              <a:rPr lang="en-US" altLang="zh-TW" sz="1400" u="none" dirty="0"/>
              <a:t>);</a:t>
            </a:r>
            <a:br>
              <a:rPr lang="en-US" altLang="zh-TW" sz="1400" u="none" dirty="0"/>
            </a:br>
            <a:r>
              <a:rPr lang="en-US" altLang="zh-TW" sz="1400" u="none" dirty="0"/>
              <a:t>   </a:t>
            </a:r>
            <a:r>
              <a:rPr lang="en-US" altLang="zh-TW" sz="1400" b="1" u="none" dirty="0" err="1"/>
              <a:t>BinaryNodeTree</a:t>
            </a:r>
            <a:r>
              <a:rPr lang="en-US" altLang="zh-TW" sz="1400" u="none" dirty="0"/>
              <a:t>(</a:t>
            </a:r>
            <a:r>
              <a:rPr lang="en-US" altLang="zh-TW" sz="1400" u="none" dirty="0" err="1"/>
              <a:t>const</a:t>
            </a:r>
            <a:r>
              <a:rPr lang="en-US" altLang="zh-TW" sz="1400" u="none" dirty="0"/>
              <a:t> </a:t>
            </a:r>
            <a:r>
              <a:rPr lang="en-US" altLang="zh-TW" sz="1400" u="none" dirty="0" err="1"/>
              <a:t>BinaryNodeTree</a:t>
            </a:r>
            <a:r>
              <a:rPr lang="en-US" altLang="zh-TW" sz="1400" u="none" dirty="0"/>
              <a:t>&lt;</a:t>
            </a:r>
            <a:r>
              <a:rPr lang="en-US" altLang="zh-TW" sz="1400" u="none" dirty="0" err="1"/>
              <a:t>ItemType</a:t>
            </a:r>
            <a:r>
              <a:rPr lang="en-US" altLang="zh-TW" sz="1400" u="none" dirty="0"/>
              <a:t>&gt;&amp; tree);</a:t>
            </a:r>
            <a:br>
              <a:rPr lang="en-US" altLang="zh-TW" sz="1400" u="none" dirty="0"/>
            </a:br>
            <a:r>
              <a:rPr lang="en-US" altLang="zh-TW" sz="1400" u="none" dirty="0"/>
              <a:t>   virtual ~</a:t>
            </a:r>
            <a:r>
              <a:rPr lang="en-US" altLang="zh-TW" sz="1400" b="1" u="none" dirty="0" err="1"/>
              <a:t>BinaryNodeTree</a:t>
            </a:r>
            <a:r>
              <a:rPr lang="en-US" altLang="zh-TW" sz="1400" u="none" dirty="0"/>
              <a:t>();</a:t>
            </a:r>
            <a:br>
              <a:rPr lang="en-US" altLang="zh-TW" sz="1400" u="none" dirty="0"/>
            </a:br>
            <a:endParaRPr lang="zh-TW" altLang="zh-TW" sz="1400" u="none" dirty="0"/>
          </a:p>
        </p:txBody>
      </p:sp>
      <p:sp>
        <p:nvSpPr>
          <p:cNvPr id="6" name="文字方塊 5"/>
          <p:cNvSpPr txBox="1"/>
          <p:nvPr/>
        </p:nvSpPr>
        <p:spPr>
          <a:xfrm>
            <a:off x="5254856" y="5274393"/>
            <a:ext cx="1904689" cy="307777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TW" sz="1400" b="1" u="none" dirty="0" smtClean="0">
                <a:latin typeface="+mj-lt"/>
              </a:rPr>
              <a:t>copy constructor</a:t>
            </a:r>
            <a:endParaRPr lang="zh-TW" altLang="en-US" sz="1400" b="1" u="none" dirty="0">
              <a:latin typeface="+mj-lt"/>
            </a:endParaRPr>
          </a:p>
        </p:txBody>
      </p:sp>
      <p:cxnSp>
        <p:nvCxnSpPr>
          <p:cNvPr id="8" name="直線單箭頭接點 7"/>
          <p:cNvCxnSpPr>
            <a:stCxn id="6" idx="1"/>
          </p:cNvCxnSpPr>
          <p:nvPr/>
        </p:nvCxnSpPr>
        <p:spPr bwMode="auto">
          <a:xfrm flipH="1" flipV="1">
            <a:off x="4797656" y="5270789"/>
            <a:ext cx="457200" cy="15749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101980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/>
              <a:t>A Link-Based Implementation of the ADT Binary Tree </a:t>
            </a:r>
            <a:r>
              <a:rPr lang="en-US" altLang="zh-TW" sz="3600" dirty="0" smtClean="0"/>
              <a:t>(</a:t>
            </a:r>
            <a:r>
              <a:rPr lang="en-US" altLang="zh-TW" sz="3600" dirty="0"/>
              <a:t>3/13)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altLang="zh-TW" sz="1600" dirty="0" smtClean="0"/>
              <a:t>For example, the following statements invoke these three constructors:</a:t>
            </a:r>
          </a:p>
          <a:p>
            <a:pPr lvl="1"/>
            <a:endParaRPr lang="en-US" altLang="zh-TW" sz="800" dirty="0" smtClean="0"/>
          </a:p>
          <a:p>
            <a:pPr marL="471487" lvl="1" indent="0">
              <a:buNone/>
            </a:pPr>
            <a:r>
              <a:rPr lang="en-US" altLang="zh-TW" sz="1600" dirty="0"/>
              <a:t>	</a:t>
            </a:r>
            <a:r>
              <a:rPr lang="en-US" altLang="zh-TW" sz="12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BinaryNodeTree</a:t>
            </a:r>
            <a:r>
              <a:rPr lang="en-US" altLang="zh-TW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&lt;string&gt; tree1;</a:t>
            </a:r>
          </a:p>
          <a:p>
            <a:pPr marL="471487" lvl="1" indent="0">
              <a:buNone/>
            </a:pPr>
            <a:r>
              <a:rPr lang="en-US" altLang="zh-TW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altLang="zh-TW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BinaryNodeTree</a:t>
            </a:r>
            <a:r>
              <a:rPr lang="en-US" altLang="zh-TW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&lt;string</a:t>
            </a:r>
            <a:r>
              <a:rPr lang="en-US" altLang="zh-TW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&gt;* tree2Ptr = new </a:t>
            </a:r>
            <a:r>
              <a:rPr lang="en-US" altLang="zh-TW" sz="12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BinaryNodeTree</a:t>
            </a:r>
            <a:r>
              <a:rPr lang="en-US" altLang="zh-TW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&lt;string&gt;(“A”);</a:t>
            </a:r>
          </a:p>
          <a:p>
            <a:pPr marL="471487" lvl="1" indent="0">
              <a:buNone/>
            </a:pPr>
            <a:r>
              <a:rPr lang="en-US" altLang="zh-TW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altLang="zh-TW" sz="12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BinaryNodeTree</a:t>
            </a:r>
            <a:r>
              <a:rPr lang="en-US" altLang="zh-TW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&lt;string&gt;* tree3Ptr </a:t>
            </a:r>
            <a:r>
              <a:rPr lang="en-US" altLang="zh-TW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= new </a:t>
            </a:r>
            <a:r>
              <a:rPr lang="en-US" altLang="zh-TW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BinaryNodeTree</a:t>
            </a:r>
            <a:r>
              <a:rPr lang="en-US" altLang="zh-TW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&lt;string</a:t>
            </a:r>
            <a:r>
              <a:rPr lang="en-US" altLang="zh-TW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&gt;(“B”);</a:t>
            </a:r>
            <a:endParaRPr lang="en-US" altLang="zh-TW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71487" lvl="1" indent="0">
              <a:buNone/>
            </a:pPr>
            <a:r>
              <a:rPr lang="en-US" altLang="zh-TW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altLang="zh-TW" sz="12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BinaryNodeTree</a:t>
            </a:r>
            <a:r>
              <a:rPr lang="en-US" altLang="zh-TW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&lt;string&gt;* tree4Ptr = new </a:t>
            </a:r>
            <a:r>
              <a:rPr lang="en-US" altLang="zh-TW" sz="12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BinaryNodeTree</a:t>
            </a:r>
            <a:r>
              <a:rPr lang="en-US" altLang="zh-TW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&lt;string&gt;(“C”, 							tree2Ptr, tree3Ptr);</a:t>
            </a:r>
            <a:endParaRPr lang="en-US" altLang="zh-TW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lang="en-US" altLang="zh-TW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tree1</a:t>
            </a:r>
            <a:r>
              <a:rPr lang="en-US" altLang="zh-TW" sz="1600" dirty="0" smtClean="0"/>
              <a:t> is an empty binary tree;</a:t>
            </a:r>
          </a:p>
          <a:p>
            <a:pPr lvl="1"/>
            <a:r>
              <a:rPr lang="en-US" altLang="zh-TW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tree2Ptr</a:t>
            </a:r>
            <a:r>
              <a:rPr lang="en-US" altLang="zh-TW" sz="1600" dirty="0" smtClean="0"/>
              <a:t> and </a:t>
            </a:r>
            <a:r>
              <a:rPr lang="en-US" altLang="zh-TW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tree3Pt</a:t>
            </a:r>
            <a:r>
              <a:rPr lang="en-US" altLang="zh-TW" sz="1600" dirty="0" smtClean="0"/>
              <a:t>r each point to binary trees that have only a root node.</a:t>
            </a:r>
          </a:p>
          <a:p>
            <a:pPr lvl="1"/>
            <a:r>
              <a:rPr lang="en-US" altLang="zh-TW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tree4Ptr</a:t>
            </a:r>
            <a:r>
              <a:rPr lang="en-US" altLang="zh-TW" sz="1600" dirty="0" smtClean="0"/>
              <a:t> points to a binary tree whose root contains “C” and has subtrees pointed to by </a:t>
            </a:r>
            <a:r>
              <a:rPr lang="en-US" altLang="zh-TW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tree2Ptr</a:t>
            </a:r>
            <a:r>
              <a:rPr lang="en-US" altLang="zh-TW" sz="1600" dirty="0" smtClean="0"/>
              <a:t> and </a:t>
            </a:r>
            <a:r>
              <a:rPr lang="en-US" altLang="zh-TW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tree3Ptr</a:t>
            </a:r>
            <a:r>
              <a:rPr lang="en-US" altLang="zh-TW" sz="1600" dirty="0" smtClean="0"/>
              <a:t>.</a:t>
            </a:r>
          </a:p>
          <a:p>
            <a:pPr lvl="1"/>
            <a:endParaRPr lang="en-US" altLang="zh-TW" sz="1600" dirty="0"/>
          </a:p>
          <a:p>
            <a:pPr lvl="1"/>
            <a:endParaRPr lang="zh-TW" altLang="en-US" sz="16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11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14322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/>
              <a:t>A Link-Based Implementation of the ADT Binary Tree </a:t>
            </a:r>
            <a:r>
              <a:rPr lang="en-US" altLang="zh-TW" sz="3600" dirty="0" smtClean="0"/>
              <a:t>(</a:t>
            </a:r>
            <a:r>
              <a:rPr lang="en-US" altLang="zh-TW" sz="3600" dirty="0"/>
              <a:t>4/13)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altLang="zh-TW" sz="1600" dirty="0" smtClean="0"/>
              <a:t>The public methods inherited from </a:t>
            </a:r>
            <a:r>
              <a:rPr lang="en-US" altLang="zh-TW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BinaryTreeInterface</a:t>
            </a:r>
            <a:r>
              <a:rPr lang="en-US" altLang="zh-TW" sz="1600" dirty="0" smtClean="0"/>
              <a:t>.</a:t>
            </a:r>
            <a:endParaRPr lang="zh-TW" altLang="en-US" sz="16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12</a:t>
            </a:fld>
            <a:endParaRPr lang="en-US" altLang="zh-TW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47895" y="2331928"/>
            <a:ext cx="8454559" cy="310854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r>
              <a:rPr lang="en-US" altLang="zh-TW" sz="1400" u="none" dirty="0"/>
              <a:t> </a:t>
            </a:r>
            <a:r>
              <a:rPr lang="en-US" altLang="zh-TW" sz="1400" u="none" dirty="0" smtClean="0"/>
              <a:t>  //------------------------------------------------------------</a:t>
            </a:r>
            <a:r>
              <a:rPr lang="en-US" altLang="zh-TW" sz="1400" u="none" dirty="0"/>
              <a:t/>
            </a:r>
            <a:br>
              <a:rPr lang="en-US" altLang="zh-TW" sz="1400" u="none" dirty="0"/>
            </a:br>
            <a:r>
              <a:rPr lang="en-US" altLang="zh-TW" sz="1400" u="none" dirty="0"/>
              <a:t>   // Public </a:t>
            </a:r>
            <a:r>
              <a:rPr lang="en-US" altLang="zh-TW" sz="1400" u="none" dirty="0" err="1"/>
              <a:t>BinaryTreeInterface</a:t>
            </a:r>
            <a:r>
              <a:rPr lang="en-US" altLang="zh-TW" sz="1400" u="none" dirty="0"/>
              <a:t> Methods Section.</a:t>
            </a:r>
            <a:br>
              <a:rPr lang="en-US" altLang="zh-TW" sz="1400" u="none" dirty="0"/>
            </a:br>
            <a:r>
              <a:rPr lang="en-US" altLang="zh-TW" sz="1400" u="none" dirty="0"/>
              <a:t>   //------------------------------------------------------------</a:t>
            </a:r>
            <a:br>
              <a:rPr lang="en-US" altLang="zh-TW" sz="1400" u="none" dirty="0"/>
            </a:br>
            <a:r>
              <a:rPr lang="en-US" altLang="zh-TW" sz="1400" u="none" dirty="0"/>
              <a:t>   bool </a:t>
            </a:r>
            <a:r>
              <a:rPr lang="en-US" altLang="zh-TW" sz="1400" b="1" u="none" dirty="0" err="1"/>
              <a:t>isEmpty</a:t>
            </a:r>
            <a:r>
              <a:rPr lang="en-US" altLang="zh-TW" sz="1400" u="none" dirty="0"/>
              <a:t>() </a:t>
            </a:r>
            <a:r>
              <a:rPr lang="en-US" altLang="zh-TW" sz="1400" u="none" dirty="0" err="1"/>
              <a:t>const</a:t>
            </a:r>
            <a:r>
              <a:rPr lang="en-US" altLang="zh-TW" sz="1400" u="none" dirty="0"/>
              <a:t>;</a:t>
            </a:r>
            <a:br>
              <a:rPr lang="en-US" altLang="zh-TW" sz="1400" u="none" dirty="0"/>
            </a:br>
            <a:r>
              <a:rPr lang="en-US" altLang="zh-TW" sz="1400" u="none" dirty="0"/>
              <a:t>   </a:t>
            </a:r>
            <a:r>
              <a:rPr lang="en-US" altLang="zh-TW" sz="1400" u="none" dirty="0" err="1"/>
              <a:t>int</a:t>
            </a:r>
            <a:r>
              <a:rPr lang="en-US" altLang="zh-TW" sz="1400" u="none" dirty="0"/>
              <a:t> </a:t>
            </a:r>
            <a:r>
              <a:rPr lang="en-US" altLang="zh-TW" sz="1400" b="1" u="none" dirty="0" err="1">
                <a:solidFill>
                  <a:srgbClr val="C00000"/>
                </a:solidFill>
              </a:rPr>
              <a:t>getHeight</a:t>
            </a:r>
            <a:r>
              <a:rPr lang="en-US" altLang="zh-TW" sz="1400" u="none" dirty="0"/>
              <a:t>() </a:t>
            </a:r>
            <a:r>
              <a:rPr lang="en-US" altLang="zh-TW" sz="1400" u="none" dirty="0" err="1"/>
              <a:t>const</a:t>
            </a:r>
            <a:r>
              <a:rPr lang="en-US" altLang="zh-TW" sz="1400" u="none" dirty="0"/>
              <a:t>;</a:t>
            </a:r>
            <a:br>
              <a:rPr lang="en-US" altLang="zh-TW" sz="1400" u="none" dirty="0"/>
            </a:br>
            <a:r>
              <a:rPr lang="en-US" altLang="zh-TW" sz="1400" u="none" dirty="0"/>
              <a:t>   </a:t>
            </a:r>
            <a:r>
              <a:rPr lang="en-US" altLang="zh-TW" sz="1400" u="none" dirty="0" err="1"/>
              <a:t>int</a:t>
            </a:r>
            <a:r>
              <a:rPr lang="en-US" altLang="zh-TW" sz="1400" u="none" dirty="0"/>
              <a:t> </a:t>
            </a:r>
            <a:r>
              <a:rPr lang="en-US" altLang="zh-TW" sz="1400" b="1" u="none" dirty="0" err="1"/>
              <a:t>getNumberOfNodes</a:t>
            </a:r>
            <a:r>
              <a:rPr lang="en-US" altLang="zh-TW" sz="1400" u="none" dirty="0"/>
              <a:t>() </a:t>
            </a:r>
            <a:r>
              <a:rPr lang="en-US" altLang="zh-TW" sz="1400" u="none" dirty="0" err="1"/>
              <a:t>const</a:t>
            </a:r>
            <a:r>
              <a:rPr lang="en-US" altLang="zh-TW" sz="1400" u="none" dirty="0"/>
              <a:t>;</a:t>
            </a:r>
            <a:br>
              <a:rPr lang="en-US" altLang="zh-TW" sz="1400" u="none" dirty="0"/>
            </a:br>
            <a:r>
              <a:rPr lang="en-US" altLang="zh-TW" sz="1400" u="none" dirty="0"/>
              <a:t>   </a:t>
            </a:r>
            <a:r>
              <a:rPr lang="en-US" altLang="zh-TW" sz="1400" u="none" dirty="0" err="1"/>
              <a:t>ItemType</a:t>
            </a:r>
            <a:r>
              <a:rPr lang="en-US" altLang="zh-TW" sz="1400" u="none" dirty="0"/>
              <a:t> </a:t>
            </a:r>
            <a:r>
              <a:rPr lang="en-US" altLang="zh-TW" sz="1400" b="1" u="none" dirty="0" err="1"/>
              <a:t>getRootData</a:t>
            </a:r>
            <a:r>
              <a:rPr lang="en-US" altLang="zh-TW" sz="1400" u="none" dirty="0"/>
              <a:t>() </a:t>
            </a:r>
            <a:r>
              <a:rPr lang="en-US" altLang="zh-TW" sz="1400" u="none" dirty="0" err="1"/>
              <a:t>const</a:t>
            </a:r>
            <a:r>
              <a:rPr lang="en-US" altLang="zh-TW" sz="1400" u="none" dirty="0"/>
              <a:t> throw(</a:t>
            </a:r>
            <a:r>
              <a:rPr lang="en-US" altLang="zh-TW" sz="1400" u="none" dirty="0" err="1"/>
              <a:t>PrecondViolatedExcep</a:t>
            </a:r>
            <a:r>
              <a:rPr lang="en-US" altLang="zh-TW" sz="1400" u="none" dirty="0"/>
              <a:t>);</a:t>
            </a:r>
            <a:br>
              <a:rPr lang="en-US" altLang="zh-TW" sz="1400" u="none" dirty="0"/>
            </a:br>
            <a:r>
              <a:rPr lang="en-US" altLang="zh-TW" sz="1400" u="none" dirty="0"/>
              <a:t>   void </a:t>
            </a:r>
            <a:r>
              <a:rPr lang="en-US" altLang="zh-TW" sz="1400" b="1" u="none" dirty="0" err="1"/>
              <a:t>setRootData</a:t>
            </a:r>
            <a:r>
              <a:rPr lang="en-US" altLang="zh-TW" sz="1400" u="none" dirty="0"/>
              <a:t>(</a:t>
            </a:r>
            <a:r>
              <a:rPr lang="en-US" altLang="zh-TW" sz="1400" u="none" dirty="0" err="1"/>
              <a:t>const</a:t>
            </a:r>
            <a:r>
              <a:rPr lang="en-US" altLang="zh-TW" sz="1400" u="none" dirty="0"/>
              <a:t> </a:t>
            </a:r>
            <a:r>
              <a:rPr lang="en-US" altLang="zh-TW" sz="1400" u="none" dirty="0" err="1"/>
              <a:t>ItemType</a:t>
            </a:r>
            <a:r>
              <a:rPr lang="en-US" altLang="zh-TW" sz="1400" u="none" dirty="0"/>
              <a:t>&amp; </a:t>
            </a:r>
            <a:r>
              <a:rPr lang="en-US" altLang="zh-TW" sz="1400" u="none" dirty="0" err="1"/>
              <a:t>newData</a:t>
            </a:r>
            <a:r>
              <a:rPr lang="en-US" altLang="zh-TW" sz="1400" u="none" dirty="0"/>
              <a:t>);</a:t>
            </a:r>
            <a:br>
              <a:rPr lang="en-US" altLang="zh-TW" sz="1400" u="none" dirty="0"/>
            </a:br>
            <a:r>
              <a:rPr lang="en-US" altLang="zh-TW" sz="1400" u="none" dirty="0"/>
              <a:t>   bool </a:t>
            </a:r>
            <a:r>
              <a:rPr lang="en-US" altLang="zh-TW" sz="1400" b="1" u="none" dirty="0">
                <a:solidFill>
                  <a:srgbClr val="C00000"/>
                </a:solidFill>
              </a:rPr>
              <a:t>add</a:t>
            </a:r>
            <a:r>
              <a:rPr lang="en-US" altLang="zh-TW" sz="1400" u="none" dirty="0"/>
              <a:t>(</a:t>
            </a:r>
            <a:r>
              <a:rPr lang="en-US" altLang="zh-TW" sz="1400" u="none" dirty="0" err="1"/>
              <a:t>const</a:t>
            </a:r>
            <a:r>
              <a:rPr lang="en-US" altLang="zh-TW" sz="1400" u="none" dirty="0"/>
              <a:t> </a:t>
            </a:r>
            <a:r>
              <a:rPr lang="en-US" altLang="zh-TW" sz="1400" u="none" dirty="0" err="1"/>
              <a:t>ItemType</a:t>
            </a:r>
            <a:r>
              <a:rPr lang="en-US" altLang="zh-TW" sz="1400" u="none" dirty="0"/>
              <a:t>&amp; </a:t>
            </a:r>
            <a:r>
              <a:rPr lang="en-US" altLang="zh-TW" sz="1400" u="none" dirty="0" err="1"/>
              <a:t>newData</a:t>
            </a:r>
            <a:r>
              <a:rPr lang="en-US" altLang="zh-TW" sz="1400" u="none" dirty="0"/>
              <a:t>); // Adds a node</a:t>
            </a:r>
            <a:br>
              <a:rPr lang="en-US" altLang="zh-TW" sz="1400" u="none" dirty="0"/>
            </a:br>
            <a:r>
              <a:rPr lang="en-US" altLang="zh-TW" sz="1400" u="none" dirty="0"/>
              <a:t>   bool </a:t>
            </a:r>
            <a:r>
              <a:rPr lang="en-US" altLang="zh-TW" sz="1400" b="1" u="none" dirty="0"/>
              <a:t>remove</a:t>
            </a:r>
            <a:r>
              <a:rPr lang="en-US" altLang="zh-TW" sz="1400" u="none" dirty="0"/>
              <a:t>(</a:t>
            </a:r>
            <a:r>
              <a:rPr lang="en-US" altLang="zh-TW" sz="1400" u="none" dirty="0" err="1"/>
              <a:t>const</a:t>
            </a:r>
            <a:r>
              <a:rPr lang="en-US" altLang="zh-TW" sz="1400" u="none" dirty="0"/>
              <a:t> </a:t>
            </a:r>
            <a:r>
              <a:rPr lang="en-US" altLang="zh-TW" sz="1400" u="none" dirty="0" err="1"/>
              <a:t>ItemType</a:t>
            </a:r>
            <a:r>
              <a:rPr lang="en-US" altLang="zh-TW" sz="1400" u="none" dirty="0"/>
              <a:t>&amp; data); // Removes a node</a:t>
            </a:r>
            <a:br>
              <a:rPr lang="en-US" altLang="zh-TW" sz="1400" u="none" dirty="0"/>
            </a:br>
            <a:r>
              <a:rPr lang="en-US" altLang="zh-TW" sz="1400" u="none" dirty="0"/>
              <a:t>   void </a:t>
            </a:r>
            <a:r>
              <a:rPr lang="en-US" altLang="zh-TW" sz="1400" b="1" u="none" dirty="0"/>
              <a:t>clear</a:t>
            </a:r>
            <a:r>
              <a:rPr lang="en-US" altLang="zh-TW" sz="1400" u="none" dirty="0"/>
              <a:t>();</a:t>
            </a:r>
            <a:br>
              <a:rPr lang="en-US" altLang="zh-TW" sz="1400" u="none" dirty="0"/>
            </a:br>
            <a:r>
              <a:rPr lang="en-US" altLang="zh-TW" sz="1400" u="none" dirty="0"/>
              <a:t>   </a:t>
            </a:r>
            <a:r>
              <a:rPr lang="en-US" altLang="zh-TW" sz="1400" u="none" dirty="0" err="1"/>
              <a:t>ItemType</a:t>
            </a:r>
            <a:r>
              <a:rPr lang="en-US" altLang="zh-TW" sz="1400" u="none" dirty="0"/>
              <a:t> </a:t>
            </a:r>
            <a:r>
              <a:rPr lang="en-US" altLang="zh-TW" sz="1400" b="1" u="none" dirty="0" err="1"/>
              <a:t>getEntry</a:t>
            </a:r>
            <a:r>
              <a:rPr lang="en-US" altLang="zh-TW" sz="1400" b="1" u="none" dirty="0"/>
              <a:t>(</a:t>
            </a:r>
            <a:r>
              <a:rPr lang="en-US" altLang="zh-TW" sz="1400" u="none" dirty="0" err="1"/>
              <a:t>const</a:t>
            </a:r>
            <a:r>
              <a:rPr lang="en-US" altLang="zh-TW" sz="1400" u="none" dirty="0"/>
              <a:t> </a:t>
            </a:r>
            <a:r>
              <a:rPr lang="en-US" altLang="zh-TW" sz="1400" u="none" dirty="0" err="1"/>
              <a:t>ItemType</a:t>
            </a:r>
            <a:r>
              <a:rPr lang="en-US" altLang="zh-TW" sz="1400" u="none" dirty="0"/>
              <a:t>&amp; </a:t>
            </a:r>
            <a:r>
              <a:rPr lang="en-US" altLang="zh-TW" sz="1400" u="none" dirty="0" err="1"/>
              <a:t>anEntry</a:t>
            </a:r>
            <a:r>
              <a:rPr lang="en-US" altLang="zh-TW" sz="1400" u="none" dirty="0"/>
              <a:t>) </a:t>
            </a:r>
            <a:r>
              <a:rPr lang="en-US" altLang="zh-TW" sz="1400" u="none" dirty="0" err="1"/>
              <a:t>const</a:t>
            </a:r>
            <a:r>
              <a:rPr lang="en-US" altLang="zh-TW" sz="1400" u="none" dirty="0"/>
              <a:t> throw(</a:t>
            </a:r>
            <a:r>
              <a:rPr lang="en-US" altLang="zh-TW" sz="1400" u="none" dirty="0" err="1"/>
              <a:t>NotFoundException</a:t>
            </a:r>
            <a:r>
              <a:rPr lang="en-US" altLang="zh-TW" sz="1400" u="none" dirty="0"/>
              <a:t>);</a:t>
            </a:r>
            <a:br>
              <a:rPr lang="en-US" altLang="zh-TW" sz="1400" u="none" dirty="0"/>
            </a:br>
            <a:r>
              <a:rPr lang="en-US" altLang="zh-TW" sz="1400" u="none" dirty="0"/>
              <a:t>   bool </a:t>
            </a:r>
            <a:r>
              <a:rPr lang="en-US" altLang="zh-TW" sz="1400" b="1" u="none" dirty="0"/>
              <a:t>contains</a:t>
            </a:r>
            <a:r>
              <a:rPr lang="en-US" altLang="zh-TW" sz="1400" u="none" dirty="0"/>
              <a:t>(</a:t>
            </a:r>
            <a:r>
              <a:rPr lang="en-US" altLang="zh-TW" sz="1400" u="none" dirty="0" err="1"/>
              <a:t>const</a:t>
            </a:r>
            <a:r>
              <a:rPr lang="en-US" altLang="zh-TW" sz="1400" u="none" dirty="0"/>
              <a:t> </a:t>
            </a:r>
            <a:r>
              <a:rPr lang="en-US" altLang="zh-TW" sz="1400" u="none" dirty="0" err="1"/>
              <a:t>ItemType</a:t>
            </a:r>
            <a:r>
              <a:rPr lang="en-US" altLang="zh-TW" sz="1400" u="none" dirty="0"/>
              <a:t>&amp; </a:t>
            </a:r>
            <a:r>
              <a:rPr lang="en-US" altLang="zh-TW" sz="1400" u="none" dirty="0" err="1"/>
              <a:t>anEntry</a:t>
            </a:r>
            <a:r>
              <a:rPr lang="en-US" altLang="zh-TW" sz="1400" u="none" dirty="0"/>
              <a:t>) </a:t>
            </a:r>
            <a:r>
              <a:rPr lang="en-US" altLang="zh-TW" sz="1400" u="none" dirty="0" err="1"/>
              <a:t>const</a:t>
            </a:r>
            <a:r>
              <a:rPr lang="en-US" altLang="zh-TW" sz="1400" u="none" dirty="0"/>
              <a:t>;</a:t>
            </a:r>
            <a:br>
              <a:rPr lang="en-US" altLang="zh-TW" sz="1400" u="none" dirty="0"/>
            </a:br>
            <a:endParaRPr lang="zh-TW" altLang="zh-TW" sz="1400" u="none" dirty="0"/>
          </a:p>
        </p:txBody>
      </p:sp>
    </p:spTree>
    <p:extLst>
      <p:ext uri="{BB962C8B-B14F-4D97-AF65-F5344CB8AC3E}">
        <p14:creationId xmlns:p14="http://schemas.microsoft.com/office/powerpoint/2010/main" val="407089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/>
              <a:t>A Link-Based Implementation of the ADT Binary Tree </a:t>
            </a:r>
            <a:r>
              <a:rPr lang="en-US" altLang="zh-TW" sz="3600" dirty="0" smtClean="0"/>
              <a:t>(</a:t>
            </a:r>
            <a:r>
              <a:rPr lang="en-US" altLang="zh-TW" sz="3600" dirty="0"/>
              <a:t>5/13)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altLang="zh-TW" sz="1600" dirty="0" smtClean="0"/>
              <a:t>The traversal methods inherited from </a:t>
            </a:r>
            <a:r>
              <a:rPr lang="en-US" altLang="zh-TW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BinaryTreeInterface</a:t>
            </a:r>
            <a:r>
              <a:rPr lang="en-US" altLang="zh-TW" sz="1600" dirty="0" smtClean="0"/>
              <a:t>.</a:t>
            </a:r>
            <a:endParaRPr lang="zh-TW" altLang="en-US" sz="16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13</a:t>
            </a:fld>
            <a:endParaRPr lang="en-US" altLang="zh-TW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762000" y="2209800"/>
            <a:ext cx="7273145" cy="310854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r>
              <a:rPr lang="en-US" altLang="zh-TW" sz="1400" u="none" dirty="0" smtClean="0"/>
              <a:t>   </a:t>
            </a:r>
            <a:r>
              <a:rPr lang="en-US" altLang="zh-TW" sz="1400" u="none" dirty="0"/>
              <a:t>//------------------------------------------------------------</a:t>
            </a:r>
            <a:br>
              <a:rPr lang="en-US" altLang="zh-TW" sz="1400" u="none" dirty="0"/>
            </a:br>
            <a:r>
              <a:rPr lang="en-US" altLang="zh-TW" sz="1400" u="none" dirty="0"/>
              <a:t>   // Public Traversals Section.</a:t>
            </a:r>
            <a:br>
              <a:rPr lang="en-US" altLang="zh-TW" sz="1400" u="none" dirty="0"/>
            </a:br>
            <a:r>
              <a:rPr lang="en-US" altLang="zh-TW" sz="1400" u="none" dirty="0"/>
              <a:t>   //------------------------------------------------------------</a:t>
            </a:r>
            <a:br>
              <a:rPr lang="en-US" altLang="zh-TW" sz="1400" u="none" dirty="0"/>
            </a:br>
            <a:r>
              <a:rPr lang="en-US" altLang="zh-TW" sz="1400" u="none" dirty="0"/>
              <a:t>   void </a:t>
            </a:r>
            <a:r>
              <a:rPr lang="en-US" altLang="zh-TW" sz="1400" b="1" u="none" dirty="0" err="1"/>
              <a:t>preorderTraverse</a:t>
            </a:r>
            <a:r>
              <a:rPr lang="en-US" altLang="zh-TW" sz="1400" u="none" dirty="0"/>
              <a:t>(void visit(</a:t>
            </a:r>
            <a:r>
              <a:rPr lang="en-US" altLang="zh-TW" sz="1400" u="none" dirty="0" err="1"/>
              <a:t>ItemType</a:t>
            </a:r>
            <a:r>
              <a:rPr lang="en-US" altLang="zh-TW" sz="1400" u="none" dirty="0"/>
              <a:t>&amp;)) </a:t>
            </a:r>
            <a:r>
              <a:rPr lang="en-US" altLang="zh-TW" sz="1400" u="none" dirty="0" err="1"/>
              <a:t>const</a:t>
            </a:r>
            <a:r>
              <a:rPr lang="en-US" altLang="zh-TW" sz="1400" u="none" dirty="0"/>
              <a:t>;</a:t>
            </a:r>
            <a:br>
              <a:rPr lang="en-US" altLang="zh-TW" sz="1400" u="none" dirty="0"/>
            </a:br>
            <a:r>
              <a:rPr lang="en-US" altLang="zh-TW" sz="1400" u="none" dirty="0"/>
              <a:t>   void </a:t>
            </a:r>
            <a:r>
              <a:rPr lang="en-US" altLang="zh-TW" sz="1400" b="1" u="none" dirty="0" err="1"/>
              <a:t>inorderTraverse</a:t>
            </a:r>
            <a:r>
              <a:rPr lang="en-US" altLang="zh-TW" sz="1400" u="none" dirty="0"/>
              <a:t>(void visit(</a:t>
            </a:r>
            <a:r>
              <a:rPr lang="en-US" altLang="zh-TW" sz="1400" u="none" dirty="0" err="1"/>
              <a:t>ItemType</a:t>
            </a:r>
            <a:r>
              <a:rPr lang="en-US" altLang="zh-TW" sz="1400" u="none" dirty="0"/>
              <a:t>&amp;)) </a:t>
            </a:r>
            <a:r>
              <a:rPr lang="en-US" altLang="zh-TW" sz="1400" u="none" dirty="0" err="1"/>
              <a:t>const</a:t>
            </a:r>
            <a:r>
              <a:rPr lang="en-US" altLang="zh-TW" sz="1400" u="none" dirty="0"/>
              <a:t>;</a:t>
            </a:r>
            <a:br>
              <a:rPr lang="en-US" altLang="zh-TW" sz="1400" u="none" dirty="0"/>
            </a:br>
            <a:r>
              <a:rPr lang="en-US" altLang="zh-TW" sz="1400" u="none" dirty="0"/>
              <a:t>   void </a:t>
            </a:r>
            <a:r>
              <a:rPr lang="en-US" altLang="zh-TW" sz="1400" b="1" u="none" dirty="0" err="1"/>
              <a:t>postorderTraverse</a:t>
            </a:r>
            <a:r>
              <a:rPr lang="en-US" altLang="zh-TW" sz="1400" u="none" dirty="0"/>
              <a:t>(void visit(</a:t>
            </a:r>
            <a:r>
              <a:rPr lang="en-US" altLang="zh-TW" sz="1400" u="none" dirty="0" err="1"/>
              <a:t>ItemType</a:t>
            </a:r>
            <a:r>
              <a:rPr lang="en-US" altLang="zh-TW" sz="1400" u="none" dirty="0"/>
              <a:t>&amp;)) </a:t>
            </a:r>
            <a:r>
              <a:rPr lang="en-US" altLang="zh-TW" sz="1400" u="none" dirty="0" err="1"/>
              <a:t>const</a:t>
            </a:r>
            <a:r>
              <a:rPr lang="en-US" altLang="zh-TW" sz="1400" u="none" dirty="0"/>
              <a:t>;</a:t>
            </a:r>
            <a:br>
              <a:rPr lang="en-US" altLang="zh-TW" sz="1400" u="none" dirty="0"/>
            </a:br>
            <a:r>
              <a:rPr lang="en-US" altLang="zh-TW" sz="1400" u="none" dirty="0" smtClean="0"/>
              <a:t> </a:t>
            </a:r>
            <a:r>
              <a:rPr lang="en-US" altLang="zh-TW" sz="1400" u="none" dirty="0">
                <a:solidFill>
                  <a:schemeClr val="bg1">
                    <a:lumMod val="65000"/>
                  </a:schemeClr>
                </a:solidFill>
              </a:rPr>
              <a:t/>
            </a:r>
            <a:br>
              <a:rPr lang="en-US" altLang="zh-TW" sz="1400" u="none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en-US" altLang="zh-TW" sz="1400" u="none" dirty="0">
                <a:solidFill>
                  <a:schemeClr val="bg1">
                    <a:lumMod val="65000"/>
                  </a:schemeClr>
                </a:solidFill>
              </a:rPr>
              <a:t>   //------------------------------------------------------------</a:t>
            </a:r>
            <a:br>
              <a:rPr lang="en-US" altLang="zh-TW" sz="1400" u="none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en-US" altLang="zh-TW" sz="1400" u="none" dirty="0">
                <a:solidFill>
                  <a:schemeClr val="bg1">
                    <a:lumMod val="65000"/>
                  </a:schemeClr>
                </a:solidFill>
              </a:rPr>
              <a:t>   // Overloaded Operator Section.</a:t>
            </a:r>
            <a:br>
              <a:rPr lang="en-US" altLang="zh-TW" sz="1400" u="none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en-US" altLang="zh-TW" sz="1400" u="none" dirty="0">
                <a:solidFill>
                  <a:schemeClr val="bg1">
                    <a:lumMod val="65000"/>
                  </a:schemeClr>
                </a:solidFill>
              </a:rPr>
              <a:t>   //------------------------------------------------------------</a:t>
            </a:r>
            <a:br>
              <a:rPr lang="en-US" altLang="zh-TW" sz="1400" u="none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en-US" altLang="zh-TW" sz="1400" u="none" dirty="0">
                <a:solidFill>
                  <a:schemeClr val="bg1">
                    <a:lumMod val="65000"/>
                  </a:schemeClr>
                </a:solidFill>
              </a:rPr>
              <a:t>   </a:t>
            </a:r>
            <a:r>
              <a:rPr lang="en-US" altLang="zh-TW" sz="1400" u="none" dirty="0" err="1">
                <a:solidFill>
                  <a:schemeClr val="bg1">
                    <a:lumMod val="65000"/>
                  </a:schemeClr>
                </a:solidFill>
              </a:rPr>
              <a:t>BinaryNodeTree</a:t>
            </a:r>
            <a:r>
              <a:rPr lang="en-US" altLang="zh-TW" sz="1400" u="none" dirty="0">
                <a:solidFill>
                  <a:schemeClr val="bg1">
                    <a:lumMod val="65000"/>
                  </a:schemeClr>
                </a:solidFill>
              </a:rPr>
              <a:t>&amp; operator=(</a:t>
            </a:r>
            <a:r>
              <a:rPr lang="en-US" altLang="zh-TW" sz="1400" u="none" dirty="0" err="1">
                <a:solidFill>
                  <a:schemeClr val="bg1">
                    <a:lumMod val="65000"/>
                  </a:schemeClr>
                </a:solidFill>
              </a:rPr>
              <a:t>const</a:t>
            </a:r>
            <a:r>
              <a:rPr lang="en-US" altLang="zh-TW" sz="1400" u="none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zh-TW" sz="1400" u="none" dirty="0" err="1">
                <a:solidFill>
                  <a:schemeClr val="bg1">
                    <a:lumMod val="65000"/>
                  </a:schemeClr>
                </a:solidFill>
              </a:rPr>
              <a:t>BinaryNodeTree</a:t>
            </a:r>
            <a:r>
              <a:rPr lang="en-US" altLang="zh-TW" sz="1400" u="none" dirty="0">
                <a:solidFill>
                  <a:schemeClr val="bg1">
                    <a:lumMod val="65000"/>
                  </a:schemeClr>
                </a:solidFill>
              </a:rPr>
              <a:t>&amp; </a:t>
            </a:r>
            <a:r>
              <a:rPr lang="en-US" altLang="zh-TW" sz="1400" u="none" dirty="0" err="1">
                <a:solidFill>
                  <a:schemeClr val="bg1">
                    <a:lumMod val="65000"/>
                  </a:schemeClr>
                </a:solidFill>
              </a:rPr>
              <a:t>rightHandSide</a:t>
            </a:r>
            <a:r>
              <a:rPr lang="en-US" altLang="zh-TW" sz="1400" u="none" dirty="0">
                <a:solidFill>
                  <a:schemeClr val="bg1">
                    <a:lumMod val="65000"/>
                  </a:schemeClr>
                </a:solidFill>
              </a:rPr>
              <a:t>);</a:t>
            </a:r>
            <a:br>
              <a:rPr lang="en-US" altLang="zh-TW" sz="1400" u="none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en-US" altLang="zh-TW" sz="1400" u="none" dirty="0"/>
              <a:t>}; // end </a:t>
            </a:r>
            <a:r>
              <a:rPr lang="en-US" altLang="zh-TW" sz="1400" u="none" dirty="0" err="1"/>
              <a:t>BinaryNodeTree</a:t>
            </a:r>
            <a:r>
              <a:rPr lang="en-US" altLang="zh-TW" sz="1400" u="none" dirty="0"/>
              <a:t/>
            </a:r>
            <a:br>
              <a:rPr lang="en-US" altLang="zh-TW" sz="1400" u="none" dirty="0"/>
            </a:br>
            <a:endParaRPr lang="zh-TW" altLang="zh-TW" sz="1400" u="none" dirty="0"/>
          </a:p>
          <a:p>
            <a:endParaRPr lang="zh-TW" altLang="zh-TW" sz="1400" u="none" dirty="0"/>
          </a:p>
        </p:txBody>
      </p:sp>
    </p:spTree>
    <p:extLst>
      <p:ext uri="{BB962C8B-B14F-4D97-AF65-F5344CB8AC3E}">
        <p14:creationId xmlns:p14="http://schemas.microsoft.com/office/powerpoint/2010/main" val="537130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/>
              <a:t>A Link-Based Implementation of the ADT Binary Tree </a:t>
            </a:r>
            <a:r>
              <a:rPr lang="en-US" altLang="zh-TW" sz="3600" dirty="0" smtClean="0"/>
              <a:t>(</a:t>
            </a:r>
            <a:r>
              <a:rPr lang="en-US" altLang="zh-TW" sz="3600" dirty="0"/>
              <a:t>6/13)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000" dirty="0" smtClean="0"/>
              <a:t>Here, we examine the most significant methods:</a:t>
            </a:r>
          </a:p>
          <a:p>
            <a:r>
              <a:rPr lang="en-US" altLang="zh-TW" sz="2000" dirty="0" smtClean="0"/>
              <a:t>The constructors:</a:t>
            </a:r>
            <a:endParaRPr lang="zh-TW" altLang="en-US" sz="20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14</a:t>
            </a:fld>
            <a:endParaRPr lang="en-US" altLang="zh-TW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566738" y="2477468"/>
            <a:ext cx="8180445" cy="415498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r>
              <a:rPr lang="en-US" altLang="zh-TW" sz="1200" u="none" dirty="0"/>
              <a:t>template&lt;class </a:t>
            </a:r>
            <a:r>
              <a:rPr lang="en-US" altLang="zh-TW" sz="1200" u="none" dirty="0" err="1"/>
              <a:t>ItemType</a:t>
            </a:r>
            <a:r>
              <a:rPr lang="en-US" altLang="zh-TW" sz="1200" u="none" dirty="0"/>
              <a:t>&gt;</a:t>
            </a:r>
            <a:br>
              <a:rPr lang="en-US" altLang="zh-TW" sz="1200" u="none" dirty="0"/>
            </a:br>
            <a:r>
              <a:rPr lang="en-US" altLang="zh-TW" sz="1200" u="none" dirty="0" err="1"/>
              <a:t>BinaryNodeTree</a:t>
            </a:r>
            <a:r>
              <a:rPr lang="en-US" altLang="zh-TW" sz="1200" u="none" dirty="0"/>
              <a:t>&lt;</a:t>
            </a:r>
            <a:r>
              <a:rPr lang="en-US" altLang="zh-TW" sz="1200" u="none" dirty="0" err="1"/>
              <a:t>ItemType</a:t>
            </a:r>
            <a:r>
              <a:rPr lang="en-US" altLang="zh-TW" sz="1200" u="none" dirty="0"/>
              <a:t>&gt;::</a:t>
            </a:r>
            <a:r>
              <a:rPr lang="en-US" altLang="zh-TW" sz="1200" b="1" u="none" dirty="0" err="1">
                <a:solidFill>
                  <a:srgbClr val="C00000"/>
                </a:solidFill>
              </a:rPr>
              <a:t>BinaryNodeTree</a:t>
            </a:r>
            <a:r>
              <a:rPr lang="en-US" altLang="zh-TW" sz="1200" u="none" dirty="0"/>
              <a:t>() : </a:t>
            </a:r>
            <a:r>
              <a:rPr lang="en-US" altLang="zh-TW" sz="1200" b="1" u="none" dirty="0" err="1">
                <a:solidFill>
                  <a:srgbClr val="FF0000"/>
                </a:solidFill>
              </a:rPr>
              <a:t>rootPtr</a:t>
            </a:r>
            <a:r>
              <a:rPr lang="en-US" altLang="zh-TW" sz="1200" b="1" u="none" dirty="0">
                <a:solidFill>
                  <a:srgbClr val="FF0000"/>
                </a:solidFill>
              </a:rPr>
              <a:t>(</a:t>
            </a:r>
            <a:r>
              <a:rPr lang="en-US" altLang="zh-TW" sz="1200" b="1" u="none" dirty="0" err="1">
                <a:solidFill>
                  <a:srgbClr val="FF0000"/>
                </a:solidFill>
              </a:rPr>
              <a:t>nullptr</a:t>
            </a:r>
            <a:r>
              <a:rPr lang="en-US" altLang="zh-TW" sz="1200" b="1" u="none" dirty="0"/>
              <a:t>)</a:t>
            </a:r>
            <a:r>
              <a:rPr lang="en-US" altLang="zh-TW" sz="1200" u="none" dirty="0"/>
              <a:t/>
            </a:r>
            <a:br>
              <a:rPr lang="en-US" altLang="zh-TW" sz="1200" u="none" dirty="0"/>
            </a:br>
            <a:r>
              <a:rPr lang="en-US" altLang="zh-TW" sz="1200" u="none" dirty="0"/>
              <a:t>{</a:t>
            </a:r>
            <a:br>
              <a:rPr lang="en-US" altLang="zh-TW" sz="1200" u="none" dirty="0"/>
            </a:br>
            <a:r>
              <a:rPr lang="en-US" altLang="zh-TW" sz="1200" u="none" dirty="0"/>
              <a:t>}  </a:t>
            </a:r>
            <a:r>
              <a:rPr lang="en-US" altLang="zh-TW" sz="1200" u="none" dirty="0">
                <a:solidFill>
                  <a:schemeClr val="bg1">
                    <a:lumMod val="65000"/>
                  </a:schemeClr>
                </a:solidFill>
              </a:rPr>
              <a:t>// end default constructor</a:t>
            </a:r>
            <a:r>
              <a:rPr lang="en-US" altLang="zh-TW" sz="1200" u="none" dirty="0"/>
              <a:t/>
            </a:r>
            <a:br>
              <a:rPr lang="en-US" altLang="zh-TW" sz="1200" u="none" dirty="0"/>
            </a:br>
            <a:endParaRPr lang="en-US" altLang="zh-TW" sz="1200" u="none" dirty="0" smtClean="0"/>
          </a:p>
          <a:p>
            <a:r>
              <a:rPr lang="en-US" altLang="zh-TW" sz="1200" u="none" dirty="0"/>
              <a:t/>
            </a:r>
            <a:br>
              <a:rPr lang="en-US" altLang="zh-TW" sz="1200" u="none" dirty="0"/>
            </a:br>
            <a:r>
              <a:rPr lang="en-US" altLang="zh-TW" sz="1200" u="none" dirty="0"/>
              <a:t>template&lt;class </a:t>
            </a:r>
            <a:r>
              <a:rPr lang="en-US" altLang="zh-TW" sz="1200" u="none" dirty="0" err="1"/>
              <a:t>ItemType</a:t>
            </a:r>
            <a:r>
              <a:rPr lang="en-US" altLang="zh-TW" sz="1200" u="none" dirty="0"/>
              <a:t>&gt;</a:t>
            </a:r>
            <a:br>
              <a:rPr lang="en-US" altLang="zh-TW" sz="1200" u="none" dirty="0"/>
            </a:br>
            <a:r>
              <a:rPr lang="en-US" altLang="zh-TW" sz="1200" u="none" dirty="0" err="1"/>
              <a:t>BinaryNodeTree</a:t>
            </a:r>
            <a:r>
              <a:rPr lang="en-US" altLang="zh-TW" sz="1200" u="none" dirty="0"/>
              <a:t>&lt;</a:t>
            </a:r>
            <a:r>
              <a:rPr lang="en-US" altLang="zh-TW" sz="1200" u="none" dirty="0" err="1"/>
              <a:t>ItemType</a:t>
            </a:r>
            <a:r>
              <a:rPr lang="en-US" altLang="zh-TW" sz="1200" u="none" dirty="0"/>
              <a:t>&gt;::</a:t>
            </a:r>
            <a:r>
              <a:rPr lang="en-US" altLang="zh-TW" sz="1200" b="1" u="none" dirty="0" err="1">
                <a:solidFill>
                  <a:srgbClr val="C00000"/>
                </a:solidFill>
              </a:rPr>
              <a:t>BinaryNodeTree</a:t>
            </a:r>
            <a:r>
              <a:rPr lang="en-US" altLang="zh-TW" sz="1200" u="none" dirty="0"/>
              <a:t>(</a:t>
            </a:r>
            <a:r>
              <a:rPr lang="en-US" altLang="zh-TW" sz="1200" u="none" dirty="0" err="1"/>
              <a:t>const</a:t>
            </a:r>
            <a:r>
              <a:rPr lang="en-US" altLang="zh-TW" sz="1200" u="none" dirty="0"/>
              <a:t> </a:t>
            </a:r>
            <a:r>
              <a:rPr lang="en-US" altLang="zh-TW" sz="1200" u="none" dirty="0" err="1"/>
              <a:t>ItemType</a:t>
            </a:r>
            <a:r>
              <a:rPr lang="en-US" altLang="zh-TW" sz="1200" u="none" dirty="0"/>
              <a:t>&amp; </a:t>
            </a:r>
            <a:r>
              <a:rPr lang="en-US" altLang="zh-TW" sz="1200" u="none" dirty="0" err="1"/>
              <a:t>rootItem</a:t>
            </a:r>
            <a:r>
              <a:rPr lang="en-US" altLang="zh-TW" sz="1200" u="none" dirty="0"/>
              <a:t>)</a:t>
            </a:r>
            <a:br>
              <a:rPr lang="en-US" altLang="zh-TW" sz="1200" u="none" dirty="0"/>
            </a:br>
            <a:r>
              <a:rPr lang="en-US" altLang="zh-TW" sz="1200" u="none" dirty="0"/>
              <a:t>{</a:t>
            </a:r>
            <a:br>
              <a:rPr lang="en-US" altLang="zh-TW" sz="1200" u="none" dirty="0"/>
            </a:br>
            <a:r>
              <a:rPr lang="en-US" altLang="zh-TW" sz="1200" u="none" dirty="0"/>
              <a:t>   </a:t>
            </a:r>
            <a:r>
              <a:rPr lang="en-US" altLang="zh-TW" sz="1200" u="none" dirty="0" err="1"/>
              <a:t>rootPtr</a:t>
            </a:r>
            <a:r>
              <a:rPr lang="en-US" altLang="zh-TW" sz="1200" u="none" dirty="0"/>
              <a:t> = </a:t>
            </a:r>
            <a:r>
              <a:rPr lang="en-US" altLang="zh-TW" sz="1200" b="1" u="none" dirty="0">
                <a:solidFill>
                  <a:srgbClr val="00B050"/>
                </a:solidFill>
              </a:rPr>
              <a:t>new</a:t>
            </a:r>
            <a:r>
              <a:rPr lang="en-US" altLang="zh-TW" sz="1200" u="none" dirty="0"/>
              <a:t> </a:t>
            </a:r>
            <a:r>
              <a:rPr lang="en-US" altLang="zh-TW" sz="1200" u="none" dirty="0" err="1"/>
              <a:t>BinaryNode</a:t>
            </a:r>
            <a:r>
              <a:rPr lang="en-US" altLang="zh-TW" sz="1200" u="none" dirty="0"/>
              <a:t>&lt;</a:t>
            </a:r>
            <a:r>
              <a:rPr lang="en-US" altLang="zh-TW" sz="1200" u="none" dirty="0" err="1"/>
              <a:t>ItemType</a:t>
            </a:r>
            <a:r>
              <a:rPr lang="en-US" altLang="zh-TW" sz="1200" u="none" dirty="0"/>
              <a:t>&gt;(</a:t>
            </a:r>
            <a:r>
              <a:rPr lang="en-US" altLang="zh-TW" sz="1200" u="none" dirty="0" err="1"/>
              <a:t>rootItem</a:t>
            </a:r>
            <a:r>
              <a:rPr lang="en-US" altLang="zh-TW" sz="1200" u="none" dirty="0"/>
              <a:t>, </a:t>
            </a:r>
            <a:r>
              <a:rPr lang="en-US" altLang="zh-TW" sz="1200" u="none" dirty="0" err="1"/>
              <a:t>nullptr</a:t>
            </a:r>
            <a:r>
              <a:rPr lang="en-US" altLang="zh-TW" sz="1200" u="none" dirty="0"/>
              <a:t>, </a:t>
            </a:r>
            <a:r>
              <a:rPr lang="en-US" altLang="zh-TW" sz="1200" u="none" dirty="0" err="1"/>
              <a:t>nullptr</a:t>
            </a:r>
            <a:r>
              <a:rPr lang="en-US" altLang="zh-TW" sz="1200" u="none" dirty="0"/>
              <a:t>);</a:t>
            </a:r>
            <a:br>
              <a:rPr lang="en-US" altLang="zh-TW" sz="1200" u="none" dirty="0"/>
            </a:br>
            <a:r>
              <a:rPr lang="en-US" altLang="zh-TW" sz="1200" u="none" dirty="0"/>
              <a:t>}  </a:t>
            </a:r>
            <a:r>
              <a:rPr lang="en-US" altLang="zh-TW" sz="1200" u="none" dirty="0">
                <a:solidFill>
                  <a:schemeClr val="bg1">
                    <a:lumMod val="65000"/>
                  </a:schemeClr>
                </a:solidFill>
              </a:rPr>
              <a:t>// end constructor</a:t>
            </a:r>
            <a:r>
              <a:rPr lang="en-US" altLang="zh-TW" sz="1200" u="none" dirty="0"/>
              <a:t/>
            </a:r>
            <a:br>
              <a:rPr lang="en-US" altLang="zh-TW" sz="1200" u="none" dirty="0"/>
            </a:br>
            <a:endParaRPr lang="en-US" altLang="zh-TW" sz="1200" u="none" dirty="0" smtClean="0"/>
          </a:p>
          <a:p>
            <a:r>
              <a:rPr lang="en-US" altLang="zh-TW" sz="1200" u="none" dirty="0"/>
              <a:t/>
            </a:r>
            <a:br>
              <a:rPr lang="en-US" altLang="zh-TW" sz="1200" u="none" dirty="0"/>
            </a:br>
            <a:r>
              <a:rPr lang="en-US" altLang="zh-TW" sz="1200" u="none" dirty="0"/>
              <a:t>template&lt;class </a:t>
            </a:r>
            <a:r>
              <a:rPr lang="en-US" altLang="zh-TW" sz="1200" u="none" dirty="0" err="1"/>
              <a:t>ItemType</a:t>
            </a:r>
            <a:r>
              <a:rPr lang="en-US" altLang="zh-TW" sz="1200" u="none" dirty="0"/>
              <a:t>&gt;</a:t>
            </a:r>
            <a:br>
              <a:rPr lang="en-US" altLang="zh-TW" sz="1200" u="none" dirty="0"/>
            </a:br>
            <a:r>
              <a:rPr lang="en-US" altLang="zh-TW" sz="1200" u="none" dirty="0" err="1"/>
              <a:t>BinaryNodeTree</a:t>
            </a:r>
            <a:r>
              <a:rPr lang="en-US" altLang="zh-TW" sz="1200" u="none" dirty="0"/>
              <a:t>&lt;</a:t>
            </a:r>
            <a:r>
              <a:rPr lang="en-US" altLang="zh-TW" sz="1200" u="none" dirty="0" err="1"/>
              <a:t>ItemType</a:t>
            </a:r>
            <a:r>
              <a:rPr lang="en-US" altLang="zh-TW" sz="1200" u="none" dirty="0"/>
              <a:t>&gt;::</a:t>
            </a:r>
            <a:r>
              <a:rPr lang="en-US" altLang="zh-TW" sz="1200" b="1" u="none" dirty="0" err="1">
                <a:solidFill>
                  <a:srgbClr val="C00000"/>
                </a:solidFill>
              </a:rPr>
              <a:t>BinaryNodeTree</a:t>
            </a:r>
            <a:r>
              <a:rPr lang="en-US" altLang="zh-TW" sz="1200" u="none" dirty="0"/>
              <a:t>(</a:t>
            </a:r>
            <a:r>
              <a:rPr lang="en-US" altLang="zh-TW" sz="1200" u="none" dirty="0" err="1"/>
              <a:t>const</a:t>
            </a:r>
            <a:r>
              <a:rPr lang="en-US" altLang="zh-TW" sz="1200" u="none" dirty="0"/>
              <a:t> </a:t>
            </a:r>
            <a:r>
              <a:rPr lang="en-US" altLang="zh-TW" sz="1200" u="none" dirty="0" err="1"/>
              <a:t>ItemType</a:t>
            </a:r>
            <a:r>
              <a:rPr lang="en-US" altLang="zh-TW" sz="1200" u="none" dirty="0"/>
              <a:t>&amp; </a:t>
            </a:r>
            <a:r>
              <a:rPr lang="en-US" altLang="zh-TW" sz="1200" u="none" dirty="0" err="1"/>
              <a:t>rootItem</a:t>
            </a:r>
            <a:r>
              <a:rPr lang="en-US" altLang="zh-TW" sz="1200" u="none" dirty="0"/>
              <a:t>,</a:t>
            </a:r>
            <a:br>
              <a:rPr lang="en-US" altLang="zh-TW" sz="1200" u="none" dirty="0"/>
            </a:br>
            <a:r>
              <a:rPr lang="en-US" altLang="zh-TW" sz="1200" u="none" dirty="0"/>
              <a:t>                                         </a:t>
            </a:r>
            <a:r>
              <a:rPr lang="en-US" altLang="zh-TW" sz="1200" u="none" dirty="0" err="1"/>
              <a:t>const</a:t>
            </a:r>
            <a:r>
              <a:rPr lang="en-US" altLang="zh-TW" sz="1200" u="none" dirty="0"/>
              <a:t> </a:t>
            </a:r>
            <a:r>
              <a:rPr lang="en-US" altLang="zh-TW" sz="1200" u="none" dirty="0" err="1"/>
              <a:t>BinaryNodeTree</a:t>
            </a:r>
            <a:r>
              <a:rPr lang="en-US" altLang="zh-TW" sz="1200" u="none" dirty="0"/>
              <a:t>&lt;</a:t>
            </a:r>
            <a:r>
              <a:rPr lang="en-US" altLang="zh-TW" sz="1200" u="none" dirty="0" err="1"/>
              <a:t>ItemType</a:t>
            </a:r>
            <a:r>
              <a:rPr lang="en-US" altLang="zh-TW" sz="1200" u="none" dirty="0"/>
              <a:t>&gt;* </a:t>
            </a:r>
            <a:r>
              <a:rPr lang="en-US" altLang="zh-TW" sz="1200" u="none" dirty="0" err="1"/>
              <a:t>leftTreePtr</a:t>
            </a:r>
            <a:r>
              <a:rPr lang="en-US" altLang="zh-TW" sz="1200" u="none" dirty="0"/>
              <a:t>,</a:t>
            </a:r>
            <a:br>
              <a:rPr lang="en-US" altLang="zh-TW" sz="1200" u="none" dirty="0"/>
            </a:br>
            <a:r>
              <a:rPr lang="en-US" altLang="zh-TW" sz="1200" u="none" dirty="0"/>
              <a:t>                                         </a:t>
            </a:r>
            <a:r>
              <a:rPr lang="en-US" altLang="zh-TW" sz="1200" u="none" dirty="0" err="1"/>
              <a:t>const</a:t>
            </a:r>
            <a:r>
              <a:rPr lang="en-US" altLang="zh-TW" sz="1200" u="none" dirty="0"/>
              <a:t> </a:t>
            </a:r>
            <a:r>
              <a:rPr lang="en-US" altLang="zh-TW" sz="1200" u="none" dirty="0" err="1"/>
              <a:t>BinaryNodeTree</a:t>
            </a:r>
            <a:r>
              <a:rPr lang="en-US" altLang="zh-TW" sz="1200" u="none" dirty="0"/>
              <a:t>&lt;</a:t>
            </a:r>
            <a:r>
              <a:rPr lang="en-US" altLang="zh-TW" sz="1200" u="none" dirty="0" err="1"/>
              <a:t>ItemType</a:t>
            </a:r>
            <a:r>
              <a:rPr lang="en-US" altLang="zh-TW" sz="1200" u="none" dirty="0"/>
              <a:t>&gt;* </a:t>
            </a:r>
            <a:r>
              <a:rPr lang="en-US" altLang="zh-TW" sz="1200" u="none" dirty="0" err="1"/>
              <a:t>rightTreePtr</a:t>
            </a:r>
            <a:r>
              <a:rPr lang="en-US" altLang="zh-TW" sz="1200" u="none" dirty="0"/>
              <a:t>)</a:t>
            </a:r>
            <a:br>
              <a:rPr lang="en-US" altLang="zh-TW" sz="1200" u="none" dirty="0"/>
            </a:br>
            <a:r>
              <a:rPr lang="en-US" altLang="zh-TW" sz="1200" u="none" dirty="0"/>
              <a:t>{</a:t>
            </a:r>
            <a:br>
              <a:rPr lang="en-US" altLang="zh-TW" sz="1200" u="none" dirty="0"/>
            </a:br>
            <a:r>
              <a:rPr lang="en-US" altLang="zh-TW" sz="1200" u="none" dirty="0"/>
              <a:t>    </a:t>
            </a:r>
            <a:r>
              <a:rPr lang="en-US" altLang="zh-TW" sz="1200" u="none" dirty="0" err="1"/>
              <a:t>rootPtr</a:t>
            </a:r>
            <a:r>
              <a:rPr lang="en-US" altLang="zh-TW" sz="1200" u="none" dirty="0"/>
              <a:t> = </a:t>
            </a:r>
            <a:r>
              <a:rPr lang="en-US" altLang="zh-TW" sz="1200" b="1" u="none" dirty="0">
                <a:solidFill>
                  <a:srgbClr val="00B050"/>
                </a:solidFill>
              </a:rPr>
              <a:t>new</a:t>
            </a:r>
            <a:r>
              <a:rPr lang="en-US" altLang="zh-TW" sz="1200" u="none" dirty="0"/>
              <a:t> </a:t>
            </a:r>
            <a:r>
              <a:rPr lang="en-US" altLang="zh-TW" sz="1200" u="none" dirty="0" err="1"/>
              <a:t>BinaryNode</a:t>
            </a:r>
            <a:r>
              <a:rPr lang="en-US" altLang="zh-TW" sz="1200" u="none" dirty="0"/>
              <a:t>&lt;</a:t>
            </a:r>
            <a:r>
              <a:rPr lang="en-US" altLang="zh-TW" sz="1200" u="none" dirty="0" err="1"/>
              <a:t>ItemType</a:t>
            </a:r>
            <a:r>
              <a:rPr lang="en-US" altLang="zh-TW" sz="1200" u="none" dirty="0"/>
              <a:t>&gt;(</a:t>
            </a:r>
            <a:r>
              <a:rPr lang="en-US" altLang="zh-TW" sz="1200" u="none" dirty="0" err="1"/>
              <a:t>rootItem</a:t>
            </a:r>
            <a:r>
              <a:rPr lang="en-US" altLang="zh-TW" sz="1200" u="none" dirty="0"/>
              <a:t>, </a:t>
            </a:r>
            <a:r>
              <a:rPr lang="en-US" altLang="zh-TW" sz="1200" b="1" u="none" dirty="0" err="1">
                <a:solidFill>
                  <a:srgbClr val="FF0000"/>
                </a:solidFill>
              </a:rPr>
              <a:t>copyTree</a:t>
            </a:r>
            <a:r>
              <a:rPr lang="en-US" altLang="zh-TW" sz="1200" u="none" dirty="0"/>
              <a:t>(</a:t>
            </a:r>
            <a:r>
              <a:rPr lang="en-US" altLang="zh-TW" sz="1200" u="none" dirty="0" err="1"/>
              <a:t>leftTreePtr</a:t>
            </a:r>
            <a:r>
              <a:rPr lang="en-US" altLang="zh-TW" sz="1200" u="none" dirty="0"/>
              <a:t>-&gt;</a:t>
            </a:r>
            <a:r>
              <a:rPr lang="en-US" altLang="zh-TW" sz="1200" u="none" dirty="0" err="1"/>
              <a:t>rootPtr</a:t>
            </a:r>
            <a:r>
              <a:rPr lang="en-US" altLang="zh-TW" sz="1200" u="none" dirty="0"/>
              <a:t>), </a:t>
            </a:r>
            <a:br>
              <a:rPr lang="en-US" altLang="zh-TW" sz="1200" u="none" dirty="0"/>
            </a:br>
            <a:r>
              <a:rPr lang="en-US" altLang="zh-TW" sz="1200" u="none" dirty="0"/>
              <a:t>                                                 </a:t>
            </a:r>
            <a:r>
              <a:rPr lang="en-US" altLang="zh-TW" sz="1200" b="1" u="none" dirty="0" err="1">
                <a:solidFill>
                  <a:srgbClr val="FF0000"/>
                </a:solidFill>
              </a:rPr>
              <a:t>copyTree</a:t>
            </a:r>
            <a:r>
              <a:rPr lang="en-US" altLang="zh-TW" sz="1200" u="none" dirty="0"/>
              <a:t>(</a:t>
            </a:r>
            <a:r>
              <a:rPr lang="en-US" altLang="zh-TW" sz="1200" u="none" dirty="0" err="1"/>
              <a:t>rightTreePtr</a:t>
            </a:r>
            <a:r>
              <a:rPr lang="en-US" altLang="zh-TW" sz="1200" u="none" dirty="0"/>
              <a:t>-&gt;</a:t>
            </a:r>
            <a:r>
              <a:rPr lang="en-US" altLang="zh-TW" sz="1200" u="none" dirty="0" err="1"/>
              <a:t>rootPtr</a:t>
            </a:r>
            <a:r>
              <a:rPr lang="en-US" altLang="zh-TW" sz="1200" u="none" dirty="0"/>
              <a:t>));</a:t>
            </a:r>
            <a:br>
              <a:rPr lang="en-US" altLang="zh-TW" sz="1200" u="none" dirty="0"/>
            </a:br>
            <a:r>
              <a:rPr lang="en-US" altLang="zh-TW" sz="1200" u="none" dirty="0"/>
              <a:t>}  </a:t>
            </a:r>
            <a:r>
              <a:rPr lang="en-US" altLang="zh-TW" sz="1200" u="none" dirty="0">
                <a:solidFill>
                  <a:schemeClr val="bg1">
                    <a:lumMod val="65000"/>
                  </a:schemeClr>
                </a:solidFill>
              </a:rPr>
              <a:t>// end constructor</a:t>
            </a:r>
            <a:br>
              <a:rPr lang="en-US" altLang="zh-TW" sz="1200" u="none" dirty="0">
                <a:solidFill>
                  <a:schemeClr val="bg1">
                    <a:lumMod val="65000"/>
                  </a:schemeClr>
                </a:solidFill>
              </a:rPr>
            </a:br>
            <a:endParaRPr lang="zh-TW" altLang="zh-TW" sz="1200" u="none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881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/>
              <a:t>A Link-Based Implementation of the ADT Binary Tree </a:t>
            </a:r>
            <a:r>
              <a:rPr lang="en-US" altLang="zh-TW" sz="3600" dirty="0" smtClean="0"/>
              <a:t>(</a:t>
            </a:r>
            <a:r>
              <a:rPr lang="en-US" altLang="zh-TW" sz="3600" dirty="0"/>
              <a:t>7/13)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71500" y="1749890"/>
            <a:ext cx="8001000" cy="4267200"/>
          </a:xfrm>
        </p:spPr>
        <p:txBody>
          <a:bodyPr/>
          <a:lstStyle/>
          <a:p>
            <a:r>
              <a:rPr lang="en-US" altLang="zh-TW" sz="2000" dirty="0" smtClean="0"/>
              <a:t>The </a:t>
            </a:r>
            <a:r>
              <a:rPr lang="en-US" altLang="zh-TW" sz="2000" b="1" dirty="0" smtClean="0">
                <a:solidFill>
                  <a:srgbClr val="7030A0"/>
                </a:solidFill>
              </a:rPr>
              <a:t>protected method </a:t>
            </a:r>
            <a:r>
              <a:rPr lang="en-US" altLang="zh-TW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copyTree</a:t>
            </a:r>
            <a:r>
              <a:rPr lang="en-US" altLang="zh-TW" sz="2000" dirty="0" smtClean="0"/>
              <a:t> uses a </a:t>
            </a:r>
            <a:r>
              <a:rPr lang="en-US" altLang="zh-TW" sz="2000" b="1" dirty="0" smtClean="0">
                <a:solidFill>
                  <a:srgbClr val="FF0000"/>
                </a:solidFill>
              </a:rPr>
              <a:t>recursive preorder traversal </a:t>
            </a:r>
            <a:r>
              <a:rPr lang="en-US" altLang="zh-TW" sz="2000" dirty="0" smtClean="0"/>
              <a:t>to copy each node in the tree. </a:t>
            </a:r>
            <a:endParaRPr lang="zh-TW" altLang="en-US" sz="20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15</a:t>
            </a:fld>
            <a:endParaRPr lang="en-US" altLang="zh-TW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838200" y="2418814"/>
            <a:ext cx="7808548" cy="397031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r>
              <a:rPr lang="en-US" altLang="zh-TW" sz="1200" u="none" dirty="0"/>
              <a:t>template&lt;class </a:t>
            </a:r>
            <a:r>
              <a:rPr lang="en-US" altLang="zh-TW" sz="1200" u="none" dirty="0" err="1"/>
              <a:t>ItemType</a:t>
            </a:r>
            <a:r>
              <a:rPr lang="en-US" altLang="zh-TW" sz="1200" u="none" dirty="0"/>
              <a:t>&gt;</a:t>
            </a:r>
            <a:br>
              <a:rPr lang="en-US" altLang="zh-TW" sz="1200" u="none" dirty="0"/>
            </a:br>
            <a:r>
              <a:rPr lang="en-US" altLang="zh-TW" sz="1200" u="none" dirty="0" err="1"/>
              <a:t>BinaryNode</a:t>
            </a:r>
            <a:r>
              <a:rPr lang="en-US" altLang="zh-TW" sz="1200" u="none" dirty="0"/>
              <a:t>&lt;</a:t>
            </a:r>
            <a:r>
              <a:rPr lang="en-US" altLang="zh-TW" sz="1200" u="none" dirty="0" err="1"/>
              <a:t>ItemType</a:t>
            </a:r>
            <a:r>
              <a:rPr lang="en-US" altLang="zh-TW" sz="1200" u="none" dirty="0"/>
              <a:t>&gt;</a:t>
            </a:r>
            <a:r>
              <a:rPr lang="en-US" altLang="zh-TW" sz="1200" b="1" u="none" dirty="0">
                <a:solidFill>
                  <a:srgbClr val="C00000"/>
                </a:solidFill>
              </a:rPr>
              <a:t>*</a:t>
            </a:r>
            <a:r>
              <a:rPr lang="en-US" altLang="zh-TW" sz="1200" u="none" dirty="0"/>
              <a:t> </a:t>
            </a:r>
            <a:r>
              <a:rPr lang="en-US" altLang="zh-TW" sz="1200" u="none" dirty="0" err="1"/>
              <a:t>BinaryNodeTree</a:t>
            </a:r>
            <a:r>
              <a:rPr lang="en-US" altLang="zh-TW" sz="1200" u="none" dirty="0"/>
              <a:t>&lt;</a:t>
            </a:r>
            <a:r>
              <a:rPr lang="en-US" altLang="zh-TW" sz="1200" u="none" dirty="0" err="1"/>
              <a:t>ItemType</a:t>
            </a:r>
            <a:r>
              <a:rPr lang="en-US" altLang="zh-TW" sz="1200" u="none" dirty="0" smtClean="0"/>
              <a:t>&gt;::</a:t>
            </a:r>
          </a:p>
          <a:p>
            <a:r>
              <a:rPr lang="en-US" altLang="zh-TW" sz="1200" u="none" dirty="0"/>
              <a:t>	</a:t>
            </a:r>
            <a:r>
              <a:rPr lang="en-US" altLang="zh-TW" sz="1200" b="1" u="none" dirty="0" err="1" smtClean="0">
                <a:solidFill>
                  <a:srgbClr val="C00000"/>
                </a:solidFill>
              </a:rPr>
              <a:t>copyTree</a:t>
            </a:r>
            <a:r>
              <a:rPr lang="en-US" altLang="zh-TW" sz="1200" u="none" dirty="0" smtClean="0"/>
              <a:t>(</a:t>
            </a:r>
            <a:r>
              <a:rPr lang="en-US" altLang="zh-TW" sz="1200" u="none" dirty="0" err="1" smtClean="0"/>
              <a:t>const</a:t>
            </a:r>
            <a:r>
              <a:rPr lang="en-US" altLang="zh-TW" sz="1200" u="none" dirty="0" smtClean="0"/>
              <a:t> </a:t>
            </a:r>
            <a:r>
              <a:rPr lang="en-US" altLang="zh-TW" sz="1200" u="none" dirty="0" err="1"/>
              <a:t>BinaryNode</a:t>
            </a:r>
            <a:r>
              <a:rPr lang="en-US" altLang="zh-TW" sz="1200" u="none" dirty="0"/>
              <a:t>&lt;</a:t>
            </a:r>
            <a:r>
              <a:rPr lang="en-US" altLang="zh-TW" sz="1200" u="none" dirty="0" err="1"/>
              <a:t>ItemType</a:t>
            </a:r>
            <a:r>
              <a:rPr lang="en-US" altLang="zh-TW" sz="1200" u="none" dirty="0"/>
              <a:t>&gt;* </a:t>
            </a:r>
            <a:r>
              <a:rPr lang="en-US" altLang="zh-TW" sz="1200" b="1" u="none" dirty="0" err="1"/>
              <a:t>treePtr</a:t>
            </a:r>
            <a:r>
              <a:rPr lang="en-US" altLang="zh-TW" sz="1200" u="none" dirty="0"/>
              <a:t>) </a:t>
            </a:r>
            <a:r>
              <a:rPr lang="en-US" altLang="zh-TW" sz="1200" u="none" dirty="0" err="1" smtClean="0"/>
              <a:t>const</a:t>
            </a:r>
            <a:r>
              <a:rPr lang="en-US" altLang="zh-TW" sz="1200" u="none" dirty="0" smtClean="0"/>
              <a:t> </a:t>
            </a:r>
            <a:br>
              <a:rPr lang="en-US" altLang="zh-TW" sz="1200" u="none" dirty="0" smtClean="0"/>
            </a:br>
            <a:r>
              <a:rPr lang="en-US" altLang="zh-TW" sz="1200" u="none" dirty="0" smtClean="0"/>
              <a:t>{</a:t>
            </a:r>
          </a:p>
          <a:p>
            <a:r>
              <a:rPr lang="en-US" altLang="zh-TW" sz="1200" u="none" dirty="0" smtClean="0"/>
              <a:t>   </a:t>
            </a:r>
            <a:r>
              <a:rPr lang="en-US" altLang="zh-TW" sz="1200" u="none" dirty="0" err="1"/>
              <a:t>BinaryNode</a:t>
            </a:r>
            <a:r>
              <a:rPr lang="en-US" altLang="zh-TW" sz="1200" u="none" dirty="0"/>
              <a:t>&lt;</a:t>
            </a:r>
            <a:r>
              <a:rPr lang="en-US" altLang="zh-TW" sz="1200" u="none" dirty="0" err="1"/>
              <a:t>ItemType</a:t>
            </a:r>
            <a:r>
              <a:rPr lang="en-US" altLang="zh-TW" sz="1200" u="none" dirty="0"/>
              <a:t>&gt;* </a:t>
            </a:r>
            <a:r>
              <a:rPr lang="en-US" altLang="zh-TW" sz="1200" u="none" dirty="0" err="1"/>
              <a:t>newTreePtr</a:t>
            </a:r>
            <a:r>
              <a:rPr lang="en-US" altLang="zh-TW" sz="1200" u="none" dirty="0"/>
              <a:t> = </a:t>
            </a:r>
            <a:r>
              <a:rPr lang="en-US" altLang="zh-TW" sz="1200" u="none" dirty="0" err="1"/>
              <a:t>nullptr</a:t>
            </a:r>
            <a:r>
              <a:rPr lang="en-US" altLang="zh-TW" sz="1200" u="none" dirty="0"/>
              <a:t>;</a:t>
            </a:r>
            <a:br>
              <a:rPr lang="en-US" altLang="zh-TW" sz="1200" u="none" dirty="0"/>
            </a:br>
            <a:r>
              <a:rPr lang="en-US" altLang="zh-TW" sz="1200" u="none" dirty="0"/>
              <a:t>   </a:t>
            </a:r>
            <a:endParaRPr lang="en-US" altLang="zh-TW" sz="1200" u="none" dirty="0" smtClean="0"/>
          </a:p>
          <a:p>
            <a:r>
              <a:rPr lang="en-US" altLang="zh-TW" sz="1200" u="none" dirty="0"/>
              <a:t/>
            </a:r>
            <a:br>
              <a:rPr lang="en-US" altLang="zh-TW" sz="1200" u="none" dirty="0"/>
            </a:br>
            <a:r>
              <a:rPr lang="en-US" altLang="zh-TW" sz="1200" u="none" dirty="0"/>
              <a:t>   </a:t>
            </a:r>
            <a:r>
              <a:rPr lang="en-US" altLang="zh-TW" sz="1200" u="none" dirty="0">
                <a:solidFill>
                  <a:schemeClr val="bg1">
                    <a:lumMod val="65000"/>
                  </a:schemeClr>
                </a:solidFill>
              </a:rPr>
              <a:t>// Copy tree nodes during a preorder traversal</a:t>
            </a:r>
            <a:br>
              <a:rPr lang="en-US" altLang="zh-TW" sz="1200" u="none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en-US" altLang="zh-TW" sz="1200" u="none" dirty="0"/>
              <a:t>   if (</a:t>
            </a:r>
            <a:r>
              <a:rPr lang="en-US" altLang="zh-TW" sz="1200" u="none" dirty="0" err="1">
                <a:solidFill>
                  <a:srgbClr val="6600FF"/>
                </a:solidFill>
              </a:rPr>
              <a:t>treePtr</a:t>
            </a:r>
            <a:r>
              <a:rPr lang="en-US" altLang="zh-TW" sz="1200" u="none" dirty="0">
                <a:solidFill>
                  <a:srgbClr val="6600FF"/>
                </a:solidFill>
              </a:rPr>
              <a:t> != </a:t>
            </a:r>
            <a:r>
              <a:rPr lang="en-US" altLang="zh-TW" sz="1200" u="none" dirty="0" err="1">
                <a:solidFill>
                  <a:srgbClr val="6600FF"/>
                </a:solidFill>
              </a:rPr>
              <a:t>nullptr</a:t>
            </a:r>
            <a:r>
              <a:rPr lang="en-US" altLang="zh-TW" sz="1200" u="none" dirty="0"/>
              <a:t>)</a:t>
            </a:r>
            <a:br>
              <a:rPr lang="en-US" altLang="zh-TW" sz="1200" u="none" dirty="0"/>
            </a:br>
            <a:r>
              <a:rPr lang="en-US" altLang="zh-TW" sz="1200" u="none" dirty="0"/>
              <a:t>   </a:t>
            </a:r>
            <a:r>
              <a:rPr lang="en-US" altLang="zh-TW" sz="1200" u="none" dirty="0" smtClean="0"/>
              <a:t>{  </a:t>
            </a:r>
            <a:r>
              <a:rPr lang="en-US" altLang="zh-TW" sz="1200" u="none" dirty="0">
                <a:solidFill>
                  <a:schemeClr val="bg1">
                    <a:lumMod val="65000"/>
                  </a:schemeClr>
                </a:solidFill>
              </a:rPr>
              <a:t>// Copy node</a:t>
            </a:r>
            <a:br>
              <a:rPr lang="en-US" altLang="zh-TW" sz="1200" u="none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en-US" altLang="zh-TW" sz="1200" u="none" dirty="0"/>
              <a:t> </a:t>
            </a:r>
            <a:r>
              <a:rPr lang="en-US" altLang="zh-TW" sz="1200" u="none" dirty="0" smtClean="0"/>
              <a:t>     </a:t>
            </a:r>
            <a:r>
              <a:rPr lang="en-US" altLang="zh-TW" sz="1200" u="none" dirty="0" err="1" smtClean="0">
                <a:solidFill>
                  <a:srgbClr val="6600FF"/>
                </a:solidFill>
              </a:rPr>
              <a:t>newTreePtr</a:t>
            </a:r>
            <a:r>
              <a:rPr lang="en-US" altLang="zh-TW" sz="1200" u="none" dirty="0" smtClean="0">
                <a:solidFill>
                  <a:srgbClr val="6600FF"/>
                </a:solidFill>
              </a:rPr>
              <a:t> </a:t>
            </a:r>
            <a:r>
              <a:rPr lang="en-US" altLang="zh-TW" sz="1200" u="none" dirty="0">
                <a:solidFill>
                  <a:srgbClr val="6600FF"/>
                </a:solidFill>
              </a:rPr>
              <a:t>= </a:t>
            </a:r>
            <a:r>
              <a:rPr lang="en-US" altLang="zh-TW" sz="1200" b="1" u="none" dirty="0">
                <a:solidFill>
                  <a:srgbClr val="00B050"/>
                </a:solidFill>
              </a:rPr>
              <a:t>new</a:t>
            </a:r>
            <a:r>
              <a:rPr lang="en-US" altLang="zh-TW" sz="1200" u="none" dirty="0">
                <a:solidFill>
                  <a:srgbClr val="6600FF"/>
                </a:solidFill>
              </a:rPr>
              <a:t> </a:t>
            </a:r>
            <a:r>
              <a:rPr lang="en-US" altLang="zh-TW" sz="1200" u="none" dirty="0" err="1">
                <a:solidFill>
                  <a:srgbClr val="6600FF"/>
                </a:solidFill>
              </a:rPr>
              <a:t>BinaryNode</a:t>
            </a:r>
            <a:r>
              <a:rPr lang="en-US" altLang="zh-TW" sz="1200" u="none" dirty="0">
                <a:solidFill>
                  <a:srgbClr val="6600FF"/>
                </a:solidFill>
              </a:rPr>
              <a:t>&lt;</a:t>
            </a:r>
            <a:r>
              <a:rPr lang="en-US" altLang="zh-TW" sz="1200" u="none" dirty="0" err="1">
                <a:solidFill>
                  <a:srgbClr val="6600FF"/>
                </a:solidFill>
              </a:rPr>
              <a:t>ItemType</a:t>
            </a:r>
            <a:r>
              <a:rPr lang="en-US" altLang="zh-TW" sz="1200" u="none" dirty="0">
                <a:solidFill>
                  <a:srgbClr val="6600FF"/>
                </a:solidFill>
              </a:rPr>
              <a:t>&gt;(</a:t>
            </a:r>
            <a:r>
              <a:rPr lang="en-US" altLang="zh-TW" sz="1200" u="none" dirty="0" err="1">
                <a:solidFill>
                  <a:srgbClr val="6600FF"/>
                </a:solidFill>
              </a:rPr>
              <a:t>treePtr</a:t>
            </a:r>
            <a:r>
              <a:rPr lang="en-US" altLang="zh-TW" sz="1200" u="none" dirty="0">
                <a:solidFill>
                  <a:srgbClr val="6600FF"/>
                </a:solidFill>
              </a:rPr>
              <a:t>-&gt;</a:t>
            </a:r>
            <a:r>
              <a:rPr lang="en-US" altLang="zh-TW" sz="1200" u="none" dirty="0" err="1">
                <a:solidFill>
                  <a:srgbClr val="6600FF"/>
                </a:solidFill>
              </a:rPr>
              <a:t>getItem</a:t>
            </a:r>
            <a:r>
              <a:rPr lang="en-US" altLang="zh-TW" sz="1200" u="none" dirty="0">
                <a:solidFill>
                  <a:srgbClr val="6600FF"/>
                </a:solidFill>
              </a:rPr>
              <a:t>(), </a:t>
            </a:r>
            <a:r>
              <a:rPr lang="en-US" altLang="zh-TW" sz="1200" u="none" dirty="0" err="1">
                <a:solidFill>
                  <a:srgbClr val="6600FF"/>
                </a:solidFill>
              </a:rPr>
              <a:t>nullptr</a:t>
            </a:r>
            <a:r>
              <a:rPr lang="en-US" altLang="zh-TW" sz="1200" u="none" dirty="0">
                <a:solidFill>
                  <a:srgbClr val="6600FF"/>
                </a:solidFill>
              </a:rPr>
              <a:t>, </a:t>
            </a:r>
            <a:r>
              <a:rPr lang="en-US" altLang="zh-TW" sz="1200" u="none" dirty="0" err="1">
                <a:solidFill>
                  <a:srgbClr val="6600FF"/>
                </a:solidFill>
              </a:rPr>
              <a:t>nullptr</a:t>
            </a:r>
            <a:r>
              <a:rPr lang="en-US" altLang="zh-TW" sz="1200" u="none" dirty="0">
                <a:solidFill>
                  <a:srgbClr val="6600FF"/>
                </a:solidFill>
              </a:rPr>
              <a:t>);</a:t>
            </a:r>
            <a:br>
              <a:rPr lang="en-US" altLang="zh-TW" sz="1200" u="none" dirty="0">
                <a:solidFill>
                  <a:srgbClr val="6600FF"/>
                </a:solidFill>
              </a:rPr>
            </a:br>
            <a:r>
              <a:rPr lang="en-US" altLang="zh-TW" sz="1200" u="none" dirty="0">
                <a:solidFill>
                  <a:srgbClr val="6600FF"/>
                </a:solidFill>
              </a:rPr>
              <a:t> </a:t>
            </a:r>
            <a:r>
              <a:rPr lang="en-US" altLang="zh-TW" sz="1200" u="none" dirty="0" smtClean="0">
                <a:solidFill>
                  <a:srgbClr val="6600FF"/>
                </a:solidFill>
              </a:rPr>
              <a:t>     </a:t>
            </a:r>
            <a:r>
              <a:rPr lang="en-US" altLang="zh-TW" sz="1200" u="none" dirty="0" err="1" smtClean="0">
                <a:solidFill>
                  <a:srgbClr val="6600FF"/>
                </a:solidFill>
              </a:rPr>
              <a:t>newTreePtr</a:t>
            </a:r>
            <a:r>
              <a:rPr lang="en-US" altLang="zh-TW" sz="1200" u="none" dirty="0" smtClean="0">
                <a:solidFill>
                  <a:srgbClr val="6600FF"/>
                </a:solidFill>
              </a:rPr>
              <a:t>-</a:t>
            </a:r>
            <a:r>
              <a:rPr lang="en-US" altLang="zh-TW" sz="1200" u="none" dirty="0">
                <a:solidFill>
                  <a:srgbClr val="6600FF"/>
                </a:solidFill>
              </a:rPr>
              <a:t>&gt;</a:t>
            </a:r>
            <a:r>
              <a:rPr lang="en-US" altLang="zh-TW" sz="1200" u="none" dirty="0" err="1">
                <a:solidFill>
                  <a:srgbClr val="6600FF"/>
                </a:solidFill>
              </a:rPr>
              <a:t>setLeftChildPtr</a:t>
            </a:r>
            <a:r>
              <a:rPr lang="en-US" altLang="zh-TW" sz="1200" u="none" dirty="0">
                <a:solidFill>
                  <a:srgbClr val="6600FF"/>
                </a:solidFill>
              </a:rPr>
              <a:t>(</a:t>
            </a:r>
            <a:r>
              <a:rPr lang="en-US" altLang="zh-TW" sz="1200" b="1" u="none" dirty="0" err="1">
                <a:solidFill>
                  <a:srgbClr val="C00000"/>
                </a:solidFill>
              </a:rPr>
              <a:t>copyTree</a:t>
            </a:r>
            <a:r>
              <a:rPr lang="en-US" altLang="zh-TW" sz="1200" u="none" dirty="0">
                <a:solidFill>
                  <a:srgbClr val="6600FF"/>
                </a:solidFill>
              </a:rPr>
              <a:t>(</a:t>
            </a:r>
            <a:r>
              <a:rPr lang="en-US" altLang="zh-TW" sz="1200" u="none" dirty="0" err="1">
                <a:solidFill>
                  <a:srgbClr val="6600FF"/>
                </a:solidFill>
              </a:rPr>
              <a:t>treePtr</a:t>
            </a:r>
            <a:r>
              <a:rPr lang="en-US" altLang="zh-TW" sz="1200" u="none" dirty="0">
                <a:solidFill>
                  <a:srgbClr val="6600FF"/>
                </a:solidFill>
              </a:rPr>
              <a:t>-&gt;</a:t>
            </a:r>
            <a:r>
              <a:rPr lang="en-US" altLang="zh-TW" sz="1200" u="none" dirty="0" err="1">
                <a:solidFill>
                  <a:srgbClr val="6600FF"/>
                </a:solidFill>
              </a:rPr>
              <a:t>getLeftChildPtr</a:t>
            </a:r>
            <a:r>
              <a:rPr lang="en-US" altLang="zh-TW" sz="1200" u="none" dirty="0">
                <a:solidFill>
                  <a:srgbClr val="6600FF"/>
                </a:solidFill>
              </a:rPr>
              <a:t>()));</a:t>
            </a:r>
            <a:br>
              <a:rPr lang="en-US" altLang="zh-TW" sz="1200" u="none" dirty="0">
                <a:solidFill>
                  <a:srgbClr val="6600FF"/>
                </a:solidFill>
              </a:rPr>
            </a:br>
            <a:r>
              <a:rPr lang="en-US" altLang="zh-TW" sz="1200" u="none" dirty="0">
                <a:solidFill>
                  <a:srgbClr val="6600FF"/>
                </a:solidFill>
              </a:rPr>
              <a:t>      </a:t>
            </a:r>
            <a:r>
              <a:rPr lang="en-US" altLang="zh-TW" sz="1200" u="none" dirty="0" err="1">
                <a:solidFill>
                  <a:srgbClr val="6600FF"/>
                </a:solidFill>
              </a:rPr>
              <a:t>newTreePtr</a:t>
            </a:r>
            <a:r>
              <a:rPr lang="en-US" altLang="zh-TW" sz="1200" u="none" dirty="0">
                <a:solidFill>
                  <a:srgbClr val="6600FF"/>
                </a:solidFill>
              </a:rPr>
              <a:t>-&gt;</a:t>
            </a:r>
            <a:r>
              <a:rPr lang="en-US" altLang="zh-TW" sz="1200" u="none" dirty="0" err="1">
                <a:solidFill>
                  <a:srgbClr val="6600FF"/>
                </a:solidFill>
              </a:rPr>
              <a:t>setRightChildPtr</a:t>
            </a:r>
            <a:r>
              <a:rPr lang="en-US" altLang="zh-TW" sz="1200" u="none" dirty="0">
                <a:solidFill>
                  <a:srgbClr val="6600FF"/>
                </a:solidFill>
              </a:rPr>
              <a:t>(</a:t>
            </a:r>
            <a:r>
              <a:rPr lang="en-US" altLang="zh-TW" sz="1200" b="1" u="none" dirty="0" err="1">
                <a:solidFill>
                  <a:srgbClr val="C00000"/>
                </a:solidFill>
              </a:rPr>
              <a:t>copyTree</a:t>
            </a:r>
            <a:r>
              <a:rPr lang="en-US" altLang="zh-TW" sz="1200" u="none" dirty="0">
                <a:solidFill>
                  <a:srgbClr val="6600FF"/>
                </a:solidFill>
              </a:rPr>
              <a:t>(</a:t>
            </a:r>
            <a:r>
              <a:rPr lang="en-US" altLang="zh-TW" sz="1200" u="none" dirty="0" err="1">
                <a:solidFill>
                  <a:srgbClr val="6600FF"/>
                </a:solidFill>
              </a:rPr>
              <a:t>treePtr</a:t>
            </a:r>
            <a:r>
              <a:rPr lang="en-US" altLang="zh-TW" sz="1200" u="none" dirty="0">
                <a:solidFill>
                  <a:srgbClr val="6600FF"/>
                </a:solidFill>
              </a:rPr>
              <a:t>-&gt;</a:t>
            </a:r>
            <a:r>
              <a:rPr lang="en-US" altLang="zh-TW" sz="1200" u="none" dirty="0" err="1">
                <a:solidFill>
                  <a:srgbClr val="6600FF"/>
                </a:solidFill>
              </a:rPr>
              <a:t>getRightChildPtr</a:t>
            </a:r>
            <a:r>
              <a:rPr lang="en-US" altLang="zh-TW" sz="1200" u="none" dirty="0">
                <a:solidFill>
                  <a:srgbClr val="6600FF"/>
                </a:solidFill>
              </a:rPr>
              <a:t>()));</a:t>
            </a:r>
            <a:br>
              <a:rPr lang="en-US" altLang="zh-TW" sz="1200" u="none" dirty="0">
                <a:solidFill>
                  <a:srgbClr val="6600FF"/>
                </a:solidFill>
              </a:rPr>
            </a:br>
            <a:r>
              <a:rPr lang="en-US" altLang="zh-TW" sz="1200" u="none" dirty="0"/>
              <a:t>   }  </a:t>
            </a:r>
            <a:r>
              <a:rPr lang="en-US" altLang="zh-TW" sz="1200" u="none" dirty="0">
                <a:solidFill>
                  <a:schemeClr val="bg1">
                    <a:lumMod val="65000"/>
                  </a:schemeClr>
                </a:solidFill>
              </a:rPr>
              <a:t>// end </a:t>
            </a:r>
            <a:r>
              <a:rPr lang="en-US" altLang="zh-TW" sz="1200" u="none" dirty="0" smtClean="0">
                <a:solidFill>
                  <a:schemeClr val="bg1">
                    <a:lumMod val="65000"/>
                  </a:schemeClr>
                </a:solidFill>
              </a:rPr>
              <a:t>if</a:t>
            </a:r>
          </a:p>
          <a:p>
            <a:endParaRPr lang="en-US" altLang="zh-TW" sz="1200" u="none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altLang="zh-TW" sz="1200" u="none" dirty="0">
                <a:solidFill>
                  <a:schemeClr val="bg1">
                    <a:lumMod val="65000"/>
                  </a:schemeClr>
                </a:solidFill>
              </a:rPr>
              <a:t/>
            </a:r>
            <a:br>
              <a:rPr lang="en-US" altLang="zh-TW" sz="1200" u="none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en-US" altLang="zh-TW" sz="1200" u="none" dirty="0" smtClean="0"/>
              <a:t>   </a:t>
            </a:r>
            <a:r>
              <a:rPr lang="en-US" altLang="zh-TW" sz="1200" b="1" u="none" dirty="0">
                <a:solidFill>
                  <a:srgbClr val="C00000"/>
                </a:solidFill>
              </a:rPr>
              <a:t>return </a:t>
            </a:r>
            <a:r>
              <a:rPr lang="en-US" altLang="zh-TW" sz="1200" b="1" u="none" dirty="0" err="1">
                <a:solidFill>
                  <a:srgbClr val="C00000"/>
                </a:solidFill>
              </a:rPr>
              <a:t>newTreePtr</a:t>
            </a:r>
            <a:r>
              <a:rPr lang="en-US" altLang="zh-TW" sz="1200" b="1" u="none" dirty="0" smtClean="0">
                <a:solidFill>
                  <a:srgbClr val="C00000"/>
                </a:solidFill>
              </a:rPr>
              <a:t>;</a:t>
            </a:r>
          </a:p>
          <a:p>
            <a:r>
              <a:rPr lang="en-US" altLang="zh-TW" sz="1200" u="none" dirty="0"/>
              <a:t/>
            </a:r>
            <a:br>
              <a:rPr lang="en-US" altLang="zh-TW" sz="1200" u="none" dirty="0"/>
            </a:br>
            <a:r>
              <a:rPr lang="en-US" altLang="zh-TW" sz="1200" u="none" dirty="0"/>
              <a:t>}  </a:t>
            </a:r>
            <a:r>
              <a:rPr lang="en-US" altLang="zh-TW" sz="1200" u="none" dirty="0">
                <a:solidFill>
                  <a:schemeClr val="bg1">
                    <a:lumMod val="65000"/>
                  </a:schemeClr>
                </a:solidFill>
              </a:rPr>
              <a:t>// end </a:t>
            </a:r>
            <a:r>
              <a:rPr lang="en-US" altLang="zh-TW" sz="1200" u="none" dirty="0" err="1">
                <a:solidFill>
                  <a:schemeClr val="bg1">
                    <a:lumMod val="65000"/>
                  </a:schemeClr>
                </a:solidFill>
              </a:rPr>
              <a:t>copyTree</a:t>
            </a:r>
            <a:r>
              <a:rPr lang="en-US" altLang="zh-TW" sz="1200" u="none" dirty="0"/>
              <a:t/>
            </a:r>
            <a:br>
              <a:rPr lang="en-US" altLang="zh-TW" sz="1200" u="none" dirty="0"/>
            </a:br>
            <a:endParaRPr lang="zh-TW" altLang="zh-TW" sz="1200" u="none" dirty="0"/>
          </a:p>
          <a:p>
            <a:endParaRPr lang="zh-TW" altLang="zh-TW" sz="1200" u="none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521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/>
              <a:t>A Link-Based Implementation of the ADT Binary Tree </a:t>
            </a:r>
            <a:r>
              <a:rPr lang="en-US" altLang="zh-TW" sz="3600" dirty="0" smtClean="0"/>
              <a:t>(</a:t>
            </a:r>
            <a:r>
              <a:rPr lang="en-US" altLang="zh-TW" sz="3600" dirty="0"/>
              <a:t>8/13)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000" dirty="0" smtClean="0"/>
              <a:t>The </a:t>
            </a:r>
            <a:r>
              <a:rPr lang="en-US" altLang="zh-TW" sz="2000" b="1" dirty="0" smtClean="0">
                <a:solidFill>
                  <a:srgbClr val="6600FF"/>
                </a:solidFill>
              </a:rPr>
              <a:t>copy constructor</a:t>
            </a:r>
            <a:r>
              <a:rPr lang="en-US" altLang="zh-TW" sz="2000" dirty="0" smtClean="0"/>
              <a:t> then looks like this:</a:t>
            </a:r>
          </a:p>
          <a:p>
            <a:endParaRPr lang="en-US" altLang="zh-TW" sz="2000" dirty="0"/>
          </a:p>
          <a:p>
            <a:endParaRPr lang="en-US" altLang="zh-TW" sz="2000" dirty="0" smtClean="0"/>
          </a:p>
          <a:p>
            <a:endParaRPr lang="en-US" altLang="zh-TW" sz="2000" dirty="0"/>
          </a:p>
          <a:p>
            <a:endParaRPr lang="en-US" altLang="zh-TW" sz="20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16</a:t>
            </a:fld>
            <a:endParaRPr lang="en-US" altLang="zh-TW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574675" y="2133600"/>
            <a:ext cx="7715574" cy="10156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r>
              <a:rPr lang="en-US" altLang="zh-TW" sz="1200" u="none" dirty="0" smtClean="0"/>
              <a:t>template&lt;class </a:t>
            </a:r>
            <a:r>
              <a:rPr lang="en-US" altLang="zh-TW" sz="1200" u="none" dirty="0" err="1"/>
              <a:t>ItemType</a:t>
            </a:r>
            <a:r>
              <a:rPr lang="en-US" altLang="zh-TW" sz="1200" u="none" dirty="0"/>
              <a:t>&gt;</a:t>
            </a:r>
            <a:br>
              <a:rPr lang="en-US" altLang="zh-TW" sz="1200" u="none" dirty="0"/>
            </a:br>
            <a:r>
              <a:rPr lang="en-US" altLang="zh-TW" sz="1200" u="none" dirty="0" err="1"/>
              <a:t>BinaryNodeTree</a:t>
            </a:r>
            <a:r>
              <a:rPr lang="en-US" altLang="zh-TW" sz="1200" u="none" dirty="0"/>
              <a:t>&lt;</a:t>
            </a:r>
            <a:r>
              <a:rPr lang="en-US" altLang="zh-TW" sz="1200" u="none" dirty="0" err="1"/>
              <a:t>ItemType</a:t>
            </a:r>
            <a:r>
              <a:rPr lang="en-US" altLang="zh-TW" sz="1200" u="none" dirty="0"/>
              <a:t>&gt;::</a:t>
            </a:r>
            <a:r>
              <a:rPr lang="en-US" altLang="zh-TW" sz="1200" b="1" u="none" dirty="0" err="1">
                <a:solidFill>
                  <a:srgbClr val="C00000"/>
                </a:solidFill>
              </a:rPr>
              <a:t>BinaryNodeTree</a:t>
            </a:r>
            <a:r>
              <a:rPr lang="en-US" altLang="zh-TW" sz="1200" u="none" dirty="0"/>
              <a:t>(</a:t>
            </a:r>
            <a:r>
              <a:rPr lang="en-US" altLang="zh-TW" sz="1200" u="none" dirty="0" err="1"/>
              <a:t>const</a:t>
            </a:r>
            <a:r>
              <a:rPr lang="en-US" altLang="zh-TW" sz="1200" u="none" dirty="0"/>
              <a:t> </a:t>
            </a:r>
            <a:r>
              <a:rPr lang="en-US" altLang="zh-TW" sz="1200" u="none" dirty="0" err="1"/>
              <a:t>BinaryNodeTree</a:t>
            </a:r>
            <a:r>
              <a:rPr lang="en-US" altLang="zh-TW" sz="1200" u="none" dirty="0"/>
              <a:t>&lt;</a:t>
            </a:r>
            <a:r>
              <a:rPr lang="en-US" altLang="zh-TW" sz="1200" u="none" dirty="0" err="1"/>
              <a:t>ItemType</a:t>
            </a:r>
            <a:r>
              <a:rPr lang="en-US" altLang="zh-TW" sz="1200" u="none" dirty="0"/>
              <a:t>&gt;&amp; </a:t>
            </a:r>
            <a:r>
              <a:rPr lang="en-US" altLang="zh-TW" sz="1200" u="none" dirty="0" smtClean="0"/>
              <a:t>tree)</a:t>
            </a:r>
            <a:r>
              <a:rPr lang="en-US" altLang="zh-TW" sz="1200" u="none" dirty="0"/>
              <a:t/>
            </a:r>
            <a:br>
              <a:rPr lang="en-US" altLang="zh-TW" sz="1200" u="none" dirty="0"/>
            </a:br>
            <a:r>
              <a:rPr lang="en-US" altLang="zh-TW" sz="1200" u="none" dirty="0"/>
              <a:t>{</a:t>
            </a:r>
            <a:br>
              <a:rPr lang="en-US" altLang="zh-TW" sz="1200" u="none" dirty="0"/>
            </a:br>
            <a:r>
              <a:rPr lang="en-US" altLang="zh-TW" sz="1200" u="none" dirty="0"/>
              <a:t>   </a:t>
            </a:r>
            <a:r>
              <a:rPr lang="en-US" altLang="zh-TW" sz="1200" u="none" dirty="0" err="1"/>
              <a:t>rootPtr</a:t>
            </a:r>
            <a:r>
              <a:rPr lang="en-US" altLang="zh-TW" sz="1200" u="none" dirty="0"/>
              <a:t> = </a:t>
            </a:r>
            <a:r>
              <a:rPr lang="en-US" altLang="zh-TW" sz="1200" b="1" u="none" dirty="0" err="1" smtClean="0">
                <a:solidFill>
                  <a:srgbClr val="C00000"/>
                </a:solidFill>
              </a:rPr>
              <a:t>copyTree</a:t>
            </a:r>
            <a:r>
              <a:rPr lang="en-US" altLang="zh-TW" sz="1200" u="none" dirty="0" smtClean="0"/>
              <a:t>(</a:t>
            </a:r>
            <a:r>
              <a:rPr lang="en-US" altLang="zh-TW" sz="1200" u="none" dirty="0" err="1" smtClean="0"/>
              <a:t>tree.rootPtr</a:t>
            </a:r>
            <a:r>
              <a:rPr lang="en-US" altLang="zh-TW" sz="1200" u="none" dirty="0"/>
              <a:t>);</a:t>
            </a:r>
            <a:br>
              <a:rPr lang="en-US" altLang="zh-TW" sz="1200" u="none" dirty="0"/>
            </a:br>
            <a:r>
              <a:rPr lang="en-US" altLang="zh-TW" sz="1200" u="none" dirty="0"/>
              <a:t>}  </a:t>
            </a:r>
            <a:r>
              <a:rPr lang="en-US" altLang="zh-TW" sz="1200" u="none" dirty="0">
                <a:solidFill>
                  <a:schemeClr val="bg1">
                    <a:lumMod val="65000"/>
                  </a:schemeClr>
                </a:solidFill>
              </a:rPr>
              <a:t>// end copy </a:t>
            </a:r>
            <a:r>
              <a:rPr lang="en-US" altLang="zh-TW" sz="1200" u="none" dirty="0" smtClean="0">
                <a:solidFill>
                  <a:schemeClr val="bg1">
                    <a:lumMod val="65000"/>
                  </a:schemeClr>
                </a:solidFill>
              </a:rPr>
              <a:t>constructor</a:t>
            </a:r>
            <a:endParaRPr lang="zh-TW" altLang="zh-TW" sz="1400" u="none" dirty="0"/>
          </a:p>
        </p:txBody>
      </p:sp>
      <p:sp>
        <p:nvSpPr>
          <p:cNvPr id="7" name="文字方塊 6"/>
          <p:cNvSpPr txBox="1"/>
          <p:nvPr/>
        </p:nvSpPr>
        <p:spPr>
          <a:xfrm>
            <a:off x="5257800" y="2785951"/>
            <a:ext cx="14253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u="none" dirty="0" smtClean="0"/>
              <a:t>Erratum!!</a:t>
            </a:r>
            <a:endParaRPr lang="zh-TW" altLang="en-US" b="1" u="none" dirty="0"/>
          </a:p>
        </p:txBody>
      </p:sp>
      <p:cxnSp>
        <p:nvCxnSpPr>
          <p:cNvPr id="8" name="直線單箭頭接點 7"/>
          <p:cNvCxnSpPr>
            <a:stCxn id="7" idx="0"/>
          </p:cNvCxnSpPr>
          <p:nvPr/>
        </p:nvCxnSpPr>
        <p:spPr bwMode="auto">
          <a:xfrm flipV="1">
            <a:off x="5970495" y="2590800"/>
            <a:ext cx="1420905" cy="19515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2" name="直線單箭頭接點 11"/>
          <p:cNvCxnSpPr/>
          <p:nvPr/>
        </p:nvCxnSpPr>
        <p:spPr bwMode="auto">
          <a:xfrm flipH="1" flipV="1">
            <a:off x="3886201" y="2902747"/>
            <a:ext cx="1371599" cy="9659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305968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/>
              <a:t>A Link-Based Implementation of the ADT Binary Tree </a:t>
            </a:r>
            <a:r>
              <a:rPr lang="en-US" altLang="zh-TW" sz="3600" dirty="0" smtClean="0"/>
              <a:t>(</a:t>
            </a:r>
            <a:r>
              <a:rPr lang="en-US" altLang="zh-TW" sz="3600" dirty="0"/>
              <a:t>9/13)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000" dirty="0"/>
              <a:t>The destructor calls </a:t>
            </a:r>
            <a:r>
              <a:rPr lang="en-US" altLang="zh-TW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destroyTree</a:t>
            </a:r>
            <a:r>
              <a:rPr lang="en-US" altLang="zh-TW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altLang="zh-TW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rootPtr</a:t>
            </a:r>
            <a:r>
              <a:rPr lang="en-US" altLang="zh-TW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altLang="zh-TW" sz="2000" dirty="0"/>
              <a:t> to delete each node in the tree in a </a:t>
            </a:r>
            <a:r>
              <a:rPr lang="en-US" altLang="zh-TW" sz="2000" b="1" dirty="0">
                <a:solidFill>
                  <a:srgbClr val="C00000"/>
                </a:solidFill>
              </a:rPr>
              <a:t>recursive </a:t>
            </a:r>
            <a:r>
              <a:rPr lang="en-US" altLang="zh-TW" sz="2000" b="1" dirty="0" err="1">
                <a:solidFill>
                  <a:srgbClr val="C00000"/>
                </a:solidFill>
              </a:rPr>
              <a:t>postorder</a:t>
            </a:r>
            <a:r>
              <a:rPr lang="en-US" altLang="zh-TW" sz="2000" dirty="0"/>
              <a:t> manner.</a:t>
            </a:r>
            <a:endParaRPr lang="zh-TW" altLang="en-US" sz="2000" dirty="0"/>
          </a:p>
          <a:p>
            <a:endParaRPr lang="en-US" altLang="zh-TW" sz="2000" dirty="0" smtClean="0"/>
          </a:p>
          <a:p>
            <a:endParaRPr lang="en-US" altLang="zh-TW" sz="2000" dirty="0"/>
          </a:p>
          <a:p>
            <a:endParaRPr lang="en-US" altLang="zh-TW" sz="2000" dirty="0" smtClean="0"/>
          </a:p>
          <a:p>
            <a:endParaRPr lang="en-US" altLang="zh-TW" sz="2000" dirty="0"/>
          </a:p>
          <a:p>
            <a:endParaRPr lang="en-US" altLang="zh-TW" sz="2000" dirty="0" smtClean="0"/>
          </a:p>
          <a:p>
            <a:endParaRPr lang="en-US" altLang="zh-TW" sz="1400" dirty="0"/>
          </a:p>
          <a:p>
            <a:r>
              <a:rPr lang="en-US" altLang="zh-TW" sz="2000" dirty="0" smtClean="0"/>
              <a:t>The </a:t>
            </a:r>
            <a:r>
              <a:rPr lang="en-US" altLang="zh-TW" sz="2000" dirty="0" smtClean="0"/>
              <a:t>destructor then only needs to make the call </a:t>
            </a:r>
            <a:r>
              <a:rPr lang="en-US" altLang="zh-TW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destroyTree</a:t>
            </a:r>
            <a:r>
              <a:rPr lang="en-US" altLang="zh-TW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altLang="zh-TW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rootPtr</a:t>
            </a:r>
            <a:r>
              <a:rPr lang="en-US" altLang="zh-TW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altLang="zh-TW" sz="2000" dirty="0" smtClean="0"/>
              <a:t>.</a:t>
            </a:r>
            <a:endParaRPr lang="zh-TW" altLang="en-US" sz="20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17</a:t>
            </a:fld>
            <a:endParaRPr lang="en-US" altLang="zh-TW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990600" y="5235912"/>
            <a:ext cx="6629400" cy="10156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r>
              <a:rPr lang="en-US" altLang="zh-TW" sz="1200" u="none" dirty="0"/>
              <a:t>template&lt;class </a:t>
            </a:r>
            <a:r>
              <a:rPr lang="en-US" altLang="zh-TW" sz="1200" u="none" dirty="0" err="1"/>
              <a:t>ItemType</a:t>
            </a:r>
            <a:r>
              <a:rPr lang="en-US" altLang="zh-TW" sz="1200" u="none" dirty="0"/>
              <a:t>&gt;</a:t>
            </a:r>
            <a:br>
              <a:rPr lang="en-US" altLang="zh-TW" sz="1200" u="none" dirty="0"/>
            </a:br>
            <a:r>
              <a:rPr lang="en-US" altLang="zh-TW" sz="1200" u="none" dirty="0" err="1"/>
              <a:t>BinaryNodeTree</a:t>
            </a:r>
            <a:r>
              <a:rPr lang="en-US" altLang="zh-TW" sz="1200" u="none" dirty="0"/>
              <a:t>&lt;</a:t>
            </a:r>
            <a:r>
              <a:rPr lang="en-US" altLang="zh-TW" sz="1200" u="none" dirty="0" err="1"/>
              <a:t>ItemType</a:t>
            </a:r>
            <a:r>
              <a:rPr lang="en-US" altLang="zh-TW" sz="1200" u="none" dirty="0"/>
              <a:t>&gt;::</a:t>
            </a:r>
            <a:r>
              <a:rPr lang="en-US" altLang="zh-TW" sz="1200" b="1" u="none" dirty="0">
                <a:solidFill>
                  <a:srgbClr val="C00000"/>
                </a:solidFill>
              </a:rPr>
              <a:t>~</a:t>
            </a:r>
            <a:r>
              <a:rPr lang="en-US" altLang="zh-TW" sz="1200" b="1" u="none" dirty="0" err="1">
                <a:solidFill>
                  <a:srgbClr val="C00000"/>
                </a:solidFill>
              </a:rPr>
              <a:t>BinaryNodeTree</a:t>
            </a:r>
            <a:r>
              <a:rPr lang="en-US" altLang="zh-TW" sz="1200" u="none" dirty="0"/>
              <a:t>()</a:t>
            </a:r>
            <a:br>
              <a:rPr lang="en-US" altLang="zh-TW" sz="1200" u="none" dirty="0"/>
            </a:br>
            <a:r>
              <a:rPr lang="en-US" altLang="zh-TW" sz="1200" u="none" dirty="0"/>
              <a:t>{</a:t>
            </a:r>
            <a:br>
              <a:rPr lang="en-US" altLang="zh-TW" sz="1200" u="none" dirty="0"/>
            </a:br>
            <a:r>
              <a:rPr lang="en-US" altLang="zh-TW" sz="1200" u="none" dirty="0"/>
              <a:t>   </a:t>
            </a:r>
            <a:r>
              <a:rPr lang="en-US" altLang="zh-TW" sz="1200" b="1" u="none" dirty="0" err="1">
                <a:solidFill>
                  <a:srgbClr val="C00000"/>
                </a:solidFill>
              </a:rPr>
              <a:t>destroyTree</a:t>
            </a:r>
            <a:r>
              <a:rPr lang="en-US" altLang="zh-TW" sz="1200" u="none" dirty="0"/>
              <a:t>(</a:t>
            </a:r>
            <a:r>
              <a:rPr lang="en-US" altLang="zh-TW" sz="1200" u="none" dirty="0" err="1"/>
              <a:t>rootPtr</a:t>
            </a:r>
            <a:r>
              <a:rPr lang="en-US" altLang="zh-TW" sz="1200" u="none" dirty="0"/>
              <a:t>);</a:t>
            </a:r>
            <a:br>
              <a:rPr lang="en-US" altLang="zh-TW" sz="1200" u="none" dirty="0"/>
            </a:br>
            <a:r>
              <a:rPr lang="en-US" altLang="zh-TW" sz="1200" u="none" dirty="0"/>
              <a:t>} </a:t>
            </a:r>
            <a:r>
              <a:rPr lang="en-US" altLang="zh-TW" sz="1200" u="none" dirty="0">
                <a:solidFill>
                  <a:schemeClr val="bg1">
                    <a:lumMod val="75000"/>
                  </a:schemeClr>
                </a:solidFill>
              </a:rPr>
              <a:t> // end </a:t>
            </a:r>
            <a:r>
              <a:rPr lang="en-US" altLang="zh-TW" sz="1200" u="none" dirty="0" smtClean="0">
                <a:solidFill>
                  <a:schemeClr val="bg1">
                    <a:lumMod val="75000"/>
                  </a:schemeClr>
                </a:solidFill>
              </a:rPr>
              <a:t>destructor</a:t>
            </a:r>
            <a:endParaRPr lang="zh-TW" altLang="zh-TW" sz="1200" u="none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838200" y="2487088"/>
            <a:ext cx="7250703" cy="193899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r>
              <a:rPr lang="en-US" altLang="zh-TW" sz="1200" u="none" dirty="0"/>
              <a:t>template&lt;class </a:t>
            </a:r>
            <a:r>
              <a:rPr lang="en-US" altLang="zh-TW" sz="1200" u="none" dirty="0" err="1"/>
              <a:t>ItemType</a:t>
            </a:r>
            <a:r>
              <a:rPr lang="en-US" altLang="zh-TW" sz="1200" u="none" dirty="0"/>
              <a:t>&gt;</a:t>
            </a:r>
            <a:br>
              <a:rPr lang="en-US" altLang="zh-TW" sz="1200" u="none" dirty="0"/>
            </a:br>
            <a:r>
              <a:rPr lang="en-US" altLang="zh-TW" sz="1200" u="none" dirty="0"/>
              <a:t>void </a:t>
            </a:r>
            <a:r>
              <a:rPr lang="en-US" altLang="zh-TW" sz="1200" u="none" dirty="0" err="1"/>
              <a:t>BinaryNodeTree</a:t>
            </a:r>
            <a:r>
              <a:rPr lang="en-US" altLang="zh-TW" sz="1200" u="none" dirty="0"/>
              <a:t>&lt;</a:t>
            </a:r>
            <a:r>
              <a:rPr lang="en-US" altLang="zh-TW" sz="1200" u="none" dirty="0" err="1"/>
              <a:t>ItemType</a:t>
            </a:r>
            <a:r>
              <a:rPr lang="en-US" altLang="zh-TW" sz="1200" u="none" dirty="0"/>
              <a:t>&gt;::</a:t>
            </a:r>
            <a:r>
              <a:rPr lang="en-US" altLang="zh-TW" sz="1200" b="1" u="none" dirty="0" err="1">
                <a:solidFill>
                  <a:srgbClr val="C00000"/>
                </a:solidFill>
              </a:rPr>
              <a:t>destroyTree</a:t>
            </a:r>
            <a:r>
              <a:rPr lang="en-US" altLang="zh-TW" sz="1200" u="none" dirty="0"/>
              <a:t>(</a:t>
            </a:r>
            <a:r>
              <a:rPr lang="en-US" altLang="zh-TW" sz="1200" u="none" dirty="0" err="1"/>
              <a:t>BinaryNode</a:t>
            </a:r>
            <a:r>
              <a:rPr lang="en-US" altLang="zh-TW" sz="1200" u="none" dirty="0"/>
              <a:t>&lt;</a:t>
            </a:r>
            <a:r>
              <a:rPr lang="en-US" altLang="zh-TW" sz="1200" u="none" dirty="0" err="1"/>
              <a:t>ItemType</a:t>
            </a:r>
            <a:r>
              <a:rPr lang="en-US" altLang="zh-TW" sz="1200" u="none" dirty="0"/>
              <a:t>&gt;* </a:t>
            </a:r>
            <a:r>
              <a:rPr lang="en-US" altLang="zh-TW" sz="1200" u="none" dirty="0" err="1"/>
              <a:t>subTreePtr</a:t>
            </a:r>
            <a:r>
              <a:rPr lang="en-US" altLang="zh-TW" sz="1200" u="none" dirty="0"/>
              <a:t>)</a:t>
            </a:r>
            <a:br>
              <a:rPr lang="en-US" altLang="zh-TW" sz="1200" u="none" dirty="0"/>
            </a:br>
            <a:r>
              <a:rPr lang="en-US" altLang="zh-TW" sz="1200" u="none" dirty="0"/>
              <a:t>{	</a:t>
            </a:r>
            <a:br>
              <a:rPr lang="en-US" altLang="zh-TW" sz="1200" u="none" dirty="0"/>
            </a:br>
            <a:r>
              <a:rPr lang="en-US" altLang="zh-TW" sz="1200" u="none" dirty="0"/>
              <a:t>   if (</a:t>
            </a:r>
            <a:r>
              <a:rPr lang="en-US" altLang="zh-TW" sz="1200" u="none" dirty="0" err="1"/>
              <a:t>subTreePtr</a:t>
            </a:r>
            <a:r>
              <a:rPr lang="en-US" altLang="zh-TW" sz="1200" u="none" dirty="0"/>
              <a:t> != </a:t>
            </a:r>
            <a:r>
              <a:rPr lang="en-US" altLang="zh-TW" sz="1200" u="none" dirty="0" err="1"/>
              <a:t>nullptr</a:t>
            </a:r>
            <a:r>
              <a:rPr lang="en-US" altLang="zh-TW" sz="1200" u="none" dirty="0"/>
              <a:t>)</a:t>
            </a:r>
            <a:br>
              <a:rPr lang="en-US" altLang="zh-TW" sz="1200" u="none" dirty="0"/>
            </a:br>
            <a:r>
              <a:rPr lang="en-US" altLang="zh-TW" sz="1200" u="none" dirty="0"/>
              <a:t>   {</a:t>
            </a:r>
            <a:br>
              <a:rPr lang="en-US" altLang="zh-TW" sz="1200" u="none" dirty="0"/>
            </a:br>
            <a:r>
              <a:rPr lang="en-US" altLang="zh-TW" sz="1200" u="none" dirty="0" smtClean="0"/>
              <a:t>      </a:t>
            </a:r>
            <a:r>
              <a:rPr lang="en-US" altLang="zh-TW" sz="1200" b="1" u="none" dirty="0" err="1" smtClean="0">
                <a:solidFill>
                  <a:srgbClr val="C00000"/>
                </a:solidFill>
              </a:rPr>
              <a:t>destroyTree</a:t>
            </a:r>
            <a:r>
              <a:rPr lang="en-US" altLang="zh-TW" sz="1200" b="1" u="none" dirty="0" smtClean="0">
                <a:solidFill>
                  <a:srgbClr val="C00000"/>
                </a:solidFill>
              </a:rPr>
              <a:t> </a:t>
            </a:r>
            <a:r>
              <a:rPr lang="en-US" altLang="zh-TW" sz="1200" u="none" dirty="0" smtClean="0"/>
              <a:t>(</a:t>
            </a:r>
            <a:r>
              <a:rPr lang="en-US" altLang="zh-TW" sz="1200" u="none" dirty="0" err="1" smtClean="0"/>
              <a:t>subTreePtr</a:t>
            </a:r>
            <a:r>
              <a:rPr lang="en-US" altLang="zh-TW" sz="1200" u="none" dirty="0" smtClean="0"/>
              <a:t>-</a:t>
            </a:r>
            <a:r>
              <a:rPr lang="en-US" altLang="zh-TW" sz="1200" u="none" dirty="0"/>
              <a:t>&gt;</a:t>
            </a:r>
            <a:r>
              <a:rPr lang="en-US" altLang="zh-TW" sz="1200" u="none" dirty="0" err="1"/>
              <a:t>getLeftChildPtr</a:t>
            </a:r>
            <a:r>
              <a:rPr lang="en-US" altLang="zh-TW" sz="1200" u="none" dirty="0"/>
              <a:t>());</a:t>
            </a:r>
            <a:br>
              <a:rPr lang="en-US" altLang="zh-TW" sz="1200" u="none" dirty="0"/>
            </a:br>
            <a:r>
              <a:rPr lang="en-US" altLang="zh-TW" sz="1200" u="none" dirty="0"/>
              <a:t>      </a:t>
            </a:r>
            <a:r>
              <a:rPr lang="en-US" altLang="zh-TW" sz="1200" b="1" u="none" dirty="0" err="1" smtClean="0">
                <a:solidFill>
                  <a:srgbClr val="C00000"/>
                </a:solidFill>
              </a:rPr>
              <a:t>destroyTree</a:t>
            </a:r>
            <a:r>
              <a:rPr lang="en-US" altLang="zh-TW" sz="1200" u="none" dirty="0" smtClean="0"/>
              <a:t> </a:t>
            </a:r>
            <a:r>
              <a:rPr lang="en-US" altLang="zh-TW" sz="1200" u="none" dirty="0"/>
              <a:t>(</a:t>
            </a:r>
            <a:r>
              <a:rPr lang="en-US" altLang="zh-TW" sz="1200" u="none" dirty="0" err="1"/>
              <a:t>subTreePtr</a:t>
            </a:r>
            <a:r>
              <a:rPr lang="en-US" altLang="zh-TW" sz="1200" u="none" dirty="0"/>
              <a:t>-&gt;</a:t>
            </a:r>
            <a:r>
              <a:rPr lang="en-US" altLang="zh-TW" sz="1200" u="none" dirty="0" err="1"/>
              <a:t>getRightChildPtr</a:t>
            </a:r>
            <a:r>
              <a:rPr lang="en-US" altLang="zh-TW" sz="1200" u="none" dirty="0"/>
              <a:t>());</a:t>
            </a:r>
            <a:br>
              <a:rPr lang="en-US" altLang="zh-TW" sz="1200" u="none" dirty="0"/>
            </a:br>
            <a:r>
              <a:rPr lang="en-US" altLang="zh-TW" sz="1200" u="none" dirty="0"/>
              <a:t>      </a:t>
            </a:r>
            <a:r>
              <a:rPr lang="en-US" altLang="zh-TW" sz="1200" b="1" u="none" dirty="0">
                <a:solidFill>
                  <a:srgbClr val="00B050"/>
                </a:solidFill>
              </a:rPr>
              <a:t>delete</a:t>
            </a:r>
            <a:r>
              <a:rPr lang="en-US" altLang="zh-TW" sz="1200" u="none" dirty="0"/>
              <a:t> </a:t>
            </a:r>
            <a:r>
              <a:rPr lang="en-US" altLang="zh-TW" sz="1200" u="none" dirty="0" err="1"/>
              <a:t>subTreePtr</a:t>
            </a:r>
            <a:r>
              <a:rPr lang="en-US" altLang="zh-TW" sz="1200" u="none" dirty="0"/>
              <a:t>;</a:t>
            </a:r>
            <a:br>
              <a:rPr lang="en-US" altLang="zh-TW" sz="1200" u="none" dirty="0"/>
            </a:br>
            <a:r>
              <a:rPr lang="en-US" altLang="zh-TW" sz="1200" u="none" dirty="0"/>
              <a:t>   }  </a:t>
            </a:r>
            <a:r>
              <a:rPr lang="en-US" altLang="zh-TW" sz="1200" u="none" dirty="0">
                <a:solidFill>
                  <a:schemeClr val="bg1">
                    <a:lumMod val="65000"/>
                  </a:schemeClr>
                </a:solidFill>
              </a:rPr>
              <a:t>// end if</a:t>
            </a:r>
            <a:br>
              <a:rPr lang="en-US" altLang="zh-TW" sz="1200" u="none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en-US" altLang="zh-TW" sz="1200" u="none" dirty="0"/>
              <a:t>}  </a:t>
            </a:r>
            <a:r>
              <a:rPr lang="en-US" altLang="zh-TW" sz="1200" u="none" dirty="0">
                <a:solidFill>
                  <a:schemeClr val="bg1">
                    <a:lumMod val="65000"/>
                  </a:schemeClr>
                </a:solidFill>
              </a:rPr>
              <a:t>// end </a:t>
            </a:r>
            <a:r>
              <a:rPr lang="en-US" altLang="zh-TW" sz="1200" u="none" dirty="0" err="1" smtClean="0">
                <a:solidFill>
                  <a:schemeClr val="bg1">
                    <a:lumMod val="65000"/>
                  </a:schemeClr>
                </a:solidFill>
              </a:rPr>
              <a:t>destroyTree</a:t>
            </a:r>
            <a:endParaRPr lang="zh-TW" altLang="zh-TW" sz="1200" u="none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2691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/>
              <a:t>A Link-Based Implementation of the ADT Binary Tree </a:t>
            </a:r>
            <a:r>
              <a:rPr lang="en-US" altLang="zh-TW" sz="3600" dirty="0"/>
              <a:t>(10/13)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000" dirty="0" smtClean="0"/>
              <a:t>Another recursive example:</a:t>
            </a:r>
            <a:endParaRPr lang="zh-TW" altLang="en-US" sz="20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18</a:t>
            </a:fld>
            <a:endParaRPr lang="en-US" altLang="zh-TW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685800" y="2208255"/>
            <a:ext cx="8229600" cy="360098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r>
              <a:rPr lang="en-US" altLang="zh-TW" sz="1200" u="none" dirty="0"/>
              <a:t>template&lt;class </a:t>
            </a:r>
            <a:r>
              <a:rPr lang="en-US" altLang="zh-TW" sz="1200" u="none" dirty="0" err="1"/>
              <a:t>ItemType</a:t>
            </a:r>
            <a:r>
              <a:rPr lang="en-US" altLang="zh-TW" sz="1200" u="none" dirty="0"/>
              <a:t>&gt;</a:t>
            </a:r>
            <a:br>
              <a:rPr lang="en-US" altLang="zh-TW" sz="1200" u="none" dirty="0"/>
            </a:br>
            <a:r>
              <a:rPr lang="en-US" altLang="zh-TW" sz="1200" u="none" dirty="0" err="1"/>
              <a:t>int</a:t>
            </a:r>
            <a:r>
              <a:rPr lang="en-US" altLang="zh-TW" sz="1200" u="none" dirty="0"/>
              <a:t> </a:t>
            </a:r>
            <a:r>
              <a:rPr lang="en-US" altLang="zh-TW" sz="1200" u="none" dirty="0" err="1"/>
              <a:t>BinaryNodeTree</a:t>
            </a:r>
            <a:r>
              <a:rPr lang="en-US" altLang="zh-TW" sz="1200" u="none" dirty="0"/>
              <a:t>&lt;</a:t>
            </a:r>
            <a:r>
              <a:rPr lang="en-US" altLang="zh-TW" sz="1200" u="none" dirty="0" err="1"/>
              <a:t>ItemType</a:t>
            </a:r>
            <a:r>
              <a:rPr lang="en-US" altLang="zh-TW" sz="1200" u="none" dirty="0"/>
              <a:t>&gt;::</a:t>
            </a:r>
            <a:r>
              <a:rPr lang="en-US" altLang="zh-TW" sz="1200" b="1" u="none" dirty="0" err="1">
                <a:solidFill>
                  <a:srgbClr val="C00000"/>
                </a:solidFill>
              </a:rPr>
              <a:t>getHeightHelper</a:t>
            </a:r>
            <a:r>
              <a:rPr lang="en-US" altLang="zh-TW" sz="1200" u="none" dirty="0"/>
              <a:t>(</a:t>
            </a:r>
            <a:r>
              <a:rPr lang="en-US" altLang="zh-TW" sz="1200" u="none" dirty="0" err="1"/>
              <a:t>BinaryNode</a:t>
            </a:r>
            <a:r>
              <a:rPr lang="en-US" altLang="zh-TW" sz="1200" u="none" dirty="0"/>
              <a:t>&lt;</a:t>
            </a:r>
            <a:r>
              <a:rPr lang="en-US" altLang="zh-TW" sz="1200" u="none" dirty="0" err="1"/>
              <a:t>ItemType</a:t>
            </a:r>
            <a:r>
              <a:rPr lang="en-US" altLang="zh-TW" sz="1200" u="none" dirty="0"/>
              <a:t>&gt;* </a:t>
            </a:r>
            <a:r>
              <a:rPr lang="en-US" altLang="zh-TW" sz="1200" u="none" dirty="0" err="1"/>
              <a:t>subTreePtr</a:t>
            </a:r>
            <a:r>
              <a:rPr lang="en-US" altLang="zh-TW" sz="1200" u="none" dirty="0"/>
              <a:t>) </a:t>
            </a:r>
            <a:r>
              <a:rPr lang="en-US" altLang="zh-TW" sz="1200" u="none" dirty="0" err="1"/>
              <a:t>const</a:t>
            </a:r>
            <a:r>
              <a:rPr lang="en-US" altLang="zh-TW" sz="1200" u="none" dirty="0"/>
              <a:t/>
            </a:r>
            <a:br>
              <a:rPr lang="en-US" altLang="zh-TW" sz="1200" u="none" dirty="0"/>
            </a:br>
            <a:r>
              <a:rPr lang="en-US" altLang="zh-TW" sz="1200" u="none" dirty="0"/>
              <a:t>{</a:t>
            </a:r>
            <a:br>
              <a:rPr lang="en-US" altLang="zh-TW" sz="1200" u="none" dirty="0"/>
            </a:br>
            <a:r>
              <a:rPr lang="en-US" altLang="zh-TW" sz="1200" u="none" dirty="0"/>
              <a:t>   if (</a:t>
            </a:r>
            <a:r>
              <a:rPr lang="en-US" altLang="zh-TW" sz="1200" u="none" dirty="0" err="1"/>
              <a:t>subTreePtr</a:t>
            </a:r>
            <a:r>
              <a:rPr lang="en-US" altLang="zh-TW" sz="1200" u="none" dirty="0"/>
              <a:t> == </a:t>
            </a:r>
            <a:r>
              <a:rPr lang="en-US" altLang="zh-TW" sz="1200" u="none" dirty="0" err="1"/>
              <a:t>nullptr</a:t>
            </a:r>
            <a:r>
              <a:rPr lang="en-US" altLang="zh-TW" sz="1200" u="none" dirty="0"/>
              <a:t>)</a:t>
            </a:r>
            <a:br>
              <a:rPr lang="en-US" altLang="zh-TW" sz="1200" u="none" dirty="0"/>
            </a:br>
            <a:r>
              <a:rPr lang="en-US" altLang="zh-TW" sz="1200" u="none" dirty="0"/>
              <a:t>      return 0;</a:t>
            </a:r>
            <a:br>
              <a:rPr lang="en-US" altLang="zh-TW" sz="1200" u="none" dirty="0"/>
            </a:br>
            <a:r>
              <a:rPr lang="en-US" altLang="zh-TW" sz="1200" u="none" dirty="0"/>
              <a:t>   else</a:t>
            </a:r>
            <a:br>
              <a:rPr lang="en-US" altLang="zh-TW" sz="1200" u="none" dirty="0"/>
            </a:br>
            <a:r>
              <a:rPr lang="en-US" altLang="zh-TW" sz="1200" u="none" dirty="0"/>
              <a:t>      return 1 + max(</a:t>
            </a:r>
            <a:r>
              <a:rPr lang="en-US" altLang="zh-TW" sz="1200" b="1" u="none" dirty="0" err="1">
                <a:solidFill>
                  <a:srgbClr val="C00000"/>
                </a:solidFill>
              </a:rPr>
              <a:t>getHeightHelper</a:t>
            </a:r>
            <a:r>
              <a:rPr lang="en-US" altLang="zh-TW" sz="1200" u="none" dirty="0"/>
              <a:t>(</a:t>
            </a:r>
            <a:r>
              <a:rPr lang="en-US" altLang="zh-TW" sz="1200" u="none" dirty="0" err="1"/>
              <a:t>subTreePtr</a:t>
            </a:r>
            <a:r>
              <a:rPr lang="en-US" altLang="zh-TW" sz="1200" u="none" dirty="0"/>
              <a:t>-&gt;</a:t>
            </a:r>
            <a:r>
              <a:rPr lang="en-US" altLang="zh-TW" sz="1200" u="none" dirty="0" err="1"/>
              <a:t>getLeftChildPtr</a:t>
            </a:r>
            <a:r>
              <a:rPr lang="en-US" altLang="zh-TW" sz="1200" u="none" dirty="0"/>
              <a:t>()), </a:t>
            </a:r>
            <a:br>
              <a:rPr lang="en-US" altLang="zh-TW" sz="1200" u="none" dirty="0"/>
            </a:br>
            <a:r>
              <a:rPr lang="en-US" altLang="zh-TW" sz="1200" u="none" dirty="0"/>
              <a:t>                     </a:t>
            </a:r>
            <a:r>
              <a:rPr lang="en-US" altLang="zh-TW" sz="1200" b="1" u="none" dirty="0" err="1">
                <a:solidFill>
                  <a:srgbClr val="C00000"/>
                </a:solidFill>
              </a:rPr>
              <a:t>getHeightHelper</a:t>
            </a:r>
            <a:r>
              <a:rPr lang="en-US" altLang="zh-TW" sz="1200" u="none" dirty="0"/>
              <a:t>(</a:t>
            </a:r>
            <a:r>
              <a:rPr lang="en-US" altLang="zh-TW" sz="1200" u="none" dirty="0" err="1"/>
              <a:t>subTreePtr</a:t>
            </a:r>
            <a:r>
              <a:rPr lang="en-US" altLang="zh-TW" sz="1200" u="none" dirty="0"/>
              <a:t>-&gt;</a:t>
            </a:r>
            <a:r>
              <a:rPr lang="en-US" altLang="zh-TW" sz="1200" u="none" dirty="0" err="1"/>
              <a:t>getRightChildPtr</a:t>
            </a:r>
            <a:r>
              <a:rPr lang="en-US" altLang="zh-TW" sz="1200" u="none" dirty="0"/>
              <a:t>()));</a:t>
            </a:r>
            <a:br>
              <a:rPr lang="en-US" altLang="zh-TW" sz="1200" u="none" dirty="0"/>
            </a:br>
            <a:r>
              <a:rPr lang="en-US" altLang="zh-TW" sz="1200" u="none" dirty="0"/>
              <a:t>}  </a:t>
            </a:r>
            <a:r>
              <a:rPr lang="en-US" altLang="zh-TW" sz="1200" u="none" dirty="0">
                <a:solidFill>
                  <a:schemeClr val="bg1">
                    <a:lumMod val="65000"/>
                  </a:schemeClr>
                </a:solidFill>
              </a:rPr>
              <a:t>// end </a:t>
            </a:r>
            <a:r>
              <a:rPr lang="en-US" altLang="zh-TW" sz="1200" u="none" dirty="0" err="1" smtClean="0">
                <a:solidFill>
                  <a:schemeClr val="bg1">
                    <a:lumMod val="65000"/>
                  </a:schemeClr>
                </a:solidFill>
              </a:rPr>
              <a:t>getHeightHelper</a:t>
            </a:r>
            <a:endParaRPr lang="en-US" altLang="zh-TW" sz="1200" u="none" dirty="0" smtClean="0">
              <a:solidFill>
                <a:schemeClr val="bg1">
                  <a:lumMod val="65000"/>
                </a:schemeClr>
              </a:solidFill>
            </a:endParaRPr>
          </a:p>
          <a:p>
            <a:endParaRPr lang="en-US" altLang="zh-TW" sz="1200" u="none" dirty="0" smtClean="0"/>
          </a:p>
          <a:p>
            <a:endParaRPr lang="en-US" altLang="zh-TW" sz="1200" u="none" dirty="0" smtClean="0"/>
          </a:p>
          <a:p>
            <a:r>
              <a:rPr lang="en-US" altLang="zh-TW" sz="1200" u="none" dirty="0"/>
              <a:t>template&lt;class </a:t>
            </a:r>
            <a:r>
              <a:rPr lang="en-US" altLang="zh-TW" sz="1200" u="none" dirty="0" err="1"/>
              <a:t>ItemType</a:t>
            </a:r>
            <a:r>
              <a:rPr lang="en-US" altLang="zh-TW" sz="1200" u="none" dirty="0"/>
              <a:t>&gt;</a:t>
            </a:r>
            <a:br>
              <a:rPr lang="en-US" altLang="zh-TW" sz="1200" u="none" dirty="0"/>
            </a:br>
            <a:r>
              <a:rPr lang="en-US" altLang="zh-TW" sz="1200" u="none" dirty="0" err="1" smtClean="0"/>
              <a:t>int</a:t>
            </a:r>
            <a:r>
              <a:rPr lang="en-US" altLang="zh-TW" sz="1200" u="none" dirty="0" smtClean="0"/>
              <a:t> </a:t>
            </a:r>
            <a:r>
              <a:rPr lang="en-US" altLang="zh-TW" sz="1200" u="none" dirty="0" err="1" smtClean="0"/>
              <a:t>BinaryNodeTree</a:t>
            </a:r>
            <a:r>
              <a:rPr lang="en-US" altLang="zh-TW" sz="1200" u="none" dirty="0" smtClean="0"/>
              <a:t>&lt;</a:t>
            </a:r>
            <a:r>
              <a:rPr lang="en-US" altLang="zh-TW" sz="1200" u="none" dirty="0" err="1" smtClean="0"/>
              <a:t>ItemType</a:t>
            </a:r>
            <a:r>
              <a:rPr lang="en-US" altLang="zh-TW" sz="1200" u="none" dirty="0" smtClean="0"/>
              <a:t>&gt;::</a:t>
            </a:r>
            <a:r>
              <a:rPr lang="en-US" altLang="zh-TW" sz="1200" b="1" u="none" dirty="0" err="1" smtClean="0">
                <a:solidFill>
                  <a:srgbClr val="C00000"/>
                </a:solidFill>
              </a:rPr>
              <a:t>getHeight</a:t>
            </a:r>
            <a:r>
              <a:rPr lang="en-US" altLang="zh-TW" sz="1200" u="none" dirty="0" smtClean="0"/>
              <a:t>() </a:t>
            </a:r>
            <a:r>
              <a:rPr lang="en-US" altLang="zh-TW" sz="1200" u="none" dirty="0" err="1"/>
              <a:t>const</a:t>
            </a:r>
            <a:r>
              <a:rPr lang="en-US" altLang="zh-TW" sz="1200" u="none" dirty="0"/>
              <a:t/>
            </a:r>
            <a:br>
              <a:rPr lang="en-US" altLang="zh-TW" sz="1200" u="none" dirty="0"/>
            </a:br>
            <a:r>
              <a:rPr lang="en-US" altLang="zh-TW" sz="1200" u="none" dirty="0"/>
              <a:t>{</a:t>
            </a:r>
            <a:br>
              <a:rPr lang="en-US" altLang="zh-TW" sz="1200" u="none" dirty="0"/>
            </a:br>
            <a:r>
              <a:rPr lang="en-US" altLang="zh-TW" sz="1200" u="none" dirty="0"/>
              <a:t>   </a:t>
            </a:r>
            <a:r>
              <a:rPr lang="en-US" altLang="zh-TW" sz="1200" u="none" dirty="0" smtClean="0"/>
              <a:t>return </a:t>
            </a:r>
            <a:r>
              <a:rPr lang="en-US" altLang="zh-TW" sz="1200" b="1" u="none" dirty="0" err="1" smtClean="0">
                <a:solidFill>
                  <a:srgbClr val="C00000"/>
                </a:solidFill>
              </a:rPr>
              <a:t>getHeightHelper</a:t>
            </a:r>
            <a:r>
              <a:rPr lang="en-US" altLang="zh-TW" sz="1200" u="none" dirty="0" smtClean="0"/>
              <a:t>(</a:t>
            </a:r>
            <a:r>
              <a:rPr lang="en-US" altLang="zh-TW" sz="1200" u="none" dirty="0" err="1" smtClean="0"/>
              <a:t>rootPtr</a:t>
            </a:r>
            <a:r>
              <a:rPr lang="en-US" altLang="zh-TW" sz="1200" u="none" dirty="0"/>
              <a:t>);</a:t>
            </a:r>
            <a:br>
              <a:rPr lang="en-US" altLang="zh-TW" sz="1200" u="none" dirty="0"/>
            </a:br>
            <a:r>
              <a:rPr lang="en-US" altLang="zh-TW" sz="1200" u="none" dirty="0"/>
              <a:t>} </a:t>
            </a:r>
            <a:r>
              <a:rPr lang="en-US" altLang="zh-TW" sz="1200" u="none" dirty="0">
                <a:solidFill>
                  <a:schemeClr val="bg1">
                    <a:lumMod val="75000"/>
                  </a:schemeClr>
                </a:solidFill>
              </a:rPr>
              <a:t> // end </a:t>
            </a:r>
            <a:r>
              <a:rPr lang="en-US" altLang="zh-TW" sz="1200" u="none" dirty="0" err="1" smtClean="0">
                <a:solidFill>
                  <a:schemeClr val="bg1">
                    <a:lumMod val="75000"/>
                  </a:schemeClr>
                </a:solidFill>
              </a:rPr>
              <a:t>getHeight</a:t>
            </a:r>
            <a:endParaRPr lang="zh-TW" altLang="zh-TW" sz="1200" u="none" dirty="0">
              <a:solidFill>
                <a:schemeClr val="bg1">
                  <a:lumMod val="75000"/>
                </a:schemeClr>
              </a:solidFill>
            </a:endParaRPr>
          </a:p>
          <a:p>
            <a:endParaRPr lang="en-US" altLang="zh-TW" sz="1200" u="none" dirty="0"/>
          </a:p>
          <a:p>
            <a:endParaRPr lang="en-US" altLang="zh-TW" sz="1200" u="none" dirty="0" smtClean="0"/>
          </a:p>
          <a:p>
            <a:endParaRPr lang="zh-TW" altLang="zh-TW" sz="1200" u="none" dirty="0"/>
          </a:p>
        </p:txBody>
      </p:sp>
    </p:spTree>
    <p:extLst>
      <p:ext uri="{BB962C8B-B14F-4D97-AF65-F5344CB8AC3E}">
        <p14:creationId xmlns:p14="http://schemas.microsoft.com/office/powerpoint/2010/main" val="1509638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/>
              <a:t>A Link-Based Implementation of the ADT Binary Tree </a:t>
            </a:r>
            <a:r>
              <a:rPr lang="en-US" altLang="zh-TW" sz="3600" dirty="0" smtClean="0"/>
              <a:t>(11/</a:t>
            </a:r>
            <a:r>
              <a:rPr lang="en-US" altLang="zh-TW" sz="3600" dirty="0"/>
              <a:t>13</a:t>
            </a:r>
            <a:r>
              <a:rPr lang="en-US" altLang="zh-TW" sz="3600" dirty="0" smtClean="0"/>
              <a:t>)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400" dirty="0" smtClean="0"/>
              <a:t>The method </a:t>
            </a:r>
            <a:r>
              <a:rPr lang="en-US" altLang="zh-TW" sz="2400" b="1" dirty="0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</a:t>
            </a:r>
            <a:r>
              <a:rPr lang="en-US" altLang="zh-TW" sz="2400" dirty="0" smtClean="0">
                <a:cs typeface="Courier New" panose="02070309020205020404" pitchFamily="49" charset="0"/>
              </a:rPr>
              <a:t>:</a:t>
            </a:r>
          </a:p>
          <a:p>
            <a:pPr lvl="1"/>
            <a:r>
              <a:rPr lang="en-US" altLang="zh-TW" sz="2000" dirty="0" smtClean="0"/>
              <a:t>The specification of the public method add does not indicate where the new node should be in the tree.</a:t>
            </a:r>
          </a:p>
          <a:p>
            <a:pPr lvl="2"/>
            <a:r>
              <a:rPr lang="en-US" altLang="zh-TW" sz="1600" dirty="0" smtClean="0"/>
              <a:t>We have flexibility in how we define the method.</a:t>
            </a:r>
          </a:p>
          <a:p>
            <a:pPr lvl="1"/>
            <a:endParaRPr lang="en-US" altLang="zh-TW" sz="1800" dirty="0"/>
          </a:p>
          <a:p>
            <a:pPr lvl="1"/>
            <a:r>
              <a:rPr lang="en-US" altLang="zh-TW" sz="2000" dirty="0" smtClean="0"/>
              <a:t>Let’s add the new node so that the resulting tree is </a:t>
            </a:r>
            <a:r>
              <a:rPr lang="en-US" altLang="zh-TW" sz="2000" b="1" dirty="0" smtClean="0">
                <a:solidFill>
                  <a:srgbClr val="00B0F0"/>
                </a:solidFill>
              </a:rPr>
              <a:t>balanced</a:t>
            </a:r>
            <a:r>
              <a:rPr lang="en-US" altLang="zh-TW" sz="2000" dirty="0" smtClean="0"/>
              <a:t>.</a:t>
            </a:r>
            <a:endParaRPr lang="en-US" altLang="zh-TW" sz="2000" dirty="0"/>
          </a:p>
          <a:p>
            <a:endParaRPr lang="zh-TW" altLang="en-US" sz="20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19</a:t>
            </a:fld>
            <a:endParaRPr lang="en-US" altLang="zh-TW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295400" y="4191000"/>
            <a:ext cx="6824662" cy="156966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r>
              <a:rPr lang="en-US" altLang="zh-TW" sz="1200" u="none" dirty="0"/>
              <a:t>template&lt;class </a:t>
            </a:r>
            <a:r>
              <a:rPr lang="en-US" altLang="zh-TW" sz="1200" u="none" dirty="0" err="1"/>
              <a:t>ItemType</a:t>
            </a:r>
            <a:r>
              <a:rPr lang="en-US" altLang="zh-TW" sz="1200" u="none" dirty="0"/>
              <a:t>&gt;</a:t>
            </a:r>
            <a:br>
              <a:rPr lang="en-US" altLang="zh-TW" sz="1200" u="none" dirty="0"/>
            </a:br>
            <a:r>
              <a:rPr lang="en-US" altLang="zh-TW" sz="1200" u="none" dirty="0" smtClean="0"/>
              <a:t>bool </a:t>
            </a:r>
            <a:r>
              <a:rPr lang="en-US" altLang="zh-TW" sz="1200" u="none" dirty="0" err="1" smtClean="0"/>
              <a:t>BinaryNodeTree</a:t>
            </a:r>
            <a:r>
              <a:rPr lang="en-US" altLang="zh-TW" sz="1200" u="none" dirty="0" smtClean="0"/>
              <a:t>&lt;</a:t>
            </a:r>
            <a:r>
              <a:rPr lang="en-US" altLang="zh-TW" sz="1200" u="none" dirty="0" err="1" smtClean="0"/>
              <a:t>ItemType</a:t>
            </a:r>
            <a:r>
              <a:rPr lang="en-US" altLang="zh-TW" sz="1200" u="none" dirty="0" smtClean="0"/>
              <a:t>&gt;::</a:t>
            </a:r>
            <a:r>
              <a:rPr lang="en-US" altLang="zh-TW" sz="1200" b="1" u="none" dirty="0" smtClean="0">
                <a:solidFill>
                  <a:srgbClr val="C00000"/>
                </a:solidFill>
              </a:rPr>
              <a:t>add</a:t>
            </a:r>
            <a:r>
              <a:rPr lang="en-US" altLang="zh-TW" sz="1200" u="none" dirty="0" smtClean="0"/>
              <a:t>(</a:t>
            </a:r>
            <a:r>
              <a:rPr lang="en-US" altLang="zh-TW" sz="1200" u="none" dirty="0" err="1" smtClean="0"/>
              <a:t>const</a:t>
            </a:r>
            <a:r>
              <a:rPr lang="en-US" altLang="zh-TW" sz="1200" u="none" dirty="0" smtClean="0"/>
              <a:t> </a:t>
            </a:r>
            <a:r>
              <a:rPr lang="en-US" altLang="zh-TW" sz="1200" u="none" dirty="0" err="1" smtClean="0"/>
              <a:t>ItemType</a:t>
            </a:r>
            <a:r>
              <a:rPr lang="en-US" altLang="zh-TW" sz="1200" u="none" dirty="0" smtClean="0"/>
              <a:t>&amp; </a:t>
            </a:r>
            <a:r>
              <a:rPr lang="en-US" altLang="zh-TW" sz="1200" u="none" dirty="0" err="1" smtClean="0"/>
              <a:t>newData</a:t>
            </a:r>
            <a:r>
              <a:rPr lang="en-US" altLang="zh-TW" sz="1200" u="none" dirty="0" smtClean="0"/>
              <a:t>)</a:t>
            </a:r>
            <a:r>
              <a:rPr lang="en-US" altLang="zh-TW" sz="1200" u="none" dirty="0"/>
              <a:t/>
            </a:r>
            <a:br>
              <a:rPr lang="en-US" altLang="zh-TW" sz="1200" u="none" dirty="0"/>
            </a:br>
            <a:r>
              <a:rPr lang="en-US" altLang="zh-TW" sz="1200" u="none" dirty="0" smtClean="0"/>
              <a:t>{</a:t>
            </a:r>
          </a:p>
          <a:p>
            <a:r>
              <a:rPr lang="en-US" altLang="zh-TW" sz="1200" u="none" dirty="0"/>
              <a:t> </a:t>
            </a:r>
            <a:r>
              <a:rPr lang="en-US" altLang="zh-TW" sz="1200" u="none" dirty="0" smtClean="0"/>
              <a:t>  </a:t>
            </a:r>
            <a:r>
              <a:rPr lang="en-US" altLang="zh-TW" sz="1200" u="none" dirty="0" err="1" smtClean="0"/>
              <a:t>BinaryNode</a:t>
            </a:r>
            <a:r>
              <a:rPr lang="en-US" altLang="zh-TW" sz="1200" u="none" dirty="0" smtClean="0"/>
              <a:t>&lt;</a:t>
            </a:r>
            <a:r>
              <a:rPr lang="en-US" altLang="zh-TW" sz="1200" u="none" dirty="0" err="1" smtClean="0"/>
              <a:t>ItemType</a:t>
            </a:r>
            <a:r>
              <a:rPr lang="en-US" altLang="zh-TW" sz="1200" u="none" dirty="0" smtClean="0"/>
              <a:t>&gt;* </a:t>
            </a:r>
            <a:r>
              <a:rPr lang="en-US" altLang="zh-TW" sz="1200" u="none" dirty="0" err="1" smtClean="0"/>
              <a:t>newNodePtr</a:t>
            </a:r>
            <a:r>
              <a:rPr lang="en-US" altLang="zh-TW" sz="1200" u="none" dirty="0" smtClean="0"/>
              <a:t> = </a:t>
            </a:r>
            <a:r>
              <a:rPr lang="en-US" altLang="zh-TW" sz="1200" b="1" u="none" dirty="0" smtClean="0">
                <a:solidFill>
                  <a:srgbClr val="00B050"/>
                </a:solidFill>
              </a:rPr>
              <a:t>new</a:t>
            </a:r>
            <a:r>
              <a:rPr lang="en-US" altLang="zh-TW" sz="1200" u="none" dirty="0" smtClean="0"/>
              <a:t> </a:t>
            </a:r>
            <a:r>
              <a:rPr lang="en-US" altLang="zh-TW" sz="1200" u="none" dirty="0" err="1" smtClean="0"/>
              <a:t>BinaryNode</a:t>
            </a:r>
            <a:r>
              <a:rPr lang="en-US" altLang="zh-TW" sz="1200" u="none" dirty="0" smtClean="0"/>
              <a:t>&lt;</a:t>
            </a:r>
            <a:r>
              <a:rPr lang="en-US" altLang="zh-TW" sz="1200" u="none" dirty="0" err="1" smtClean="0"/>
              <a:t>ItemType</a:t>
            </a:r>
            <a:r>
              <a:rPr lang="en-US" altLang="zh-TW" sz="1200" u="none" dirty="0" smtClean="0"/>
              <a:t>&gt;(</a:t>
            </a:r>
            <a:r>
              <a:rPr lang="en-US" altLang="zh-TW" sz="1200" u="none" dirty="0" err="1" smtClean="0"/>
              <a:t>newData</a:t>
            </a:r>
            <a:r>
              <a:rPr lang="en-US" altLang="zh-TW" sz="1200" u="none" dirty="0" smtClean="0"/>
              <a:t>);</a:t>
            </a:r>
          </a:p>
          <a:p>
            <a:r>
              <a:rPr lang="en-US" altLang="zh-TW" sz="1200" u="none" dirty="0"/>
              <a:t> </a:t>
            </a:r>
            <a:r>
              <a:rPr lang="en-US" altLang="zh-TW" sz="1200" u="none" dirty="0" smtClean="0"/>
              <a:t>  </a:t>
            </a:r>
            <a:r>
              <a:rPr lang="en-US" altLang="zh-TW" sz="1200" u="none" dirty="0" err="1" smtClean="0"/>
              <a:t>rootPtr</a:t>
            </a:r>
            <a:r>
              <a:rPr lang="en-US" altLang="zh-TW" sz="1200" u="none" dirty="0" smtClean="0"/>
              <a:t> = </a:t>
            </a:r>
            <a:r>
              <a:rPr lang="en-US" altLang="zh-TW" sz="1200" b="1" u="none" dirty="0" err="1" smtClean="0">
                <a:solidFill>
                  <a:srgbClr val="C00000"/>
                </a:solidFill>
              </a:rPr>
              <a:t>balancedAdd</a:t>
            </a:r>
            <a:r>
              <a:rPr lang="en-US" altLang="zh-TW" sz="1200" u="none" dirty="0" smtClean="0"/>
              <a:t>(</a:t>
            </a:r>
            <a:r>
              <a:rPr lang="en-US" altLang="zh-TW" sz="1200" u="none" dirty="0" err="1" smtClean="0"/>
              <a:t>rootPtr</a:t>
            </a:r>
            <a:r>
              <a:rPr lang="en-US" altLang="zh-TW" sz="1200" u="none" dirty="0" smtClean="0"/>
              <a:t>, </a:t>
            </a:r>
            <a:r>
              <a:rPr lang="en-US" altLang="zh-TW" sz="1200" u="none" dirty="0" err="1" smtClean="0"/>
              <a:t>newNodePtr</a:t>
            </a:r>
            <a:r>
              <a:rPr lang="en-US" altLang="zh-TW" sz="1200" u="none" dirty="0" smtClean="0"/>
              <a:t>);</a:t>
            </a:r>
          </a:p>
          <a:p>
            <a:r>
              <a:rPr lang="en-US" altLang="zh-TW" sz="1200" u="none" dirty="0"/>
              <a:t/>
            </a:r>
            <a:br>
              <a:rPr lang="en-US" altLang="zh-TW" sz="1200" u="none" dirty="0"/>
            </a:br>
            <a:r>
              <a:rPr lang="en-US" altLang="zh-TW" sz="1200" u="none" dirty="0"/>
              <a:t>   </a:t>
            </a:r>
            <a:r>
              <a:rPr lang="en-US" altLang="zh-TW" sz="1200" u="none" dirty="0" smtClean="0"/>
              <a:t>return true;</a:t>
            </a:r>
            <a:r>
              <a:rPr lang="en-US" altLang="zh-TW" sz="1200" u="none" dirty="0"/>
              <a:t/>
            </a:r>
            <a:br>
              <a:rPr lang="en-US" altLang="zh-TW" sz="1200" u="none" dirty="0"/>
            </a:br>
            <a:r>
              <a:rPr lang="en-US" altLang="zh-TW" sz="1200" u="none" dirty="0"/>
              <a:t>} </a:t>
            </a:r>
            <a:r>
              <a:rPr lang="en-US" altLang="zh-TW" sz="1200" u="none" dirty="0">
                <a:solidFill>
                  <a:schemeClr val="bg1">
                    <a:lumMod val="75000"/>
                  </a:schemeClr>
                </a:solidFill>
              </a:rPr>
              <a:t> // end </a:t>
            </a:r>
            <a:r>
              <a:rPr lang="en-US" altLang="zh-TW" sz="1200" u="none" dirty="0" smtClean="0">
                <a:solidFill>
                  <a:schemeClr val="bg1">
                    <a:lumMod val="75000"/>
                  </a:schemeClr>
                </a:solidFill>
              </a:rPr>
              <a:t>add</a:t>
            </a:r>
            <a:endParaRPr lang="zh-TW" altLang="zh-TW" sz="1200" u="none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4237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/>
              <a:t>A Link-Based Implementation of the ADT Binary Tree (</a:t>
            </a:r>
            <a:r>
              <a:rPr lang="en-US" altLang="zh-TW" sz="3600" dirty="0" smtClean="0"/>
              <a:t>12/</a:t>
            </a:r>
            <a:r>
              <a:rPr lang="en-US" altLang="zh-TW" sz="3600" dirty="0"/>
              <a:t>13</a:t>
            </a:r>
            <a:r>
              <a:rPr lang="en-US" altLang="zh-TW" sz="3600" dirty="0" smtClean="0"/>
              <a:t>)</a:t>
            </a:r>
            <a:endParaRPr lang="zh-TW" altLang="en-US" sz="36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20</a:t>
            </a:fld>
            <a:endParaRPr lang="en-US" altLang="zh-TW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761999" y="1828800"/>
            <a:ext cx="7813675" cy="489364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r>
              <a:rPr lang="en-US" altLang="zh-TW" sz="1200" u="none" dirty="0"/>
              <a:t>template&lt;class </a:t>
            </a:r>
            <a:r>
              <a:rPr lang="en-US" altLang="zh-TW" sz="1200" u="none" dirty="0" err="1"/>
              <a:t>ItemType</a:t>
            </a:r>
            <a:r>
              <a:rPr lang="en-US" altLang="zh-TW" sz="1200" u="none" dirty="0"/>
              <a:t>&gt;</a:t>
            </a:r>
            <a:br>
              <a:rPr lang="en-US" altLang="zh-TW" sz="1200" u="none" dirty="0"/>
            </a:br>
            <a:r>
              <a:rPr lang="en-US" altLang="zh-TW" sz="1200" u="none" dirty="0" err="1" smtClean="0"/>
              <a:t>BinaryNode</a:t>
            </a:r>
            <a:r>
              <a:rPr lang="en-US" altLang="zh-TW" sz="1200" u="none" dirty="0" smtClean="0"/>
              <a:t>&lt;</a:t>
            </a:r>
            <a:r>
              <a:rPr lang="en-US" altLang="zh-TW" sz="1200" u="none" dirty="0" err="1" smtClean="0"/>
              <a:t>ItemType</a:t>
            </a:r>
            <a:r>
              <a:rPr lang="en-US" altLang="zh-TW" sz="1200" u="none" dirty="0" smtClean="0"/>
              <a:t>&gt;* </a:t>
            </a:r>
            <a:r>
              <a:rPr lang="en-US" altLang="zh-TW" sz="1200" u="none" dirty="0" err="1" smtClean="0"/>
              <a:t>BinaryNodeTree</a:t>
            </a:r>
            <a:r>
              <a:rPr lang="en-US" altLang="zh-TW" sz="1200" u="none" dirty="0" smtClean="0"/>
              <a:t>&lt;</a:t>
            </a:r>
            <a:r>
              <a:rPr lang="en-US" altLang="zh-TW" sz="1200" u="none" dirty="0" err="1" smtClean="0"/>
              <a:t>ItemType</a:t>
            </a:r>
            <a:r>
              <a:rPr lang="en-US" altLang="zh-TW" sz="1200" u="none" dirty="0" smtClean="0"/>
              <a:t>&gt;::</a:t>
            </a:r>
            <a:r>
              <a:rPr lang="en-US" altLang="zh-TW" sz="1200" b="1" u="none" dirty="0" err="1" smtClean="0">
                <a:solidFill>
                  <a:srgbClr val="C00000"/>
                </a:solidFill>
              </a:rPr>
              <a:t>balancedAdd</a:t>
            </a:r>
            <a:r>
              <a:rPr lang="en-US" altLang="zh-TW" sz="1200" u="none" dirty="0" smtClean="0"/>
              <a:t>(</a:t>
            </a:r>
          </a:p>
          <a:p>
            <a:r>
              <a:rPr lang="en-US" altLang="zh-TW" sz="1200" u="none" dirty="0"/>
              <a:t> </a:t>
            </a:r>
            <a:r>
              <a:rPr lang="en-US" altLang="zh-TW" sz="1200" u="none" dirty="0" smtClean="0"/>
              <a:t>			</a:t>
            </a:r>
            <a:r>
              <a:rPr lang="en-US" altLang="zh-TW" sz="1200" u="none" dirty="0" err="1" smtClean="0"/>
              <a:t>BinaryNode</a:t>
            </a:r>
            <a:r>
              <a:rPr lang="en-US" altLang="zh-TW" sz="1200" u="none" dirty="0" smtClean="0"/>
              <a:t>&lt;</a:t>
            </a:r>
            <a:r>
              <a:rPr lang="en-US" altLang="zh-TW" sz="1200" u="none" dirty="0" err="1" smtClean="0"/>
              <a:t>ItemType</a:t>
            </a:r>
            <a:r>
              <a:rPr lang="en-US" altLang="zh-TW" sz="1200" u="none" dirty="0" smtClean="0"/>
              <a:t>&gt;* </a:t>
            </a:r>
            <a:r>
              <a:rPr lang="en-US" altLang="zh-TW" sz="1200" u="none" dirty="0" err="1" smtClean="0"/>
              <a:t>subTreePtr</a:t>
            </a:r>
            <a:r>
              <a:rPr lang="en-US" altLang="zh-TW" sz="1200" u="none" dirty="0" smtClean="0"/>
              <a:t>,</a:t>
            </a:r>
          </a:p>
          <a:p>
            <a:r>
              <a:rPr lang="en-US" altLang="zh-TW" sz="1200" u="none" dirty="0"/>
              <a:t>	</a:t>
            </a:r>
            <a:r>
              <a:rPr lang="en-US" altLang="zh-TW" sz="1200" u="none" dirty="0" smtClean="0"/>
              <a:t>		</a:t>
            </a:r>
            <a:r>
              <a:rPr lang="en-US" altLang="zh-TW" sz="1200" u="none" dirty="0" err="1" smtClean="0"/>
              <a:t>BinaryNode</a:t>
            </a:r>
            <a:r>
              <a:rPr lang="en-US" altLang="zh-TW" sz="1200" u="none" dirty="0" smtClean="0"/>
              <a:t>&lt;</a:t>
            </a:r>
            <a:r>
              <a:rPr lang="en-US" altLang="zh-TW" sz="1200" u="none" dirty="0" err="1" smtClean="0"/>
              <a:t>ItemType</a:t>
            </a:r>
            <a:r>
              <a:rPr lang="en-US" altLang="zh-TW" sz="1200" u="none" dirty="0" smtClean="0"/>
              <a:t>&gt;* </a:t>
            </a:r>
            <a:r>
              <a:rPr lang="en-US" altLang="zh-TW" sz="1200" u="none" dirty="0" err="1" smtClean="0"/>
              <a:t>newNodePtr</a:t>
            </a:r>
            <a:r>
              <a:rPr lang="en-US" altLang="zh-TW" sz="1200" u="none" dirty="0" smtClean="0"/>
              <a:t>)</a:t>
            </a:r>
            <a:r>
              <a:rPr lang="en-US" altLang="zh-TW" sz="1200" u="none" dirty="0"/>
              <a:t/>
            </a:r>
            <a:br>
              <a:rPr lang="en-US" altLang="zh-TW" sz="1200" u="none" dirty="0"/>
            </a:br>
            <a:r>
              <a:rPr lang="en-US" altLang="zh-TW" sz="1200" u="none" dirty="0" smtClean="0"/>
              <a:t>{</a:t>
            </a:r>
          </a:p>
          <a:p>
            <a:r>
              <a:rPr lang="en-US" altLang="zh-TW" sz="1200" u="none" dirty="0"/>
              <a:t/>
            </a:r>
            <a:br>
              <a:rPr lang="en-US" altLang="zh-TW" sz="1200" u="none" dirty="0"/>
            </a:br>
            <a:r>
              <a:rPr lang="en-US" altLang="zh-TW" sz="1200" u="none" dirty="0"/>
              <a:t>   if (</a:t>
            </a:r>
            <a:r>
              <a:rPr lang="en-US" altLang="zh-TW" sz="1200" u="none" dirty="0" err="1"/>
              <a:t>subTreePtr</a:t>
            </a:r>
            <a:r>
              <a:rPr lang="en-US" altLang="zh-TW" sz="1200" u="none" dirty="0"/>
              <a:t> == </a:t>
            </a:r>
            <a:r>
              <a:rPr lang="en-US" altLang="zh-TW" sz="1200" u="none" dirty="0" err="1"/>
              <a:t>nullptr</a:t>
            </a:r>
            <a:r>
              <a:rPr lang="en-US" altLang="zh-TW" sz="1200" u="none" dirty="0"/>
              <a:t>)</a:t>
            </a:r>
            <a:br>
              <a:rPr lang="en-US" altLang="zh-TW" sz="1200" u="none" dirty="0"/>
            </a:br>
            <a:r>
              <a:rPr lang="en-US" altLang="zh-TW" sz="1200" u="none" dirty="0"/>
              <a:t>      return </a:t>
            </a:r>
            <a:r>
              <a:rPr lang="en-US" altLang="zh-TW" sz="1200" u="none" dirty="0" err="1" smtClean="0"/>
              <a:t>newNodePtr</a:t>
            </a:r>
            <a:r>
              <a:rPr lang="en-US" altLang="zh-TW" sz="1200" u="none" dirty="0" smtClean="0"/>
              <a:t>;</a:t>
            </a:r>
            <a:r>
              <a:rPr lang="en-US" altLang="zh-TW" sz="1200" u="none" dirty="0"/>
              <a:t/>
            </a:r>
            <a:br>
              <a:rPr lang="en-US" altLang="zh-TW" sz="1200" u="none" dirty="0"/>
            </a:br>
            <a:endParaRPr lang="en-US" altLang="zh-TW" sz="1200" u="none" dirty="0" smtClean="0"/>
          </a:p>
          <a:p>
            <a:r>
              <a:rPr lang="en-US" altLang="zh-TW" sz="1200" u="none" dirty="0" smtClean="0"/>
              <a:t>   else</a:t>
            </a:r>
          </a:p>
          <a:p>
            <a:r>
              <a:rPr lang="en-US" altLang="zh-TW" sz="1200" u="none" dirty="0"/>
              <a:t> </a:t>
            </a:r>
            <a:r>
              <a:rPr lang="en-US" altLang="zh-TW" sz="1200" u="none" dirty="0" smtClean="0"/>
              <a:t>  {</a:t>
            </a:r>
          </a:p>
          <a:p>
            <a:r>
              <a:rPr lang="en-US" altLang="zh-TW" sz="1200" u="none" dirty="0"/>
              <a:t> </a:t>
            </a:r>
            <a:r>
              <a:rPr lang="en-US" altLang="zh-TW" sz="1200" u="none" dirty="0" smtClean="0"/>
              <a:t>     </a:t>
            </a:r>
            <a:r>
              <a:rPr lang="en-US" altLang="zh-TW" sz="1200" u="none" dirty="0" err="1" smtClean="0"/>
              <a:t>BinaryNode</a:t>
            </a:r>
            <a:r>
              <a:rPr lang="en-US" altLang="zh-TW" sz="1200" u="none" dirty="0" smtClean="0"/>
              <a:t>&lt;</a:t>
            </a:r>
            <a:r>
              <a:rPr lang="en-US" altLang="zh-TW" sz="1200" u="none" dirty="0" err="1" smtClean="0"/>
              <a:t>ItemType</a:t>
            </a:r>
            <a:r>
              <a:rPr lang="en-US" altLang="zh-TW" sz="1200" u="none" dirty="0" smtClean="0"/>
              <a:t>&gt;* </a:t>
            </a:r>
            <a:r>
              <a:rPr lang="en-US" altLang="zh-TW" sz="1200" u="none" dirty="0" err="1" smtClean="0"/>
              <a:t>leftPtr</a:t>
            </a:r>
            <a:r>
              <a:rPr lang="en-US" altLang="zh-TW" sz="1200" u="none" dirty="0" smtClean="0"/>
              <a:t> = </a:t>
            </a:r>
            <a:r>
              <a:rPr lang="en-US" altLang="zh-TW" sz="1200" u="none" dirty="0" err="1" smtClean="0"/>
              <a:t>subTreePtr</a:t>
            </a:r>
            <a:r>
              <a:rPr lang="en-US" altLang="zh-TW" sz="1200" u="none" dirty="0" smtClean="0"/>
              <a:t>-&gt;</a:t>
            </a:r>
            <a:r>
              <a:rPr lang="en-US" altLang="zh-TW" sz="1200" u="none" dirty="0" err="1" smtClean="0"/>
              <a:t>getLeftChildPtr</a:t>
            </a:r>
            <a:r>
              <a:rPr lang="en-US" altLang="zh-TW" sz="1200" u="none" dirty="0" smtClean="0"/>
              <a:t>();</a:t>
            </a:r>
          </a:p>
          <a:p>
            <a:r>
              <a:rPr lang="en-US" altLang="zh-TW" sz="1200" u="none" dirty="0"/>
              <a:t> </a:t>
            </a:r>
            <a:r>
              <a:rPr lang="en-US" altLang="zh-TW" sz="1200" u="none" dirty="0" smtClean="0"/>
              <a:t>     </a:t>
            </a:r>
            <a:r>
              <a:rPr lang="en-US" altLang="zh-TW" sz="1200" u="none" dirty="0" err="1" smtClean="0"/>
              <a:t>BinaryNode</a:t>
            </a:r>
            <a:r>
              <a:rPr lang="en-US" altLang="zh-TW" sz="1200" u="none" dirty="0" smtClean="0"/>
              <a:t>&lt;</a:t>
            </a:r>
            <a:r>
              <a:rPr lang="en-US" altLang="zh-TW" sz="1200" u="none" dirty="0" err="1" smtClean="0"/>
              <a:t>ItemType</a:t>
            </a:r>
            <a:r>
              <a:rPr lang="en-US" altLang="zh-TW" sz="1200" u="none" dirty="0"/>
              <a:t>&gt;* </a:t>
            </a:r>
            <a:r>
              <a:rPr lang="en-US" altLang="zh-TW" sz="1200" u="none" dirty="0" err="1" smtClean="0"/>
              <a:t>rightPtr</a:t>
            </a:r>
            <a:r>
              <a:rPr lang="en-US" altLang="zh-TW" sz="1200" u="none" dirty="0" smtClean="0"/>
              <a:t> </a:t>
            </a:r>
            <a:r>
              <a:rPr lang="en-US" altLang="zh-TW" sz="1200" u="none" dirty="0"/>
              <a:t>= </a:t>
            </a:r>
            <a:r>
              <a:rPr lang="en-US" altLang="zh-TW" sz="1200" u="none" dirty="0" err="1"/>
              <a:t>subTreePtr</a:t>
            </a:r>
            <a:r>
              <a:rPr lang="en-US" altLang="zh-TW" sz="1200" u="none" dirty="0"/>
              <a:t>-&gt;</a:t>
            </a:r>
            <a:r>
              <a:rPr lang="en-US" altLang="zh-TW" sz="1200" u="none" dirty="0" err="1" smtClean="0"/>
              <a:t>getRightChildPtr</a:t>
            </a:r>
            <a:r>
              <a:rPr lang="en-US" altLang="zh-TW" sz="1200" u="none" dirty="0" smtClean="0"/>
              <a:t>();</a:t>
            </a:r>
          </a:p>
          <a:p>
            <a:endParaRPr lang="en-US" altLang="zh-TW" sz="1200" u="none" dirty="0" smtClean="0"/>
          </a:p>
          <a:p>
            <a:r>
              <a:rPr lang="en-US" altLang="zh-TW" sz="1200" u="none" dirty="0"/>
              <a:t> </a:t>
            </a:r>
            <a:r>
              <a:rPr lang="en-US" altLang="zh-TW" sz="1200" u="none" dirty="0" smtClean="0"/>
              <a:t>     if (</a:t>
            </a:r>
            <a:r>
              <a:rPr lang="en-US" altLang="zh-TW" sz="1200" u="none" dirty="0" err="1" smtClean="0"/>
              <a:t>getHeightHelper</a:t>
            </a:r>
            <a:r>
              <a:rPr lang="en-US" altLang="zh-TW" sz="1200" u="none" dirty="0" smtClean="0"/>
              <a:t>(</a:t>
            </a:r>
            <a:r>
              <a:rPr lang="en-US" altLang="zh-TW" sz="1200" u="none" dirty="0" err="1" smtClean="0"/>
              <a:t>leftPtr</a:t>
            </a:r>
            <a:r>
              <a:rPr lang="en-US" altLang="zh-TW" sz="1200" u="none" dirty="0" smtClean="0"/>
              <a:t>) &gt; </a:t>
            </a:r>
            <a:r>
              <a:rPr lang="en-US" altLang="zh-TW" sz="1200" u="none" dirty="0" err="1" smtClean="0"/>
              <a:t>getHeightHelper</a:t>
            </a:r>
            <a:r>
              <a:rPr lang="en-US" altLang="zh-TW" sz="1200" u="none" dirty="0" smtClean="0"/>
              <a:t>(</a:t>
            </a:r>
            <a:r>
              <a:rPr lang="en-US" altLang="zh-TW" sz="1200" u="none" dirty="0" err="1" smtClean="0"/>
              <a:t>rightPtr</a:t>
            </a:r>
            <a:r>
              <a:rPr lang="en-US" altLang="zh-TW" sz="1200" u="none" dirty="0" smtClean="0"/>
              <a:t>))</a:t>
            </a:r>
          </a:p>
          <a:p>
            <a:r>
              <a:rPr lang="en-US" altLang="zh-TW" sz="1200" u="none" dirty="0"/>
              <a:t> </a:t>
            </a:r>
            <a:r>
              <a:rPr lang="en-US" altLang="zh-TW" sz="1200" u="none" dirty="0" smtClean="0"/>
              <a:t>     {</a:t>
            </a:r>
          </a:p>
          <a:p>
            <a:r>
              <a:rPr lang="en-US" altLang="zh-TW" sz="1200" u="none" dirty="0" smtClean="0"/>
              <a:t>         </a:t>
            </a:r>
            <a:r>
              <a:rPr lang="en-US" altLang="zh-TW" sz="1200" u="none" dirty="0" err="1" smtClean="0"/>
              <a:t>rightPtr</a:t>
            </a:r>
            <a:r>
              <a:rPr lang="en-US" altLang="zh-TW" sz="1200" u="none" dirty="0" smtClean="0"/>
              <a:t> = </a:t>
            </a:r>
            <a:r>
              <a:rPr lang="en-US" altLang="zh-TW" sz="1200" b="1" u="none" dirty="0" err="1" smtClean="0">
                <a:solidFill>
                  <a:srgbClr val="C00000"/>
                </a:solidFill>
              </a:rPr>
              <a:t>balancedAdd</a:t>
            </a:r>
            <a:r>
              <a:rPr lang="en-US" altLang="zh-TW" sz="1200" u="none" dirty="0" smtClean="0"/>
              <a:t>(</a:t>
            </a:r>
            <a:r>
              <a:rPr lang="en-US" altLang="zh-TW" sz="1200" u="none" dirty="0" err="1" smtClean="0"/>
              <a:t>rightPtr</a:t>
            </a:r>
            <a:r>
              <a:rPr lang="en-US" altLang="zh-TW" sz="1200" u="none" dirty="0" smtClean="0"/>
              <a:t>, </a:t>
            </a:r>
            <a:r>
              <a:rPr lang="en-US" altLang="zh-TW" sz="1200" u="none" dirty="0" err="1" smtClean="0"/>
              <a:t>newNodePtr</a:t>
            </a:r>
            <a:r>
              <a:rPr lang="en-US" altLang="zh-TW" sz="1200" u="none" dirty="0" smtClean="0"/>
              <a:t>);</a:t>
            </a:r>
          </a:p>
          <a:p>
            <a:r>
              <a:rPr lang="en-US" altLang="zh-TW" sz="1200" u="none" dirty="0"/>
              <a:t> </a:t>
            </a:r>
            <a:r>
              <a:rPr lang="en-US" altLang="zh-TW" sz="1200" u="none" dirty="0" smtClean="0"/>
              <a:t>        </a:t>
            </a:r>
            <a:r>
              <a:rPr lang="en-US" altLang="zh-TW" sz="1200" u="none" dirty="0" err="1" smtClean="0"/>
              <a:t>subTreePtr</a:t>
            </a:r>
            <a:r>
              <a:rPr lang="en-US" altLang="zh-TW" sz="1200" u="none" dirty="0" smtClean="0"/>
              <a:t>-&gt;</a:t>
            </a:r>
            <a:r>
              <a:rPr lang="en-US" altLang="zh-TW" sz="1200" u="none" dirty="0" err="1" smtClean="0"/>
              <a:t>setRightChildPtr</a:t>
            </a:r>
            <a:r>
              <a:rPr lang="en-US" altLang="zh-TW" sz="1200" u="none" dirty="0" smtClean="0"/>
              <a:t>(</a:t>
            </a:r>
            <a:r>
              <a:rPr lang="en-US" altLang="zh-TW" sz="1200" u="none" dirty="0" err="1" smtClean="0"/>
              <a:t>rightPtr</a:t>
            </a:r>
            <a:r>
              <a:rPr lang="en-US" altLang="zh-TW" sz="1200" u="none" dirty="0" smtClean="0"/>
              <a:t>);</a:t>
            </a:r>
          </a:p>
          <a:p>
            <a:r>
              <a:rPr lang="en-US" altLang="zh-TW" sz="1200" u="none" dirty="0" smtClean="0"/>
              <a:t>      } else {</a:t>
            </a:r>
          </a:p>
          <a:p>
            <a:r>
              <a:rPr lang="en-US" altLang="zh-TW" sz="1200" u="none" dirty="0" smtClean="0"/>
              <a:t>         </a:t>
            </a:r>
            <a:r>
              <a:rPr lang="en-US" altLang="zh-TW" sz="1200" u="none" dirty="0" err="1" smtClean="0"/>
              <a:t>leftPtr</a:t>
            </a:r>
            <a:r>
              <a:rPr lang="en-US" altLang="zh-TW" sz="1200" u="none" dirty="0" smtClean="0"/>
              <a:t> </a:t>
            </a:r>
            <a:r>
              <a:rPr lang="en-US" altLang="zh-TW" sz="1200" u="none" dirty="0"/>
              <a:t>= </a:t>
            </a:r>
            <a:r>
              <a:rPr lang="en-US" altLang="zh-TW" sz="1200" b="1" u="none" dirty="0" err="1" smtClean="0">
                <a:solidFill>
                  <a:srgbClr val="C00000"/>
                </a:solidFill>
              </a:rPr>
              <a:t>balancedAdd</a:t>
            </a:r>
            <a:r>
              <a:rPr lang="en-US" altLang="zh-TW" sz="1200" u="none" dirty="0" smtClean="0"/>
              <a:t>(</a:t>
            </a:r>
            <a:r>
              <a:rPr lang="en-US" altLang="zh-TW" sz="1200" u="none" dirty="0" err="1" smtClean="0"/>
              <a:t>leftPtr</a:t>
            </a:r>
            <a:r>
              <a:rPr lang="en-US" altLang="zh-TW" sz="1200" u="none" dirty="0"/>
              <a:t>, </a:t>
            </a:r>
            <a:r>
              <a:rPr lang="en-US" altLang="zh-TW" sz="1200" u="none" dirty="0" err="1"/>
              <a:t>newNodePtr</a:t>
            </a:r>
            <a:r>
              <a:rPr lang="en-US" altLang="zh-TW" sz="1200" u="none" dirty="0"/>
              <a:t>);</a:t>
            </a:r>
          </a:p>
          <a:p>
            <a:r>
              <a:rPr lang="en-US" altLang="zh-TW" sz="1200" u="none" dirty="0"/>
              <a:t>         </a:t>
            </a:r>
            <a:r>
              <a:rPr lang="en-US" altLang="zh-TW" sz="1200" u="none" dirty="0" err="1"/>
              <a:t>subTreePtr</a:t>
            </a:r>
            <a:r>
              <a:rPr lang="en-US" altLang="zh-TW" sz="1200" u="none" dirty="0"/>
              <a:t>-&gt;</a:t>
            </a:r>
            <a:r>
              <a:rPr lang="en-US" altLang="zh-TW" sz="1200" u="none" dirty="0" err="1" smtClean="0"/>
              <a:t>setLeftChildPtr</a:t>
            </a:r>
            <a:r>
              <a:rPr lang="en-US" altLang="zh-TW" sz="1200" u="none" dirty="0" smtClean="0"/>
              <a:t>(</a:t>
            </a:r>
            <a:r>
              <a:rPr lang="en-US" altLang="zh-TW" sz="1200" u="none" dirty="0" err="1" smtClean="0"/>
              <a:t>leftPtr</a:t>
            </a:r>
            <a:r>
              <a:rPr lang="en-US" altLang="zh-TW" sz="1200" u="none" dirty="0"/>
              <a:t>);</a:t>
            </a:r>
          </a:p>
          <a:p>
            <a:r>
              <a:rPr lang="en-US" altLang="zh-TW" sz="1200" u="none" dirty="0"/>
              <a:t>      } </a:t>
            </a:r>
            <a:endParaRPr lang="en-US" altLang="zh-TW" sz="1200" u="none" dirty="0" smtClean="0"/>
          </a:p>
          <a:p>
            <a:endParaRPr lang="en-US" altLang="zh-TW" sz="1200" u="none" dirty="0"/>
          </a:p>
          <a:p>
            <a:r>
              <a:rPr lang="en-US" altLang="zh-TW" sz="1200" u="none" dirty="0" smtClean="0"/>
              <a:t>      return </a:t>
            </a:r>
            <a:r>
              <a:rPr lang="en-US" altLang="zh-TW" sz="1200" u="none" dirty="0" err="1" smtClean="0"/>
              <a:t>subTreePtr</a:t>
            </a:r>
            <a:r>
              <a:rPr lang="en-US" altLang="zh-TW" sz="1200" u="none" dirty="0" smtClean="0"/>
              <a:t>;</a:t>
            </a:r>
          </a:p>
          <a:p>
            <a:r>
              <a:rPr lang="en-US" altLang="zh-TW" sz="1200" u="none" dirty="0"/>
              <a:t> </a:t>
            </a:r>
            <a:r>
              <a:rPr lang="en-US" altLang="zh-TW" sz="1200" u="none" dirty="0" smtClean="0"/>
              <a:t>  }</a:t>
            </a:r>
          </a:p>
          <a:p>
            <a:r>
              <a:rPr lang="en-US" altLang="zh-TW" sz="1200" u="none" dirty="0" smtClean="0"/>
              <a:t>}</a:t>
            </a:r>
            <a:endParaRPr lang="zh-TW" altLang="zh-TW" sz="1200" u="none" dirty="0"/>
          </a:p>
        </p:txBody>
      </p:sp>
    </p:spTree>
    <p:extLst>
      <p:ext uri="{BB962C8B-B14F-4D97-AF65-F5344CB8AC3E}">
        <p14:creationId xmlns:p14="http://schemas.microsoft.com/office/powerpoint/2010/main" val="2331770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/>
              <a:t>A Link-Based Implementation of the ADT Binary Tree (</a:t>
            </a:r>
            <a:r>
              <a:rPr lang="en-US" altLang="zh-TW" sz="3600" dirty="0" smtClean="0"/>
              <a:t>13/13)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400" dirty="0" smtClean="0"/>
              <a:t>The </a:t>
            </a:r>
            <a:r>
              <a:rPr lang="en-US" altLang="zh-TW" sz="2400" b="1" dirty="0" smtClean="0">
                <a:solidFill>
                  <a:srgbClr val="C00000"/>
                </a:solidFill>
              </a:rPr>
              <a:t>traversals</a:t>
            </a:r>
            <a:r>
              <a:rPr lang="en-US" altLang="zh-TW" sz="2400" dirty="0" smtClean="0"/>
              <a:t>:</a:t>
            </a:r>
          </a:p>
          <a:p>
            <a:pPr lvl="1"/>
            <a:r>
              <a:rPr lang="en-US" altLang="zh-TW" sz="1800" dirty="0" smtClean="0"/>
              <a:t>Since the traversal are recursive </a:t>
            </a:r>
            <a:r>
              <a:rPr lang="en-US" altLang="zh-TW" sz="1050" dirty="0" smtClean="0"/>
              <a:t>(using pointers – implementation details)</a:t>
            </a:r>
            <a:r>
              <a:rPr lang="en-US" altLang="zh-TW" sz="1800" dirty="0" smtClean="0"/>
              <a:t>, the public traversal methods each calls a </a:t>
            </a:r>
            <a:r>
              <a:rPr lang="en-US" altLang="zh-TW" sz="1800" u="sng" dirty="0" smtClean="0"/>
              <a:t>protected method </a:t>
            </a:r>
            <a:r>
              <a:rPr lang="en-US" altLang="zh-TW" sz="1800" dirty="0" smtClean="0"/>
              <a:t>that performs the actual recursion.</a:t>
            </a:r>
            <a:endParaRPr lang="zh-TW" altLang="en-US" sz="18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21</a:t>
            </a:fld>
            <a:endParaRPr lang="en-US" altLang="zh-TW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720725" y="3200400"/>
            <a:ext cx="7813675" cy="341632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r>
              <a:rPr lang="en-US" altLang="zh-TW" sz="1200" u="none" dirty="0"/>
              <a:t>template&lt;class </a:t>
            </a:r>
            <a:r>
              <a:rPr lang="en-US" altLang="zh-TW" sz="1200" u="none" dirty="0" err="1"/>
              <a:t>ItemType</a:t>
            </a:r>
            <a:r>
              <a:rPr lang="en-US" altLang="zh-TW" sz="1200" u="none" dirty="0"/>
              <a:t>&gt;</a:t>
            </a:r>
            <a:br>
              <a:rPr lang="en-US" altLang="zh-TW" sz="1200" u="none" dirty="0"/>
            </a:br>
            <a:r>
              <a:rPr lang="en-US" altLang="zh-TW" sz="1200" u="none" dirty="0" smtClean="0"/>
              <a:t>void </a:t>
            </a:r>
            <a:r>
              <a:rPr lang="en-US" altLang="zh-TW" sz="1200" u="none" dirty="0" err="1" smtClean="0"/>
              <a:t>BinaryNodeTree</a:t>
            </a:r>
            <a:r>
              <a:rPr lang="en-US" altLang="zh-TW" sz="1200" u="none" dirty="0" smtClean="0"/>
              <a:t>&lt;</a:t>
            </a:r>
            <a:r>
              <a:rPr lang="en-US" altLang="zh-TW" sz="1200" u="none" dirty="0" err="1" smtClean="0"/>
              <a:t>ItemType</a:t>
            </a:r>
            <a:r>
              <a:rPr lang="en-US" altLang="zh-TW" sz="1200" u="none" dirty="0" smtClean="0"/>
              <a:t>&gt;::</a:t>
            </a:r>
            <a:r>
              <a:rPr lang="en-US" altLang="zh-TW" sz="1200" b="1" u="none" dirty="0" err="1" smtClean="0">
                <a:solidFill>
                  <a:srgbClr val="C00000"/>
                </a:solidFill>
              </a:rPr>
              <a:t>inorder</a:t>
            </a:r>
            <a:r>
              <a:rPr lang="en-US" altLang="zh-TW" sz="1200" u="none" dirty="0" smtClean="0"/>
              <a:t>(</a:t>
            </a:r>
          </a:p>
          <a:p>
            <a:r>
              <a:rPr lang="en-US" altLang="zh-TW" sz="1200" u="none" dirty="0"/>
              <a:t> </a:t>
            </a:r>
            <a:r>
              <a:rPr lang="en-US" altLang="zh-TW" sz="1200" u="none" dirty="0" smtClean="0"/>
              <a:t>			</a:t>
            </a:r>
            <a:r>
              <a:rPr lang="en-US" altLang="zh-TW" sz="1200" b="1" u="none" dirty="0" smtClean="0">
                <a:solidFill>
                  <a:srgbClr val="00B050"/>
                </a:solidFill>
              </a:rPr>
              <a:t>void visit(</a:t>
            </a:r>
            <a:r>
              <a:rPr lang="en-US" altLang="zh-TW" sz="1200" b="1" u="none" dirty="0" err="1" smtClean="0">
                <a:solidFill>
                  <a:srgbClr val="00B050"/>
                </a:solidFill>
              </a:rPr>
              <a:t>ItemType</a:t>
            </a:r>
            <a:r>
              <a:rPr lang="en-US" altLang="zh-TW" sz="1200" b="1" u="none" dirty="0" smtClean="0">
                <a:solidFill>
                  <a:srgbClr val="00B050"/>
                </a:solidFill>
              </a:rPr>
              <a:t>&amp;)</a:t>
            </a:r>
            <a:r>
              <a:rPr lang="en-US" altLang="zh-TW" sz="1200" u="none" dirty="0" smtClean="0"/>
              <a:t>,</a:t>
            </a:r>
          </a:p>
          <a:p>
            <a:r>
              <a:rPr lang="en-US" altLang="zh-TW" sz="1200" u="none" dirty="0"/>
              <a:t>	</a:t>
            </a:r>
            <a:r>
              <a:rPr lang="en-US" altLang="zh-TW" sz="1200" u="none" dirty="0" smtClean="0"/>
              <a:t>		</a:t>
            </a:r>
            <a:r>
              <a:rPr lang="en-US" altLang="zh-TW" sz="1200" u="none" dirty="0" err="1" smtClean="0"/>
              <a:t>BinaryNode</a:t>
            </a:r>
            <a:r>
              <a:rPr lang="en-US" altLang="zh-TW" sz="1200" u="none" dirty="0" smtClean="0"/>
              <a:t>&lt;</a:t>
            </a:r>
            <a:r>
              <a:rPr lang="en-US" altLang="zh-TW" sz="1200" u="none" dirty="0" err="1" smtClean="0"/>
              <a:t>ItemType</a:t>
            </a:r>
            <a:r>
              <a:rPr lang="en-US" altLang="zh-TW" sz="1200" u="none" dirty="0" smtClean="0"/>
              <a:t>&gt;* </a:t>
            </a:r>
            <a:r>
              <a:rPr lang="en-US" altLang="zh-TW" sz="1200" u="none" dirty="0" err="1" smtClean="0"/>
              <a:t>treePtr</a:t>
            </a:r>
            <a:r>
              <a:rPr lang="en-US" altLang="zh-TW" sz="1200" u="none" dirty="0" smtClean="0"/>
              <a:t>) </a:t>
            </a:r>
            <a:r>
              <a:rPr lang="en-US" altLang="zh-TW" sz="1200" u="none" dirty="0" err="1" smtClean="0"/>
              <a:t>const</a:t>
            </a:r>
            <a:r>
              <a:rPr lang="en-US" altLang="zh-TW" sz="1200" u="none" dirty="0"/>
              <a:t/>
            </a:r>
            <a:br>
              <a:rPr lang="en-US" altLang="zh-TW" sz="1200" u="none" dirty="0"/>
            </a:br>
            <a:r>
              <a:rPr lang="en-US" altLang="zh-TW" sz="1200" u="none" dirty="0" smtClean="0"/>
              <a:t>{</a:t>
            </a:r>
          </a:p>
          <a:p>
            <a:r>
              <a:rPr lang="en-US" altLang="zh-TW" sz="1200" u="none" dirty="0"/>
              <a:t> </a:t>
            </a:r>
            <a:r>
              <a:rPr lang="en-US" altLang="zh-TW" sz="1200" u="none" dirty="0" smtClean="0"/>
              <a:t>  if (</a:t>
            </a:r>
            <a:r>
              <a:rPr lang="en-US" altLang="zh-TW" sz="1200" u="none" dirty="0" err="1" smtClean="0"/>
              <a:t>treePtr</a:t>
            </a:r>
            <a:r>
              <a:rPr lang="en-US" altLang="zh-TW" sz="1200" u="none" dirty="0" smtClean="0"/>
              <a:t> != </a:t>
            </a:r>
            <a:r>
              <a:rPr lang="en-US" altLang="zh-TW" sz="1200" u="none" dirty="0" err="1" smtClean="0"/>
              <a:t>nullptr</a:t>
            </a:r>
            <a:r>
              <a:rPr lang="en-US" altLang="zh-TW" sz="1200" u="none" dirty="0" smtClean="0"/>
              <a:t>)</a:t>
            </a:r>
          </a:p>
          <a:p>
            <a:r>
              <a:rPr lang="en-US" altLang="zh-TW" sz="1200" u="none" dirty="0"/>
              <a:t> </a:t>
            </a:r>
            <a:r>
              <a:rPr lang="en-US" altLang="zh-TW" sz="1200" u="none" dirty="0" smtClean="0"/>
              <a:t>  {</a:t>
            </a:r>
          </a:p>
          <a:p>
            <a:r>
              <a:rPr lang="en-US" altLang="zh-TW" sz="1200" u="none" dirty="0"/>
              <a:t> </a:t>
            </a:r>
            <a:r>
              <a:rPr lang="en-US" altLang="zh-TW" sz="1200" u="none" dirty="0" smtClean="0"/>
              <a:t>     </a:t>
            </a:r>
            <a:r>
              <a:rPr lang="en-US" altLang="zh-TW" sz="1200" b="1" u="none" dirty="0" err="1" smtClean="0">
                <a:solidFill>
                  <a:srgbClr val="C00000"/>
                </a:solidFill>
              </a:rPr>
              <a:t>inorder</a:t>
            </a:r>
            <a:r>
              <a:rPr lang="en-US" altLang="zh-TW" sz="1200" u="none" dirty="0" smtClean="0"/>
              <a:t>(visit, </a:t>
            </a:r>
            <a:r>
              <a:rPr lang="en-US" altLang="zh-TW" sz="1200" u="none" dirty="0" err="1" smtClean="0"/>
              <a:t>treePtr</a:t>
            </a:r>
            <a:r>
              <a:rPr lang="en-US" altLang="zh-TW" sz="1200" u="none" dirty="0" smtClean="0"/>
              <a:t>-&gt;</a:t>
            </a:r>
            <a:r>
              <a:rPr lang="en-US" altLang="zh-TW" sz="1200" u="none" dirty="0" err="1" smtClean="0"/>
              <a:t>getLeftChildPtr</a:t>
            </a:r>
            <a:r>
              <a:rPr lang="en-US" altLang="zh-TW" sz="1200" u="none" dirty="0" smtClean="0"/>
              <a:t>());</a:t>
            </a:r>
          </a:p>
          <a:p>
            <a:r>
              <a:rPr lang="en-US" altLang="zh-TW" sz="1200" u="none" dirty="0"/>
              <a:t> </a:t>
            </a:r>
            <a:r>
              <a:rPr lang="en-US" altLang="zh-TW" sz="1200" u="none" dirty="0" smtClean="0"/>
              <a:t>     </a:t>
            </a:r>
            <a:r>
              <a:rPr lang="en-US" altLang="zh-TW" sz="1200" u="none" dirty="0" err="1" smtClean="0"/>
              <a:t>ItemType</a:t>
            </a:r>
            <a:r>
              <a:rPr lang="en-US" altLang="zh-TW" sz="1200" u="none" dirty="0" smtClean="0"/>
              <a:t> </a:t>
            </a:r>
            <a:r>
              <a:rPr lang="en-US" altLang="zh-TW" sz="1200" u="none" dirty="0" err="1" smtClean="0"/>
              <a:t>theItem</a:t>
            </a:r>
            <a:r>
              <a:rPr lang="en-US" altLang="zh-TW" sz="1200" u="none" dirty="0" smtClean="0"/>
              <a:t> = </a:t>
            </a:r>
            <a:r>
              <a:rPr lang="en-US" altLang="zh-TW" sz="1200" u="none" dirty="0" err="1" smtClean="0"/>
              <a:t>treePtr</a:t>
            </a:r>
            <a:r>
              <a:rPr lang="en-US" altLang="zh-TW" sz="1200" u="none" dirty="0" smtClean="0"/>
              <a:t>-&gt;</a:t>
            </a:r>
            <a:r>
              <a:rPr lang="en-US" altLang="zh-TW" sz="1200" u="none" dirty="0" err="1" smtClean="0"/>
              <a:t>getItem</a:t>
            </a:r>
            <a:r>
              <a:rPr lang="en-US" altLang="zh-TW" sz="1200" u="none" dirty="0" smtClean="0"/>
              <a:t>();</a:t>
            </a:r>
          </a:p>
          <a:p>
            <a:r>
              <a:rPr lang="en-US" altLang="zh-TW" sz="1200" u="none" dirty="0"/>
              <a:t> </a:t>
            </a:r>
            <a:r>
              <a:rPr lang="en-US" altLang="zh-TW" sz="1200" u="none" dirty="0" smtClean="0"/>
              <a:t>     visit(</a:t>
            </a:r>
            <a:r>
              <a:rPr lang="en-US" altLang="zh-TW" sz="1200" u="none" dirty="0" err="1" smtClean="0"/>
              <a:t>theItem</a:t>
            </a:r>
            <a:r>
              <a:rPr lang="en-US" altLang="zh-TW" sz="1200" u="none" dirty="0" smtClean="0"/>
              <a:t>);</a:t>
            </a:r>
          </a:p>
          <a:p>
            <a:r>
              <a:rPr lang="en-US" altLang="zh-TW" sz="1200" u="none" dirty="0"/>
              <a:t> </a:t>
            </a:r>
            <a:r>
              <a:rPr lang="en-US" altLang="zh-TW" sz="1200" u="none" dirty="0" smtClean="0"/>
              <a:t>     </a:t>
            </a:r>
            <a:r>
              <a:rPr lang="en-US" altLang="zh-TW" sz="1200" b="1" u="none" dirty="0" err="1" smtClean="0">
                <a:solidFill>
                  <a:srgbClr val="C00000"/>
                </a:solidFill>
              </a:rPr>
              <a:t>inorder</a:t>
            </a:r>
            <a:r>
              <a:rPr lang="en-US" altLang="zh-TW" sz="1200" u="none" dirty="0" smtClean="0"/>
              <a:t>(visit, </a:t>
            </a:r>
            <a:r>
              <a:rPr lang="en-US" altLang="zh-TW" sz="1200" u="none" dirty="0" err="1" smtClean="0"/>
              <a:t>treePtr</a:t>
            </a:r>
            <a:r>
              <a:rPr lang="en-US" altLang="zh-TW" sz="1200" u="none" dirty="0" smtClean="0"/>
              <a:t>-&gt;</a:t>
            </a:r>
            <a:r>
              <a:rPr lang="en-US" altLang="zh-TW" sz="1200" u="none" dirty="0" err="1" smtClean="0"/>
              <a:t>getRightChildPtr</a:t>
            </a:r>
            <a:r>
              <a:rPr lang="en-US" altLang="zh-TW" sz="1200" u="none" dirty="0" smtClean="0"/>
              <a:t>());</a:t>
            </a:r>
            <a:r>
              <a:rPr lang="en-US" altLang="zh-TW" sz="1200" u="none" dirty="0"/>
              <a:t/>
            </a:r>
            <a:br>
              <a:rPr lang="en-US" altLang="zh-TW" sz="1200" u="none" dirty="0"/>
            </a:br>
            <a:r>
              <a:rPr lang="en-US" altLang="zh-TW" sz="1200" u="none" dirty="0" smtClean="0"/>
              <a:t>}</a:t>
            </a:r>
          </a:p>
          <a:p>
            <a:endParaRPr lang="en-US" altLang="zh-TW" sz="1200" u="none" dirty="0"/>
          </a:p>
          <a:p>
            <a:r>
              <a:rPr lang="en-US" altLang="zh-TW" sz="1200" u="none" dirty="0"/>
              <a:t>template&lt;class </a:t>
            </a:r>
            <a:r>
              <a:rPr lang="en-US" altLang="zh-TW" sz="1200" u="none" dirty="0" err="1"/>
              <a:t>ItemType</a:t>
            </a:r>
            <a:r>
              <a:rPr lang="en-US" altLang="zh-TW" sz="1200" u="none" dirty="0" smtClean="0"/>
              <a:t>&gt; </a:t>
            </a:r>
            <a:r>
              <a:rPr lang="en-US" altLang="zh-TW" sz="1200" u="none" dirty="0"/>
              <a:t/>
            </a:r>
            <a:br>
              <a:rPr lang="en-US" altLang="zh-TW" sz="1200" u="none" dirty="0"/>
            </a:br>
            <a:r>
              <a:rPr lang="en-US" altLang="zh-TW" sz="1200" u="none" dirty="0"/>
              <a:t>void </a:t>
            </a:r>
            <a:r>
              <a:rPr lang="en-US" altLang="zh-TW" sz="1200" u="none" dirty="0" err="1"/>
              <a:t>BinaryNodeTree</a:t>
            </a:r>
            <a:r>
              <a:rPr lang="en-US" altLang="zh-TW" sz="1200" u="none" dirty="0"/>
              <a:t>&lt;</a:t>
            </a:r>
            <a:r>
              <a:rPr lang="en-US" altLang="zh-TW" sz="1200" u="none" dirty="0" err="1"/>
              <a:t>ItemType</a:t>
            </a:r>
            <a:r>
              <a:rPr lang="en-US" altLang="zh-TW" sz="1200" u="none" dirty="0"/>
              <a:t>&gt;::</a:t>
            </a:r>
            <a:r>
              <a:rPr lang="en-US" altLang="zh-TW" sz="1200" b="1" u="none" dirty="0" err="1" smtClean="0">
                <a:solidFill>
                  <a:srgbClr val="C00000"/>
                </a:solidFill>
              </a:rPr>
              <a:t>inorderTraverse</a:t>
            </a:r>
            <a:r>
              <a:rPr lang="en-US" altLang="zh-TW" sz="1200" u="none" dirty="0" smtClean="0"/>
              <a:t>(</a:t>
            </a:r>
            <a:r>
              <a:rPr lang="en-US" altLang="zh-TW" sz="1200" b="1" u="none" dirty="0" smtClean="0">
                <a:solidFill>
                  <a:srgbClr val="00B050"/>
                </a:solidFill>
              </a:rPr>
              <a:t>void </a:t>
            </a:r>
            <a:r>
              <a:rPr lang="en-US" altLang="zh-TW" sz="1200" b="1" u="none" dirty="0">
                <a:solidFill>
                  <a:srgbClr val="00B050"/>
                </a:solidFill>
              </a:rPr>
              <a:t>visit(</a:t>
            </a:r>
            <a:r>
              <a:rPr lang="en-US" altLang="zh-TW" sz="1200" b="1" u="none" dirty="0" err="1">
                <a:solidFill>
                  <a:srgbClr val="00B050"/>
                </a:solidFill>
              </a:rPr>
              <a:t>ItemType</a:t>
            </a:r>
            <a:r>
              <a:rPr lang="en-US" altLang="zh-TW" sz="1200" b="1" u="none" dirty="0" smtClean="0">
                <a:solidFill>
                  <a:srgbClr val="00B050"/>
                </a:solidFill>
              </a:rPr>
              <a:t>&amp;)</a:t>
            </a:r>
            <a:r>
              <a:rPr lang="en-US" altLang="zh-TW" sz="1200" u="none" dirty="0" smtClean="0"/>
              <a:t>) </a:t>
            </a:r>
            <a:r>
              <a:rPr lang="en-US" altLang="zh-TW" sz="1200" u="none" dirty="0" err="1" smtClean="0"/>
              <a:t>const</a:t>
            </a:r>
            <a:endParaRPr lang="en-US" altLang="zh-TW" sz="1200" u="none" dirty="0" smtClean="0"/>
          </a:p>
          <a:p>
            <a:r>
              <a:rPr lang="en-US" altLang="zh-TW" sz="1200" u="none" dirty="0" smtClean="0"/>
              <a:t>{</a:t>
            </a:r>
          </a:p>
          <a:p>
            <a:r>
              <a:rPr lang="en-US" altLang="zh-TW" sz="1200" u="none" dirty="0" smtClean="0"/>
              <a:t>   </a:t>
            </a:r>
            <a:r>
              <a:rPr lang="en-US" altLang="zh-TW" sz="1200" b="1" u="none" dirty="0" err="1" smtClean="0">
                <a:solidFill>
                  <a:srgbClr val="C00000"/>
                </a:solidFill>
              </a:rPr>
              <a:t>inorder</a:t>
            </a:r>
            <a:r>
              <a:rPr lang="en-US" altLang="zh-TW" sz="1200" u="none" dirty="0" smtClean="0"/>
              <a:t>(</a:t>
            </a:r>
            <a:r>
              <a:rPr lang="en-US" altLang="zh-TW" sz="1200" u="none" dirty="0" err="1" smtClean="0"/>
              <a:t>visit,rootPtr</a:t>
            </a:r>
            <a:r>
              <a:rPr lang="en-US" altLang="zh-TW" sz="1200" u="none" dirty="0" smtClean="0"/>
              <a:t>);</a:t>
            </a:r>
          </a:p>
          <a:p>
            <a:r>
              <a:rPr lang="en-US" altLang="zh-TW" sz="1200" u="none" dirty="0" smtClean="0"/>
              <a:t>}</a:t>
            </a:r>
            <a:endParaRPr lang="zh-TW" altLang="zh-TW" sz="1200" u="none" dirty="0"/>
          </a:p>
        </p:txBody>
      </p:sp>
      <p:sp>
        <p:nvSpPr>
          <p:cNvPr id="6" name="文字方塊 5"/>
          <p:cNvSpPr txBox="1"/>
          <p:nvPr/>
        </p:nvSpPr>
        <p:spPr>
          <a:xfrm>
            <a:off x="5867400" y="4191000"/>
            <a:ext cx="2388859" cy="307777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TW" sz="1400" u="none" dirty="0" smtClean="0">
                <a:latin typeface="+mn-lt"/>
              </a:rPr>
              <a:t>function as a parameter</a:t>
            </a:r>
            <a:endParaRPr lang="zh-TW" altLang="en-US" sz="1400" u="none" dirty="0">
              <a:latin typeface="+mn-lt"/>
            </a:endParaRPr>
          </a:p>
        </p:txBody>
      </p:sp>
      <p:cxnSp>
        <p:nvCxnSpPr>
          <p:cNvPr id="8" name="直線單箭頭接點 7"/>
          <p:cNvCxnSpPr/>
          <p:nvPr/>
        </p:nvCxnSpPr>
        <p:spPr bwMode="auto">
          <a:xfrm flipH="1" flipV="1">
            <a:off x="5410200" y="3810000"/>
            <a:ext cx="457200" cy="381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366467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200" dirty="0" smtClean="0"/>
              <a:t>A Link-Based Implementation of the ADT Binary </a:t>
            </a:r>
            <a:r>
              <a:rPr lang="en-US" altLang="zh-TW" sz="3200" b="1" dirty="0" smtClean="0">
                <a:solidFill>
                  <a:srgbClr val="00B0F0"/>
                </a:solidFill>
              </a:rPr>
              <a:t>Search</a:t>
            </a:r>
            <a:r>
              <a:rPr lang="en-US" altLang="zh-TW" sz="3200" dirty="0" smtClean="0"/>
              <a:t> Tree (1/</a:t>
            </a:r>
            <a:r>
              <a:rPr lang="en-US" altLang="zh-TW" sz="3200" dirty="0"/>
              <a:t>20</a:t>
            </a:r>
            <a:r>
              <a:rPr lang="en-US" altLang="zh-TW" sz="3200" dirty="0" smtClean="0"/>
              <a:t>)</a:t>
            </a:r>
            <a:endParaRPr lang="zh-TW" altLang="en-US" sz="32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400" dirty="0" smtClean="0"/>
              <a:t>Since a binary search tree is a binary tree, its implementation can use </a:t>
            </a:r>
            <a:r>
              <a:rPr lang="en-US" altLang="zh-TW" sz="2400" b="1" dirty="0" smtClean="0">
                <a:solidFill>
                  <a:srgbClr val="FF0000"/>
                </a:solidFill>
              </a:rPr>
              <a:t>the same node objects</a:t>
            </a:r>
            <a:r>
              <a:rPr lang="en-US" altLang="zh-TW" sz="2400" dirty="0" smtClean="0"/>
              <a:t> as for a binary-tree implementation.</a:t>
            </a:r>
          </a:p>
          <a:p>
            <a:pPr lvl="1"/>
            <a:r>
              <a:rPr lang="en-US" altLang="zh-TW" sz="2000" dirty="0" smtClean="0"/>
              <a:t>We will use the class </a:t>
            </a:r>
            <a:r>
              <a:rPr lang="en-US" altLang="zh-TW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BinaryNode</a:t>
            </a:r>
            <a:r>
              <a:rPr lang="en-US" altLang="zh-TW" sz="2000" dirty="0" smtClean="0"/>
              <a:t>.</a:t>
            </a:r>
          </a:p>
          <a:p>
            <a:pPr lvl="1"/>
            <a:r>
              <a:rPr lang="en-US" altLang="zh-TW" sz="2000" dirty="0" smtClean="0"/>
              <a:t>We assume that the data items in the binary search tree are unique!!</a:t>
            </a:r>
          </a:p>
          <a:p>
            <a:pPr lvl="1"/>
            <a:endParaRPr lang="en-US" altLang="zh-TW" sz="1800" dirty="0"/>
          </a:p>
          <a:p>
            <a:r>
              <a:rPr lang="en-US" altLang="zh-TW" sz="2400" dirty="0" smtClean="0"/>
              <a:t>The </a:t>
            </a:r>
            <a:r>
              <a:rPr lang="en-US" altLang="zh-TW" sz="2400" b="1" dirty="0" smtClean="0">
                <a:solidFill>
                  <a:srgbClr val="C00000"/>
                </a:solidFill>
              </a:rPr>
              <a:t>recursive search algorithm</a:t>
            </a:r>
            <a:r>
              <a:rPr lang="en-US" altLang="zh-TW" sz="2400" dirty="0" smtClean="0"/>
              <a:t> is the basis of the </a:t>
            </a:r>
            <a:r>
              <a:rPr lang="en-US" altLang="zh-TW" sz="2400" i="1" dirty="0" smtClean="0"/>
              <a:t>insertion</a:t>
            </a:r>
            <a:r>
              <a:rPr lang="en-US" altLang="zh-TW" sz="2400" dirty="0" smtClean="0"/>
              <a:t>, </a:t>
            </a:r>
            <a:r>
              <a:rPr lang="en-US" altLang="zh-TW" sz="2400" i="1" dirty="0" smtClean="0"/>
              <a:t>removal</a:t>
            </a:r>
            <a:r>
              <a:rPr lang="en-US" altLang="zh-TW" sz="2400" dirty="0" smtClean="0"/>
              <a:t>, and </a:t>
            </a:r>
            <a:r>
              <a:rPr lang="en-US" altLang="zh-TW" sz="2400" i="1" dirty="0" smtClean="0"/>
              <a:t>retrieval</a:t>
            </a:r>
            <a:r>
              <a:rPr lang="en-US" altLang="zh-TW" sz="2400" dirty="0" smtClean="0"/>
              <a:t> operations on a binary search tree.</a:t>
            </a:r>
          </a:p>
          <a:p>
            <a:pPr lvl="1"/>
            <a:endParaRPr lang="zh-TW" altLang="en-US" sz="20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22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20049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200" dirty="0"/>
              <a:t>A Link-Based Implementation of the ADT Binary Search Tree </a:t>
            </a:r>
            <a:r>
              <a:rPr lang="en-US" altLang="zh-TW" sz="3200" dirty="0" smtClean="0"/>
              <a:t>(2/</a:t>
            </a:r>
            <a:r>
              <a:rPr lang="en-US" altLang="zh-TW" sz="3200" dirty="0"/>
              <a:t>20</a:t>
            </a:r>
            <a:r>
              <a:rPr lang="en-US" altLang="zh-TW" sz="3200" dirty="0" smtClean="0"/>
              <a:t>)</a:t>
            </a:r>
            <a:endParaRPr lang="zh-TW" altLang="en-US" sz="32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400" b="1" dirty="0" smtClean="0">
                <a:solidFill>
                  <a:srgbClr val="C00000"/>
                </a:solidFill>
              </a:rPr>
              <a:t>Adding a new entry</a:t>
            </a:r>
            <a:r>
              <a:rPr lang="en-US" altLang="zh-TW" sz="2400" dirty="0" smtClean="0"/>
              <a:t>:</a:t>
            </a:r>
          </a:p>
          <a:p>
            <a:pPr lvl="1"/>
            <a:r>
              <a:rPr lang="en-US" altLang="zh-TW" sz="2000" dirty="0" smtClean="0"/>
              <a:t>You insert a new entry into a binary search tree in </a:t>
            </a:r>
            <a:r>
              <a:rPr lang="en-US" altLang="zh-TW" sz="2000" b="1" u="sng" dirty="0" smtClean="0"/>
              <a:t>the same place</a:t>
            </a:r>
            <a:r>
              <a:rPr lang="en-US" altLang="zh-TW" sz="2000" dirty="0" smtClean="0"/>
              <a:t> that the search algorithm would look for it!!</a:t>
            </a:r>
          </a:p>
          <a:p>
            <a:pPr lvl="1"/>
            <a:endParaRPr lang="en-US" altLang="zh-TW" sz="800" dirty="0"/>
          </a:p>
          <a:p>
            <a:pPr lvl="1"/>
            <a:r>
              <a:rPr lang="en-US" altLang="zh-TW" sz="2000" dirty="0" smtClean="0"/>
              <a:t>Because searching for an entry that is not in the binary search tree always ends at an empty subtree … </a:t>
            </a:r>
            <a:r>
              <a:rPr lang="en-US" altLang="zh-TW" sz="2000" b="1" dirty="0" smtClean="0">
                <a:solidFill>
                  <a:srgbClr val="7030A0"/>
                </a:solidFill>
              </a:rPr>
              <a:t>YOU ALWAYS INSERT A NEW ITEM AS A NEW LEAF!!</a:t>
            </a:r>
          </a:p>
          <a:p>
            <a:pPr lvl="1"/>
            <a:endParaRPr lang="en-US" altLang="zh-TW" sz="800" b="1" dirty="0" smtClean="0">
              <a:solidFill>
                <a:srgbClr val="7030A0"/>
              </a:solidFill>
            </a:endParaRPr>
          </a:p>
          <a:p>
            <a:pPr lvl="1"/>
            <a:r>
              <a:rPr lang="en-US" altLang="zh-TW" sz="2000" dirty="0" smtClean="0"/>
              <a:t>Adding a leaf requires only </a:t>
            </a:r>
            <a:r>
              <a:rPr lang="en-US" altLang="zh-TW" sz="2000" u="sng" dirty="0" smtClean="0"/>
              <a:t>a change of the appropriate pointer in the </a:t>
            </a:r>
            <a:r>
              <a:rPr lang="en-US" altLang="zh-TW" sz="2000" b="1" u="sng" dirty="0" smtClean="0"/>
              <a:t>parent</a:t>
            </a:r>
            <a:r>
              <a:rPr lang="en-US" altLang="zh-TW" sz="2000" dirty="0" smtClean="0"/>
              <a:t>.</a:t>
            </a:r>
          </a:p>
          <a:p>
            <a:pPr lvl="1"/>
            <a:endParaRPr lang="zh-TW" altLang="en-US" sz="18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23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27088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200" dirty="0"/>
              <a:t>A Link-Based Implementation of the ADT Binary Search Tree </a:t>
            </a:r>
            <a:r>
              <a:rPr lang="en-US" altLang="zh-TW" sz="3200" dirty="0" smtClean="0"/>
              <a:t>(3/</a:t>
            </a:r>
            <a:r>
              <a:rPr lang="en-US" altLang="zh-TW" sz="3200" dirty="0"/>
              <a:t>20</a:t>
            </a:r>
            <a:r>
              <a:rPr lang="en-US" altLang="zh-TW" sz="3200" dirty="0" smtClean="0"/>
              <a:t>)</a:t>
            </a:r>
            <a:endParaRPr lang="zh-TW" altLang="en-US" sz="32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24</a:t>
            </a:fld>
            <a:endParaRPr lang="en-US" altLang="zh-TW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838200" y="1743075"/>
            <a:ext cx="7086600" cy="156966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r>
              <a:rPr lang="en-US" altLang="zh-TW" sz="1200" u="none" dirty="0"/>
              <a:t>template&lt;class </a:t>
            </a:r>
            <a:r>
              <a:rPr lang="en-US" altLang="zh-TW" sz="1200" u="none" dirty="0" err="1"/>
              <a:t>ItemType</a:t>
            </a:r>
            <a:r>
              <a:rPr lang="en-US" altLang="zh-TW" sz="1200" u="none" dirty="0"/>
              <a:t>&gt;</a:t>
            </a:r>
            <a:br>
              <a:rPr lang="en-US" altLang="zh-TW" sz="1200" u="none" dirty="0"/>
            </a:br>
            <a:r>
              <a:rPr lang="en-US" altLang="zh-TW" sz="1200" u="none" dirty="0" err="1"/>
              <a:t>int</a:t>
            </a:r>
            <a:r>
              <a:rPr lang="en-US" altLang="zh-TW" sz="1200" u="none" dirty="0"/>
              <a:t> </a:t>
            </a:r>
            <a:r>
              <a:rPr lang="en-US" altLang="zh-TW" sz="1200" u="none" dirty="0" err="1" smtClean="0"/>
              <a:t>BinarySearchTree</a:t>
            </a:r>
            <a:r>
              <a:rPr lang="en-US" altLang="zh-TW" sz="1200" u="none" dirty="0" smtClean="0"/>
              <a:t>&lt;</a:t>
            </a:r>
            <a:r>
              <a:rPr lang="en-US" altLang="zh-TW" sz="1200" u="none" dirty="0" err="1" smtClean="0"/>
              <a:t>ItemType</a:t>
            </a:r>
            <a:r>
              <a:rPr lang="en-US" altLang="zh-TW" sz="1200" u="none" dirty="0" smtClean="0"/>
              <a:t>&gt;::</a:t>
            </a:r>
            <a:r>
              <a:rPr lang="en-US" altLang="zh-TW" sz="1200" b="1" u="none" dirty="0" smtClean="0">
                <a:solidFill>
                  <a:srgbClr val="C00000"/>
                </a:solidFill>
              </a:rPr>
              <a:t>add</a:t>
            </a:r>
            <a:r>
              <a:rPr lang="en-US" altLang="zh-TW" sz="1200" u="none" dirty="0" smtClean="0"/>
              <a:t>(</a:t>
            </a:r>
            <a:r>
              <a:rPr lang="en-US" altLang="zh-TW" sz="1200" u="none" dirty="0" err="1" smtClean="0"/>
              <a:t>const</a:t>
            </a:r>
            <a:r>
              <a:rPr lang="en-US" altLang="zh-TW" sz="1200" u="none" dirty="0" smtClean="0"/>
              <a:t> </a:t>
            </a:r>
            <a:r>
              <a:rPr lang="en-US" altLang="zh-TW" sz="1200" u="none" dirty="0" err="1" smtClean="0"/>
              <a:t>ItemType</a:t>
            </a:r>
            <a:r>
              <a:rPr lang="en-US" altLang="zh-TW" sz="1200" u="none" dirty="0" smtClean="0"/>
              <a:t>&amp; </a:t>
            </a:r>
            <a:r>
              <a:rPr lang="en-US" altLang="zh-TW" sz="1200" u="none" dirty="0" err="1" smtClean="0"/>
              <a:t>newData</a:t>
            </a:r>
            <a:r>
              <a:rPr lang="en-US" altLang="zh-TW" sz="1200" u="none" dirty="0" smtClean="0"/>
              <a:t>)</a:t>
            </a:r>
            <a:r>
              <a:rPr lang="en-US" altLang="zh-TW" sz="1200" u="none" dirty="0"/>
              <a:t/>
            </a:r>
            <a:br>
              <a:rPr lang="en-US" altLang="zh-TW" sz="1200" u="none" dirty="0"/>
            </a:br>
            <a:r>
              <a:rPr lang="en-US" altLang="zh-TW" sz="1200" u="none" dirty="0"/>
              <a:t>{</a:t>
            </a:r>
            <a:br>
              <a:rPr lang="en-US" altLang="zh-TW" sz="1200" u="none" dirty="0"/>
            </a:br>
            <a:r>
              <a:rPr lang="en-US" altLang="zh-TW" sz="1200" u="none" dirty="0"/>
              <a:t>   </a:t>
            </a:r>
            <a:r>
              <a:rPr lang="en-US" altLang="zh-TW" sz="1200" u="none" dirty="0" err="1" smtClean="0"/>
              <a:t>BinaryNode</a:t>
            </a:r>
            <a:r>
              <a:rPr lang="en-US" altLang="zh-TW" sz="1200" u="none" dirty="0" smtClean="0"/>
              <a:t>&lt;</a:t>
            </a:r>
            <a:r>
              <a:rPr lang="en-US" altLang="zh-TW" sz="1200" u="none" dirty="0" err="1" smtClean="0"/>
              <a:t>ItemType</a:t>
            </a:r>
            <a:r>
              <a:rPr lang="en-US" altLang="zh-TW" sz="1200" u="none" dirty="0" smtClean="0"/>
              <a:t>&gt;* </a:t>
            </a:r>
            <a:r>
              <a:rPr lang="en-US" altLang="zh-TW" sz="1200" u="none" dirty="0" err="1" smtClean="0"/>
              <a:t>newNodePtr</a:t>
            </a:r>
            <a:r>
              <a:rPr lang="en-US" altLang="zh-TW" sz="1200" u="none" dirty="0" smtClean="0"/>
              <a:t> = </a:t>
            </a:r>
            <a:r>
              <a:rPr lang="en-US" altLang="zh-TW" sz="1200" b="1" u="none" dirty="0" smtClean="0">
                <a:solidFill>
                  <a:srgbClr val="92D050"/>
                </a:solidFill>
              </a:rPr>
              <a:t>new</a:t>
            </a:r>
            <a:r>
              <a:rPr lang="en-US" altLang="zh-TW" sz="1200" u="none" dirty="0" smtClean="0"/>
              <a:t> </a:t>
            </a:r>
            <a:r>
              <a:rPr lang="en-US" altLang="zh-TW" sz="1200" u="none" dirty="0" err="1" smtClean="0"/>
              <a:t>BinaryNode</a:t>
            </a:r>
            <a:r>
              <a:rPr lang="en-US" altLang="zh-TW" sz="1200" u="none" dirty="0" smtClean="0"/>
              <a:t>&lt;</a:t>
            </a:r>
            <a:r>
              <a:rPr lang="en-US" altLang="zh-TW" sz="1200" u="none" dirty="0" err="1" smtClean="0"/>
              <a:t>ItemType</a:t>
            </a:r>
            <a:r>
              <a:rPr lang="en-US" altLang="zh-TW" sz="1200" u="none" dirty="0" smtClean="0"/>
              <a:t>&gt;(</a:t>
            </a:r>
            <a:r>
              <a:rPr lang="en-US" altLang="zh-TW" sz="1200" u="none" dirty="0" err="1" smtClean="0"/>
              <a:t>newData</a:t>
            </a:r>
            <a:r>
              <a:rPr lang="en-US" altLang="zh-TW" sz="1200" u="none" dirty="0" smtClean="0"/>
              <a:t>);</a:t>
            </a:r>
          </a:p>
          <a:p>
            <a:r>
              <a:rPr lang="en-US" altLang="zh-TW" sz="1200" u="none" dirty="0"/>
              <a:t> </a:t>
            </a:r>
            <a:r>
              <a:rPr lang="en-US" altLang="zh-TW" sz="1200" u="none" dirty="0" smtClean="0"/>
              <a:t>  </a:t>
            </a:r>
            <a:r>
              <a:rPr lang="en-US" altLang="zh-TW" sz="1200" u="none" dirty="0" err="1" smtClean="0"/>
              <a:t>rootPtr</a:t>
            </a:r>
            <a:r>
              <a:rPr lang="en-US" altLang="zh-TW" sz="1200" u="none" dirty="0" smtClean="0"/>
              <a:t> = </a:t>
            </a:r>
            <a:r>
              <a:rPr lang="en-US" altLang="zh-TW" sz="1200" b="1" u="none" dirty="0" err="1" smtClean="0">
                <a:solidFill>
                  <a:srgbClr val="C00000"/>
                </a:solidFill>
              </a:rPr>
              <a:t>insertInorder</a:t>
            </a:r>
            <a:r>
              <a:rPr lang="en-US" altLang="zh-TW" sz="1200" u="none" dirty="0" smtClean="0"/>
              <a:t>(</a:t>
            </a:r>
            <a:r>
              <a:rPr lang="en-US" altLang="zh-TW" sz="1200" u="none" dirty="0" err="1" smtClean="0"/>
              <a:t>rootPtr</a:t>
            </a:r>
            <a:r>
              <a:rPr lang="en-US" altLang="zh-TW" sz="1200" u="none" dirty="0" smtClean="0"/>
              <a:t>, </a:t>
            </a:r>
            <a:r>
              <a:rPr lang="en-US" altLang="zh-TW" sz="1200" u="none" dirty="0" err="1" smtClean="0"/>
              <a:t>newNodePtr</a:t>
            </a:r>
            <a:r>
              <a:rPr lang="en-US" altLang="zh-TW" sz="1200" u="none" dirty="0" smtClean="0"/>
              <a:t>);</a:t>
            </a:r>
            <a:endParaRPr lang="en-US" altLang="zh-TW" sz="1200" u="none" dirty="0"/>
          </a:p>
          <a:p>
            <a:endParaRPr lang="en-US" altLang="zh-TW" sz="1200" u="none" dirty="0" smtClean="0"/>
          </a:p>
          <a:p>
            <a:r>
              <a:rPr lang="en-US" altLang="zh-TW" sz="1200" u="none" dirty="0"/>
              <a:t> </a:t>
            </a:r>
            <a:r>
              <a:rPr lang="en-US" altLang="zh-TW" sz="1200" u="none" dirty="0" smtClean="0"/>
              <a:t>  return true;</a:t>
            </a:r>
            <a:r>
              <a:rPr lang="en-US" altLang="zh-TW" sz="1200" u="none" dirty="0"/>
              <a:t/>
            </a:r>
            <a:br>
              <a:rPr lang="en-US" altLang="zh-TW" sz="1200" u="none" dirty="0"/>
            </a:br>
            <a:r>
              <a:rPr lang="en-US" altLang="zh-TW" sz="1200" u="none" dirty="0"/>
              <a:t>}  </a:t>
            </a:r>
            <a:r>
              <a:rPr lang="en-US" altLang="zh-TW" sz="1200" u="none" dirty="0">
                <a:solidFill>
                  <a:schemeClr val="bg1">
                    <a:lumMod val="65000"/>
                  </a:schemeClr>
                </a:solidFill>
              </a:rPr>
              <a:t>// end </a:t>
            </a:r>
            <a:r>
              <a:rPr lang="en-US" altLang="zh-TW" sz="1200" u="none" dirty="0" smtClean="0">
                <a:solidFill>
                  <a:schemeClr val="bg1">
                    <a:lumMod val="65000"/>
                  </a:schemeClr>
                </a:solidFill>
              </a:rPr>
              <a:t>add</a:t>
            </a:r>
            <a:endParaRPr lang="en-US" altLang="zh-TW" sz="1200" u="none" dirty="0" smtClea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838200" y="3429000"/>
            <a:ext cx="7086600" cy="286232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r>
              <a:rPr lang="en-US" altLang="zh-TW" sz="1200" u="none" dirty="0" smtClean="0"/>
              <a:t>// </a:t>
            </a:r>
            <a:r>
              <a:rPr lang="en-US" altLang="zh-TW" sz="1200" b="1" u="none" dirty="0" smtClean="0">
                <a:solidFill>
                  <a:srgbClr val="0070C0"/>
                </a:solidFill>
              </a:rPr>
              <a:t>pseudocode of </a:t>
            </a:r>
            <a:r>
              <a:rPr lang="en-US" altLang="zh-TW" sz="1200" b="1" u="none" dirty="0" err="1" smtClean="0">
                <a:solidFill>
                  <a:srgbClr val="0070C0"/>
                </a:solidFill>
              </a:rPr>
              <a:t>insertInorder</a:t>
            </a:r>
            <a:r>
              <a:rPr lang="en-US" altLang="zh-TW" sz="1200" b="1" u="none" dirty="0">
                <a:solidFill>
                  <a:srgbClr val="0070C0"/>
                </a:solidFill>
              </a:rPr>
              <a:t/>
            </a:r>
            <a:br>
              <a:rPr lang="en-US" altLang="zh-TW" sz="1200" b="1" u="none" dirty="0">
                <a:solidFill>
                  <a:srgbClr val="0070C0"/>
                </a:solidFill>
              </a:rPr>
            </a:br>
            <a:r>
              <a:rPr lang="en-US" altLang="zh-TW" sz="1200" b="1" u="none" dirty="0" err="1" smtClean="0">
                <a:solidFill>
                  <a:srgbClr val="C00000"/>
                </a:solidFill>
              </a:rPr>
              <a:t>insertInorder</a:t>
            </a:r>
            <a:r>
              <a:rPr lang="en-US" altLang="zh-TW" sz="1200" u="none" dirty="0" smtClean="0"/>
              <a:t>(</a:t>
            </a:r>
            <a:r>
              <a:rPr lang="en-US" altLang="zh-TW" sz="1200" b="1" u="none" dirty="0" err="1" smtClean="0"/>
              <a:t>subTreePtr</a:t>
            </a:r>
            <a:r>
              <a:rPr lang="en-US" altLang="zh-TW" sz="1200" u="none" dirty="0" smtClean="0"/>
              <a:t>:: </a:t>
            </a:r>
            <a:r>
              <a:rPr lang="en-US" altLang="zh-TW" sz="1200" u="none" dirty="0" err="1" smtClean="0"/>
              <a:t>BinaryNodePointer</a:t>
            </a:r>
            <a:r>
              <a:rPr lang="en-US" altLang="zh-TW" sz="1200" u="none" dirty="0" smtClean="0"/>
              <a:t>,</a:t>
            </a:r>
          </a:p>
          <a:p>
            <a:r>
              <a:rPr lang="en-US" altLang="zh-TW" sz="1200" u="none" dirty="0"/>
              <a:t>	</a:t>
            </a:r>
            <a:r>
              <a:rPr lang="en-US" altLang="zh-TW" sz="1200" u="none" dirty="0" smtClean="0"/>
              <a:t>	</a:t>
            </a:r>
            <a:r>
              <a:rPr lang="en-US" altLang="zh-TW" sz="1200" b="1" u="none" dirty="0" err="1" smtClean="0"/>
              <a:t>newNodePtr</a:t>
            </a:r>
            <a:r>
              <a:rPr lang="en-US" altLang="zh-TW" sz="1200" u="none" dirty="0" smtClean="0"/>
              <a:t>: </a:t>
            </a:r>
            <a:r>
              <a:rPr lang="en-US" altLang="zh-TW" sz="1200" u="none" dirty="0" err="1" smtClean="0"/>
              <a:t>BinaryNodePointer</a:t>
            </a:r>
            <a:r>
              <a:rPr lang="en-US" altLang="zh-TW" sz="1200" u="none" dirty="0" smtClean="0"/>
              <a:t>): </a:t>
            </a:r>
            <a:r>
              <a:rPr lang="en-US" altLang="zh-TW" sz="1200" u="none" dirty="0" err="1" smtClean="0"/>
              <a:t>BinaryNodePointer</a:t>
            </a:r>
            <a:r>
              <a:rPr lang="en-US" altLang="zh-TW" sz="1200" u="none" dirty="0"/>
              <a:t/>
            </a:r>
            <a:br>
              <a:rPr lang="en-US" altLang="zh-TW" sz="1200" u="none" dirty="0"/>
            </a:br>
            <a:endParaRPr lang="en-US" altLang="zh-TW" sz="1200" u="none" dirty="0"/>
          </a:p>
          <a:p>
            <a:r>
              <a:rPr lang="en-US" altLang="zh-TW" sz="1200" u="none" dirty="0" smtClean="0"/>
              <a:t>   if (</a:t>
            </a:r>
            <a:r>
              <a:rPr lang="en-US" altLang="zh-TW" sz="1200" u="none" dirty="0" err="1" smtClean="0"/>
              <a:t>subTreePtr</a:t>
            </a:r>
            <a:r>
              <a:rPr lang="en-US" altLang="zh-TW" sz="1200" u="none" dirty="0" smtClean="0"/>
              <a:t> is </a:t>
            </a:r>
            <a:r>
              <a:rPr lang="en-US" altLang="zh-TW" sz="1200" u="none" dirty="0" err="1" smtClean="0"/>
              <a:t>nulptr</a:t>
            </a:r>
            <a:r>
              <a:rPr lang="en-US" altLang="zh-TW" sz="1200" u="none" dirty="0" smtClean="0"/>
              <a:t>)</a:t>
            </a:r>
          </a:p>
          <a:p>
            <a:r>
              <a:rPr lang="en-US" altLang="zh-TW" sz="1200" u="none" dirty="0" smtClean="0"/>
              <a:t>      return </a:t>
            </a:r>
            <a:r>
              <a:rPr lang="en-US" altLang="zh-TW" sz="1200" u="none" dirty="0" err="1" smtClean="0"/>
              <a:t>newNodePtr</a:t>
            </a:r>
            <a:endParaRPr lang="en-US" altLang="zh-TW" sz="1200" u="none" dirty="0" smtClean="0"/>
          </a:p>
          <a:p>
            <a:r>
              <a:rPr lang="en-US" altLang="zh-TW" sz="1200" u="none" dirty="0"/>
              <a:t> </a:t>
            </a:r>
            <a:r>
              <a:rPr lang="en-US" altLang="zh-TW" sz="1200" u="none" dirty="0" smtClean="0"/>
              <a:t>  else if (</a:t>
            </a:r>
            <a:r>
              <a:rPr lang="en-US" altLang="zh-TW" sz="1200" u="none" dirty="0" err="1" smtClean="0"/>
              <a:t>subTreePtr</a:t>
            </a:r>
            <a:r>
              <a:rPr lang="en-US" altLang="zh-TW" sz="1200" u="none" dirty="0" smtClean="0"/>
              <a:t>-&gt;</a:t>
            </a:r>
            <a:r>
              <a:rPr lang="en-US" altLang="zh-TW" sz="1200" u="none" dirty="0" err="1" smtClean="0"/>
              <a:t>getItem</a:t>
            </a:r>
            <a:r>
              <a:rPr lang="en-US" altLang="zh-TW" sz="1200" u="none" dirty="0" smtClean="0"/>
              <a:t>() &gt; </a:t>
            </a:r>
            <a:r>
              <a:rPr lang="en-US" altLang="zh-TW" sz="1200" u="none" dirty="0" err="1" smtClean="0"/>
              <a:t>newNodePtr</a:t>
            </a:r>
            <a:r>
              <a:rPr lang="en-US" altLang="zh-TW" sz="1200" u="none" dirty="0" smtClean="0"/>
              <a:t>-&gt;</a:t>
            </a:r>
            <a:r>
              <a:rPr lang="en-US" altLang="zh-TW" sz="1200" u="none" dirty="0" err="1" smtClean="0"/>
              <a:t>getItem</a:t>
            </a:r>
            <a:r>
              <a:rPr lang="en-US" altLang="zh-TW" sz="1200" u="none" dirty="0" smtClean="0"/>
              <a:t>()) {</a:t>
            </a:r>
          </a:p>
          <a:p>
            <a:r>
              <a:rPr lang="en-US" altLang="zh-TW" sz="1200" u="none" dirty="0"/>
              <a:t> </a:t>
            </a:r>
            <a:r>
              <a:rPr lang="en-US" altLang="zh-TW" sz="1200" u="none" dirty="0" smtClean="0"/>
              <a:t>     </a:t>
            </a:r>
            <a:r>
              <a:rPr lang="en-US" altLang="zh-TW" sz="1200" u="none" dirty="0" err="1" smtClean="0"/>
              <a:t>tempPtr</a:t>
            </a:r>
            <a:r>
              <a:rPr lang="en-US" altLang="zh-TW" sz="1200" u="none" dirty="0" smtClean="0"/>
              <a:t> = </a:t>
            </a:r>
            <a:r>
              <a:rPr lang="en-US" altLang="zh-TW" sz="1200" b="1" u="none" dirty="0" err="1" smtClean="0">
                <a:solidFill>
                  <a:srgbClr val="C00000"/>
                </a:solidFill>
              </a:rPr>
              <a:t>insertInorder</a:t>
            </a:r>
            <a:r>
              <a:rPr lang="en-US" altLang="zh-TW" sz="1200" u="none" dirty="0" smtClean="0"/>
              <a:t>(</a:t>
            </a:r>
            <a:r>
              <a:rPr lang="en-US" altLang="zh-TW" sz="1200" u="none" dirty="0" err="1" smtClean="0"/>
              <a:t>subTreePtr</a:t>
            </a:r>
            <a:r>
              <a:rPr lang="en-US" altLang="zh-TW" sz="1200" u="none" dirty="0" smtClean="0"/>
              <a:t>-&gt;</a:t>
            </a:r>
            <a:r>
              <a:rPr lang="en-US" altLang="zh-TW" sz="1200" u="none" dirty="0" err="1" smtClean="0"/>
              <a:t>getLeftChildPtr</a:t>
            </a:r>
            <a:r>
              <a:rPr lang="en-US" altLang="zh-TW" sz="1200" u="none" dirty="0" smtClean="0"/>
              <a:t>(), </a:t>
            </a:r>
            <a:r>
              <a:rPr lang="en-US" altLang="zh-TW" sz="1200" u="none" dirty="0" err="1" smtClean="0"/>
              <a:t>newNodePtr</a:t>
            </a:r>
            <a:r>
              <a:rPr lang="en-US" altLang="zh-TW" sz="1200" u="none" dirty="0" smtClean="0"/>
              <a:t>)</a:t>
            </a:r>
          </a:p>
          <a:p>
            <a:r>
              <a:rPr lang="en-US" altLang="zh-TW" sz="1200" u="none" dirty="0"/>
              <a:t> </a:t>
            </a:r>
            <a:r>
              <a:rPr lang="en-US" altLang="zh-TW" sz="1200" u="none" dirty="0" smtClean="0"/>
              <a:t>     </a:t>
            </a:r>
            <a:r>
              <a:rPr lang="en-US" altLang="zh-TW" sz="1200" u="none" dirty="0" err="1" smtClean="0"/>
              <a:t>subTreePtr</a:t>
            </a:r>
            <a:r>
              <a:rPr lang="en-US" altLang="zh-TW" sz="1200" u="none" dirty="0" smtClean="0"/>
              <a:t>-&gt;</a:t>
            </a:r>
            <a:r>
              <a:rPr lang="en-US" altLang="zh-TW" sz="1200" u="none" dirty="0" err="1" smtClean="0"/>
              <a:t>setLeftChildPtr</a:t>
            </a:r>
            <a:r>
              <a:rPr lang="en-US" altLang="zh-TW" sz="1200" u="none" dirty="0" smtClean="0"/>
              <a:t>(</a:t>
            </a:r>
            <a:r>
              <a:rPr lang="en-US" altLang="zh-TW" sz="1200" u="none" dirty="0" err="1" smtClean="0"/>
              <a:t>tempPtr</a:t>
            </a:r>
            <a:r>
              <a:rPr lang="en-US" altLang="zh-TW" sz="1200" u="none" dirty="0" smtClean="0"/>
              <a:t>)</a:t>
            </a:r>
          </a:p>
          <a:p>
            <a:r>
              <a:rPr lang="en-US" altLang="zh-TW" sz="1200" u="none" dirty="0"/>
              <a:t> </a:t>
            </a:r>
            <a:r>
              <a:rPr lang="en-US" altLang="zh-TW" sz="1200" u="none" dirty="0" smtClean="0"/>
              <a:t>   } else {</a:t>
            </a:r>
          </a:p>
          <a:p>
            <a:r>
              <a:rPr lang="en-US" altLang="zh-TW" sz="1200" u="none" dirty="0"/>
              <a:t> </a:t>
            </a:r>
            <a:r>
              <a:rPr lang="en-US" altLang="zh-TW" sz="1200" u="none" dirty="0" smtClean="0"/>
              <a:t>     </a:t>
            </a:r>
            <a:r>
              <a:rPr lang="en-US" altLang="zh-TW" sz="1200" u="none" dirty="0" err="1" smtClean="0"/>
              <a:t>tempPtr</a:t>
            </a:r>
            <a:r>
              <a:rPr lang="en-US" altLang="zh-TW" sz="1200" u="none" dirty="0" smtClean="0"/>
              <a:t> </a:t>
            </a:r>
            <a:r>
              <a:rPr lang="en-US" altLang="zh-TW" sz="1200" u="none" dirty="0"/>
              <a:t>= </a:t>
            </a:r>
            <a:r>
              <a:rPr lang="en-US" altLang="zh-TW" sz="1200" b="1" u="none" dirty="0" err="1">
                <a:solidFill>
                  <a:srgbClr val="C00000"/>
                </a:solidFill>
              </a:rPr>
              <a:t>insertInorder</a:t>
            </a:r>
            <a:r>
              <a:rPr lang="en-US" altLang="zh-TW" sz="1200" u="none" dirty="0"/>
              <a:t>(</a:t>
            </a:r>
            <a:r>
              <a:rPr lang="en-US" altLang="zh-TW" sz="1200" u="none" dirty="0" err="1"/>
              <a:t>subTreePtr</a:t>
            </a:r>
            <a:r>
              <a:rPr lang="en-US" altLang="zh-TW" sz="1200" u="none" dirty="0"/>
              <a:t>-&gt;</a:t>
            </a:r>
            <a:r>
              <a:rPr lang="en-US" altLang="zh-TW" sz="1200" u="none" dirty="0" err="1" smtClean="0"/>
              <a:t>getRightChildPtr</a:t>
            </a:r>
            <a:r>
              <a:rPr lang="en-US" altLang="zh-TW" sz="1200" u="none" dirty="0"/>
              <a:t>(), </a:t>
            </a:r>
            <a:r>
              <a:rPr lang="en-US" altLang="zh-TW" sz="1200" u="none" dirty="0" err="1" smtClean="0"/>
              <a:t>newNodePtr</a:t>
            </a:r>
            <a:r>
              <a:rPr lang="en-US" altLang="zh-TW" sz="1200" u="none" dirty="0"/>
              <a:t>)</a:t>
            </a:r>
          </a:p>
          <a:p>
            <a:r>
              <a:rPr lang="en-US" altLang="zh-TW" sz="1200" u="none" dirty="0"/>
              <a:t>      </a:t>
            </a:r>
            <a:r>
              <a:rPr lang="en-US" altLang="zh-TW" sz="1200" u="none" dirty="0" err="1"/>
              <a:t>subTreePtr</a:t>
            </a:r>
            <a:r>
              <a:rPr lang="en-US" altLang="zh-TW" sz="1200" u="none" dirty="0"/>
              <a:t>-&gt;</a:t>
            </a:r>
            <a:r>
              <a:rPr lang="en-US" altLang="zh-TW" sz="1200" u="none" dirty="0" err="1" smtClean="0"/>
              <a:t>setRightChildPtr</a:t>
            </a:r>
            <a:r>
              <a:rPr lang="en-US" altLang="zh-TW" sz="1200" u="none" dirty="0" smtClean="0"/>
              <a:t>(</a:t>
            </a:r>
            <a:r>
              <a:rPr lang="en-US" altLang="zh-TW" sz="1200" u="none" dirty="0" err="1" smtClean="0"/>
              <a:t>tempPtr</a:t>
            </a:r>
            <a:r>
              <a:rPr lang="en-US" altLang="zh-TW" sz="1200" u="none" dirty="0"/>
              <a:t>)</a:t>
            </a:r>
          </a:p>
          <a:p>
            <a:r>
              <a:rPr lang="en-US" altLang="zh-TW" sz="1200" u="none" dirty="0"/>
              <a:t>    </a:t>
            </a:r>
            <a:r>
              <a:rPr lang="en-US" altLang="zh-TW" sz="1200" u="none" dirty="0" smtClean="0"/>
              <a:t>}</a:t>
            </a:r>
          </a:p>
          <a:p>
            <a:r>
              <a:rPr lang="en-US" altLang="zh-TW" sz="1200" u="none" dirty="0"/>
              <a:t> </a:t>
            </a:r>
            <a:r>
              <a:rPr lang="en-US" altLang="zh-TW" sz="1200" u="none" dirty="0" smtClean="0"/>
              <a:t>   </a:t>
            </a:r>
          </a:p>
          <a:p>
            <a:r>
              <a:rPr lang="en-US" altLang="zh-TW" sz="1200" u="none" dirty="0"/>
              <a:t> </a:t>
            </a:r>
            <a:r>
              <a:rPr lang="en-US" altLang="zh-TW" sz="1200" u="none" dirty="0" smtClean="0"/>
              <a:t>   return </a:t>
            </a:r>
            <a:r>
              <a:rPr lang="en-US" altLang="zh-TW" sz="1200" u="none" dirty="0" err="1" smtClean="0"/>
              <a:t>subTreePtr</a:t>
            </a:r>
            <a:endParaRPr lang="en-US" altLang="zh-TW" sz="1200" u="none" dirty="0"/>
          </a:p>
        </p:txBody>
      </p:sp>
    </p:spTree>
    <p:extLst>
      <p:ext uri="{BB962C8B-B14F-4D97-AF65-F5344CB8AC3E}">
        <p14:creationId xmlns:p14="http://schemas.microsoft.com/office/powerpoint/2010/main" val="4002328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200" dirty="0" smtClean="0"/>
              <a:t>A Link-Based </a:t>
            </a:r>
            <a:r>
              <a:rPr lang="en-US" altLang="zh-TW" sz="3200" dirty="0"/>
              <a:t>Implementation of the ADT Binary Search Tree </a:t>
            </a:r>
            <a:r>
              <a:rPr lang="en-US" altLang="zh-TW" sz="3200" dirty="0" smtClean="0"/>
              <a:t>(4/</a:t>
            </a:r>
            <a:r>
              <a:rPr lang="en-US" altLang="zh-TW" sz="3200" dirty="0"/>
              <a:t>20</a:t>
            </a:r>
            <a:r>
              <a:rPr lang="en-US" altLang="zh-TW" sz="3200" dirty="0" smtClean="0"/>
              <a:t>)</a:t>
            </a:r>
            <a:endParaRPr lang="zh-TW" altLang="en-US" sz="32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400" b="1" dirty="0" smtClean="0">
                <a:solidFill>
                  <a:srgbClr val="C00000"/>
                </a:solidFill>
              </a:rPr>
              <a:t>Removing an entry</a:t>
            </a:r>
            <a:r>
              <a:rPr lang="en-US" altLang="zh-TW" sz="2400" dirty="0" smtClean="0"/>
              <a:t>:</a:t>
            </a:r>
          </a:p>
          <a:p>
            <a:pPr lvl="1"/>
            <a:r>
              <a:rPr lang="en-US" altLang="zh-TW" sz="2000" dirty="0" smtClean="0"/>
              <a:t>Is more complicated than adding.</a:t>
            </a:r>
          </a:p>
          <a:p>
            <a:pPr lvl="1"/>
            <a:r>
              <a:rPr lang="en-US" altLang="zh-TW" sz="2000" dirty="0" smtClean="0"/>
              <a:t>First, you use the </a:t>
            </a:r>
            <a:r>
              <a:rPr lang="en-US" altLang="zh-TW" sz="2000" i="1" u="sng" dirty="0" smtClean="0"/>
              <a:t>search algorithm</a:t>
            </a:r>
            <a:r>
              <a:rPr lang="en-US" altLang="zh-TW" sz="2000" dirty="0" smtClean="0"/>
              <a:t> to locate the specified item.</a:t>
            </a:r>
          </a:p>
          <a:p>
            <a:pPr lvl="2"/>
            <a:r>
              <a:rPr lang="en-US" altLang="zh-TW" sz="1800" dirty="0" smtClean="0"/>
              <a:t>If it is found, you must remove it from the tree.</a:t>
            </a:r>
          </a:p>
          <a:p>
            <a:pPr lvl="2"/>
            <a:endParaRPr lang="en-US" altLang="zh-TW" sz="1800" dirty="0"/>
          </a:p>
          <a:p>
            <a:pPr lvl="1"/>
            <a:r>
              <a:rPr lang="en-US" altLang="zh-TW" sz="2000" dirty="0" smtClean="0"/>
              <a:t>Assuming that </a:t>
            </a:r>
            <a:r>
              <a:rPr lang="en-US" altLang="zh-TW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removeValue</a:t>
            </a:r>
            <a:r>
              <a:rPr lang="en-US" altLang="zh-TW" sz="2000" dirty="0" smtClean="0"/>
              <a:t> locates the target in a particular node </a:t>
            </a:r>
            <a:r>
              <a:rPr lang="en-US" altLang="zh-TW" sz="2000" i="1" dirty="0" smtClean="0"/>
              <a:t>N</a:t>
            </a:r>
            <a:r>
              <a:rPr lang="en-US" altLang="zh-TW" sz="2000" dirty="0" smtClean="0"/>
              <a:t>.</a:t>
            </a:r>
          </a:p>
          <a:p>
            <a:pPr lvl="1"/>
            <a:endParaRPr lang="en-US" altLang="zh-TW" sz="2000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25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47846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200" dirty="0" smtClean="0"/>
              <a:t>A Link-Based </a:t>
            </a:r>
            <a:r>
              <a:rPr lang="en-US" altLang="zh-TW" sz="3200" dirty="0"/>
              <a:t>Implementation of the ADT Binary Search Tree </a:t>
            </a:r>
            <a:r>
              <a:rPr lang="en-US" altLang="zh-TW" sz="3200" dirty="0" smtClean="0"/>
              <a:t>(5/</a:t>
            </a:r>
            <a:r>
              <a:rPr lang="en-US" altLang="zh-TW" sz="3200" dirty="0"/>
              <a:t>20</a:t>
            </a:r>
            <a:r>
              <a:rPr lang="en-US" altLang="zh-TW" sz="3200" dirty="0" smtClean="0"/>
              <a:t>)</a:t>
            </a:r>
            <a:endParaRPr lang="zh-TW" altLang="en-US" sz="32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26</a:t>
            </a:fld>
            <a:endParaRPr lang="en-US" altLang="zh-TW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609600" y="1752600"/>
            <a:ext cx="7924800" cy="43396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r>
              <a:rPr lang="en-US" altLang="zh-TW" sz="1200" b="1" u="none" dirty="0" err="1" smtClean="0">
                <a:solidFill>
                  <a:srgbClr val="C00000"/>
                </a:solidFill>
              </a:rPr>
              <a:t>removeValue</a:t>
            </a:r>
            <a:r>
              <a:rPr lang="en-US" altLang="zh-TW" sz="1200" u="none" dirty="0" smtClean="0"/>
              <a:t>(</a:t>
            </a:r>
            <a:r>
              <a:rPr lang="en-US" altLang="zh-TW" sz="1200" u="none" dirty="0" err="1" smtClean="0"/>
              <a:t>subTreePtr</a:t>
            </a:r>
            <a:r>
              <a:rPr lang="en-US" altLang="zh-TW" sz="1200" u="none" dirty="0" smtClean="0"/>
              <a:t>: </a:t>
            </a:r>
            <a:r>
              <a:rPr lang="en-US" altLang="zh-TW" sz="1200" u="none" dirty="0" err="1" smtClean="0"/>
              <a:t>BinaryNodePointer</a:t>
            </a:r>
            <a:r>
              <a:rPr lang="en-US" altLang="zh-TW" sz="1200" u="none" dirty="0" smtClean="0"/>
              <a:t>, target: </a:t>
            </a:r>
            <a:r>
              <a:rPr lang="en-US" altLang="zh-TW" sz="1200" u="none" dirty="0" err="1" smtClean="0"/>
              <a:t>ItemType</a:t>
            </a:r>
            <a:r>
              <a:rPr lang="en-US" altLang="zh-TW" sz="1200" u="none" dirty="0" smtClean="0"/>
              <a:t>, </a:t>
            </a:r>
          </a:p>
          <a:p>
            <a:r>
              <a:rPr lang="en-US" altLang="zh-TW" sz="1200" u="none" dirty="0" smtClean="0"/>
              <a:t>                                              success: Boolean&amp;): </a:t>
            </a:r>
            <a:r>
              <a:rPr lang="en-US" altLang="zh-TW" sz="1200" u="none" dirty="0" err="1" smtClean="0"/>
              <a:t>BinaryNodePointer</a:t>
            </a:r>
            <a:endParaRPr lang="en-US" altLang="zh-TW" sz="1200" u="none" dirty="0" smtClean="0"/>
          </a:p>
          <a:p>
            <a:r>
              <a:rPr lang="en-US" altLang="zh-TW" sz="1200" u="none" dirty="0" smtClean="0"/>
              <a:t>if(</a:t>
            </a:r>
            <a:r>
              <a:rPr lang="en-US" altLang="zh-TW" sz="1200" u="none" dirty="0" err="1" smtClean="0"/>
              <a:t>subTreePtr</a:t>
            </a:r>
            <a:r>
              <a:rPr lang="en-US" altLang="zh-TW" sz="1200" u="none" dirty="0" smtClean="0"/>
              <a:t> == </a:t>
            </a:r>
            <a:r>
              <a:rPr lang="en-US" altLang="zh-TW" sz="1200" u="none" dirty="0" err="1" smtClean="0"/>
              <a:t>nullptr</a:t>
            </a:r>
            <a:r>
              <a:rPr lang="en-US" altLang="zh-TW" sz="1200" u="none" dirty="0" smtClean="0"/>
              <a:t>)</a:t>
            </a:r>
          </a:p>
          <a:p>
            <a:r>
              <a:rPr lang="en-US" altLang="zh-TW" sz="1200" u="none" dirty="0" smtClean="0"/>
              <a:t>{</a:t>
            </a:r>
          </a:p>
          <a:p>
            <a:r>
              <a:rPr lang="en-US" altLang="zh-TW" sz="1200" u="none" dirty="0" smtClean="0"/>
              <a:t>   success = false</a:t>
            </a:r>
          </a:p>
          <a:p>
            <a:r>
              <a:rPr lang="en-US" altLang="zh-TW" sz="1200" u="none" dirty="0"/>
              <a:t> </a:t>
            </a:r>
            <a:r>
              <a:rPr lang="en-US" altLang="zh-TW" sz="1200" u="none" dirty="0" smtClean="0"/>
              <a:t>  return </a:t>
            </a:r>
            <a:r>
              <a:rPr lang="en-US" altLang="zh-TW" sz="1200" u="none" dirty="0" err="1" smtClean="0"/>
              <a:t>nullptr</a:t>
            </a:r>
            <a:endParaRPr lang="en-US" altLang="zh-TW" sz="1200" u="none" dirty="0" smtClean="0"/>
          </a:p>
          <a:p>
            <a:endParaRPr lang="en-US" altLang="zh-TW" sz="1200" u="none" dirty="0" smtClean="0"/>
          </a:p>
          <a:p>
            <a:r>
              <a:rPr lang="en-US" altLang="zh-TW" sz="1200" u="none" dirty="0" smtClean="0"/>
              <a:t>} else if (</a:t>
            </a:r>
            <a:r>
              <a:rPr lang="en-US" altLang="zh-TW" sz="1200" u="none" dirty="0" err="1" smtClean="0"/>
              <a:t>subTreePtr</a:t>
            </a:r>
            <a:r>
              <a:rPr lang="en-US" altLang="zh-TW" sz="1200" u="none" dirty="0" smtClean="0"/>
              <a:t>-&gt;</a:t>
            </a:r>
            <a:r>
              <a:rPr lang="en-US" altLang="zh-TW" sz="1200" u="none" dirty="0" err="1" smtClean="0"/>
              <a:t>getItem</a:t>
            </a:r>
            <a:r>
              <a:rPr lang="en-US" altLang="zh-TW" sz="1200" u="none" dirty="0" smtClean="0"/>
              <a:t>() == target) {</a:t>
            </a:r>
          </a:p>
          <a:p>
            <a:r>
              <a:rPr lang="en-US" altLang="zh-TW" sz="1200" u="none" dirty="0"/>
              <a:t> </a:t>
            </a:r>
            <a:r>
              <a:rPr lang="en-US" altLang="zh-TW" sz="1200" u="none" dirty="0" smtClean="0"/>
              <a:t>  </a:t>
            </a:r>
            <a:r>
              <a:rPr lang="en-US" altLang="zh-TW" sz="1200" u="none" dirty="0" err="1" smtClean="0"/>
              <a:t>subTreePtr</a:t>
            </a:r>
            <a:r>
              <a:rPr lang="en-US" altLang="zh-TW" sz="1200" u="none" dirty="0" smtClean="0"/>
              <a:t> = </a:t>
            </a:r>
            <a:r>
              <a:rPr lang="en-US" altLang="zh-TW" sz="1200" b="1" u="none" dirty="0" err="1" smtClean="0">
                <a:solidFill>
                  <a:srgbClr val="0070C0"/>
                </a:solidFill>
              </a:rPr>
              <a:t>removeNode</a:t>
            </a:r>
            <a:r>
              <a:rPr lang="en-US" altLang="zh-TW" sz="1200" u="none" dirty="0" smtClean="0"/>
              <a:t>(</a:t>
            </a:r>
            <a:r>
              <a:rPr lang="en-US" altLang="zh-TW" sz="1200" u="none" dirty="0" err="1" smtClean="0"/>
              <a:t>subTreePtr</a:t>
            </a:r>
            <a:r>
              <a:rPr lang="en-US" altLang="zh-TW" sz="1200" u="none" dirty="0" smtClean="0"/>
              <a:t>)</a:t>
            </a:r>
          </a:p>
          <a:p>
            <a:r>
              <a:rPr lang="en-US" altLang="zh-TW" sz="1200" u="none" dirty="0"/>
              <a:t> </a:t>
            </a:r>
            <a:r>
              <a:rPr lang="en-US" altLang="zh-TW" sz="1200" u="none" dirty="0" smtClean="0"/>
              <a:t>  success = true</a:t>
            </a:r>
          </a:p>
          <a:p>
            <a:r>
              <a:rPr lang="en-US" altLang="zh-TW" sz="1200" u="none" dirty="0"/>
              <a:t> </a:t>
            </a:r>
            <a:r>
              <a:rPr lang="en-US" altLang="zh-TW" sz="1200" u="none" dirty="0" smtClean="0"/>
              <a:t>  return </a:t>
            </a:r>
            <a:r>
              <a:rPr lang="en-US" altLang="zh-TW" sz="1200" u="none" dirty="0" err="1" smtClean="0"/>
              <a:t>subTreePtr</a:t>
            </a:r>
            <a:endParaRPr lang="en-US" altLang="zh-TW" sz="1200" u="none" dirty="0" smtClean="0"/>
          </a:p>
          <a:p>
            <a:endParaRPr lang="en-US" altLang="zh-TW" sz="1200" u="none" dirty="0" smtClean="0"/>
          </a:p>
          <a:p>
            <a:r>
              <a:rPr lang="en-US" altLang="zh-TW" sz="1200" u="none" dirty="0" smtClean="0"/>
              <a:t>} else if (</a:t>
            </a:r>
            <a:r>
              <a:rPr lang="en-US" altLang="zh-TW" sz="1200" u="none" dirty="0" err="1" smtClean="0"/>
              <a:t>subTreePtr</a:t>
            </a:r>
            <a:r>
              <a:rPr lang="en-US" altLang="zh-TW" sz="1200" u="none" dirty="0" smtClean="0"/>
              <a:t>-&gt;</a:t>
            </a:r>
            <a:r>
              <a:rPr lang="en-US" altLang="zh-TW" sz="1200" u="none" dirty="0" err="1" smtClean="0"/>
              <a:t>getItem</a:t>
            </a:r>
            <a:r>
              <a:rPr lang="en-US" altLang="zh-TW" sz="1200" u="none" dirty="0" smtClean="0"/>
              <a:t>() &gt; target) {</a:t>
            </a:r>
          </a:p>
          <a:p>
            <a:r>
              <a:rPr lang="en-US" altLang="zh-TW" sz="1200" u="none" dirty="0"/>
              <a:t> </a:t>
            </a:r>
            <a:r>
              <a:rPr lang="en-US" altLang="zh-TW" sz="1200" u="none" dirty="0" smtClean="0"/>
              <a:t>  </a:t>
            </a:r>
            <a:r>
              <a:rPr lang="en-US" altLang="zh-TW" sz="1200" u="none" dirty="0" err="1" smtClean="0"/>
              <a:t>tempPtr</a:t>
            </a:r>
            <a:r>
              <a:rPr lang="en-US" altLang="zh-TW" sz="1200" u="none" dirty="0" smtClean="0"/>
              <a:t> = </a:t>
            </a:r>
            <a:r>
              <a:rPr lang="en-US" altLang="zh-TW" sz="1200" b="1" u="none" dirty="0" err="1" smtClean="0">
                <a:solidFill>
                  <a:srgbClr val="C00000"/>
                </a:solidFill>
              </a:rPr>
              <a:t>removeValue</a:t>
            </a:r>
            <a:r>
              <a:rPr lang="en-US" altLang="zh-TW" sz="1200" u="none" dirty="0" smtClean="0"/>
              <a:t>(</a:t>
            </a:r>
            <a:r>
              <a:rPr lang="en-US" altLang="zh-TW" sz="1200" u="none" dirty="0" err="1" smtClean="0"/>
              <a:t>subTreePtr</a:t>
            </a:r>
            <a:r>
              <a:rPr lang="en-US" altLang="zh-TW" sz="1200" u="none" dirty="0" smtClean="0"/>
              <a:t>-&gt;</a:t>
            </a:r>
            <a:r>
              <a:rPr lang="en-US" altLang="zh-TW" sz="1200" u="none" dirty="0" err="1" smtClean="0"/>
              <a:t>getLeftChildPtr</a:t>
            </a:r>
            <a:r>
              <a:rPr lang="en-US" altLang="zh-TW" sz="1200" u="none" dirty="0" smtClean="0"/>
              <a:t>(), target, success)</a:t>
            </a:r>
          </a:p>
          <a:p>
            <a:r>
              <a:rPr lang="en-US" altLang="zh-TW" sz="1200" u="none" dirty="0"/>
              <a:t> </a:t>
            </a:r>
            <a:r>
              <a:rPr lang="en-US" altLang="zh-TW" sz="1200" u="none" dirty="0" smtClean="0"/>
              <a:t>  </a:t>
            </a:r>
            <a:r>
              <a:rPr lang="en-US" altLang="zh-TW" sz="1200" u="none" dirty="0" err="1" smtClean="0"/>
              <a:t>subTreePtr</a:t>
            </a:r>
            <a:r>
              <a:rPr lang="en-US" altLang="zh-TW" sz="1200" u="none" dirty="0" smtClean="0"/>
              <a:t>-&gt;</a:t>
            </a:r>
            <a:r>
              <a:rPr lang="en-US" altLang="zh-TW" sz="1200" u="none" dirty="0" err="1" smtClean="0"/>
              <a:t>setLeftChildPtr</a:t>
            </a:r>
            <a:r>
              <a:rPr lang="en-US" altLang="zh-TW" sz="1200" u="none" dirty="0" smtClean="0"/>
              <a:t>(</a:t>
            </a:r>
            <a:r>
              <a:rPr lang="en-US" altLang="zh-TW" sz="1200" u="none" dirty="0" err="1" smtClean="0"/>
              <a:t>tempPtr</a:t>
            </a:r>
            <a:r>
              <a:rPr lang="en-US" altLang="zh-TW" sz="1200" u="none" dirty="0" smtClean="0"/>
              <a:t>)</a:t>
            </a:r>
          </a:p>
          <a:p>
            <a:r>
              <a:rPr lang="en-US" altLang="zh-TW" sz="1200" u="none" dirty="0"/>
              <a:t> </a:t>
            </a:r>
            <a:r>
              <a:rPr lang="en-US" altLang="zh-TW" sz="1200" u="none" dirty="0" smtClean="0"/>
              <a:t>  return </a:t>
            </a:r>
            <a:r>
              <a:rPr lang="en-US" altLang="zh-TW" sz="1200" u="none" dirty="0" err="1" smtClean="0"/>
              <a:t>subTreePtr</a:t>
            </a:r>
            <a:endParaRPr lang="en-US" altLang="zh-TW" sz="1200" u="none" dirty="0" smtClean="0"/>
          </a:p>
          <a:p>
            <a:endParaRPr lang="en-US" altLang="zh-TW" sz="1200" u="none" dirty="0" smtClean="0"/>
          </a:p>
          <a:p>
            <a:r>
              <a:rPr lang="en-US" altLang="zh-TW" sz="1200" u="none" dirty="0" smtClean="0"/>
              <a:t>} else {</a:t>
            </a:r>
          </a:p>
          <a:p>
            <a:r>
              <a:rPr lang="en-US" altLang="zh-TW" sz="1200" u="none" dirty="0" smtClean="0"/>
              <a:t>   </a:t>
            </a:r>
            <a:r>
              <a:rPr lang="en-US" altLang="zh-TW" sz="1200" u="none" dirty="0" err="1"/>
              <a:t>tempPtr</a:t>
            </a:r>
            <a:r>
              <a:rPr lang="en-US" altLang="zh-TW" sz="1200" u="none" dirty="0"/>
              <a:t> = </a:t>
            </a:r>
            <a:r>
              <a:rPr lang="en-US" altLang="zh-TW" sz="1200" b="1" u="none" dirty="0" err="1">
                <a:solidFill>
                  <a:srgbClr val="C00000"/>
                </a:solidFill>
              </a:rPr>
              <a:t>removeValue</a:t>
            </a:r>
            <a:r>
              <a:rPr lang="en-US" altLang="zh-TW" sz="1200" u="none" dirty="0"/>
              <a:t>(</a:t>
            </a:r>
            <a:r>
              <a:rPr lang="en-US" altLang="zh-TW" sz="1200" u="none" dirty="0" err="1"/>
              <a:t>subTreePtr</a:t>
            </a:r>
            <a:r>
              <a:rPr lang="en-US" altLang="zh-TW" sz="1200" u="none" dirty="0"/>
              <a:t>-&gt;</a:t>
            </a:r>
            <a:r>
              <a:rPr lang="en-US" altLang="zh-TW" sz="1200" u="none" dirty="0" err="1" smtClean="0"/>
              <a:t>getRightChildPtr</a:t>
            </a:r>
            <a:r>
              <a:rPr lang="en-US" altLang="zh-TW" sz="1200" u="none" dirty="0"/>
              <a:t>(), target, success)</a:t>
            </a:r>
          </a:p>
          <a:p>
            <a:r>
              <a:rPr lang="en-US" altLang="zh-TW" sz="1200" u="none" dirty="0"/>
              <a:t>   </a:t>
            </a:r>
            <a:r>
              <a:rPr lang="en-US" altLang="zh-TW" sz="1200" u="none" dirty="0" err="1"/>
              <a:t>subTreePtr</a:t>
            </a:r>
            <a:r>
              <a:rPr lang="en-US" altLang="zh-TW" sz="1200" u="none" dirty="0"/>
              <a:t>-&gt;</a:t>
            </a:r>
            <a:r>
              <a:rPr lang="en-US" altLang="zh-TW" sz="1200" u="none" dirty="0" err="1" smtClean="0"/>
              <a:t>setRightChildPtr</a:t>
            </a:r>
            <a:r>
              <a:rPr lang="en-US" altLang="zh-TW" sz="1200" u="none" dirty="0" smtClean="0"/>
              <a:t>(</a:t>
            </a:r>
            <a:r>
              <a:rPr lang="en-US" altLang="zh-TW" sz="1200" u="none" dirty="0" err="1" smtClean="0"/>
              <a:t>tempPtr</a:t>
            </a:r>
            <a:r>
              <a:rPr lang="en-US" altLang="zh-TW" sz="1200" u="none" dirty="0"/>
              <a:t>)</a:t>
            </a:r>
          </a:p>
          <a:p>
            <a:r>
              <a:rPr lang="en-US" altLang="zh-TW" sz="1200" u="none" dirty="0"/>
              <a:t>   return </a:t>
            </a:r>
            <a:r>
              <a:rPr lang="en-US" altLang="zh-TW" sz="1200" u="none" dirty="0" err="1"/>
              <a:t>subTreePtr</a:t>
            </a:r>
            <a:endParaRPr lang="en-US" altLang="zh-TW" sz="1200" u="none" dirty="0" smtClean="0"/>
          </a:p>
          <a:p>
            <a:r>
              <a:rPr lang="en-US" altLang="zh-TW" sz="1200" u="none" dirty="0" smtClean="0"/>
              <a:t>}</a:t>
            </a:r>
            <a:endParaRPr lang="en-US" altLang="zh-TW" sz="1200" u="none" dirty="0" smtClean="0"/>
          </a:p>
          <a:p>
            <a:endParaRPr lang="en-US" altLang="zh-TW" sz="1200" u="none" dirty="0" smtClean="0"/>
          </a:p>
        </p:txBody>
      </p:sp>
    </p:spTree>
    <p:extLst>
      <p:ext uri="{BB962C8B-B14F-4D97-AF65-F5344CB8AC3E}">
        <p14:creationId xmlns:p14="http://schemas.microsoft.com/office/powerpoint/2010/main" val="4292141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200" dirty="0" smtClean="0"/>
              <a:t>A Link-Based </a:t>
            </a:r>
            <a:r>
              <a:rPr lang="en-US" altLang="zh-TW" sz="3200" dirty="0"/>
              <a:t>Implementation of the ADT Binary Search Tree </a:t>
            </a:r>
            <a:r>
              <a:rPr lang="en-US" altLang="zh-TW" sz="3200" dirty="0" smtClean="0"/>
              <a:t>(6/</a:t>
            </a:r>
            <a:r>
              <a:rPr lang="en-US" altLang="zh-TW" sz="3200" dirty="0"/>
              <a:t>20</a:t>
            </a:r>
            <a:r>
              <a:rPr lang="en-US" altLang="zh-TW" sz="3200" dirty="0" smtClean="0"/>
              <a:t>)</a:t>
            </a:r>
            <a:endParaRPr lang="zh-TW" altLang="en-US" sz="32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400" dirty="0" smtClean="0"/>
              <a:t>The essential task is to remove the target </a:t>
            </a:r>
            <a:r>
              <a:rPr lang="en-US" altLang="zh-TW" sz="2400" i="1" dirty="0" smtClean="0"/>
              <a:t>N</a:t>
            </a:r>
            <a:r>
              <a:rPr lang="en-US" altLang="zh-TW" sz="2400" dirty="0" smtClean="0"/>
              <a:t> from the tree </a:t>
            </a:r>
            <a:r>
              <a:rPr lang="en-US" altLang="zh-TW" sz="1600" dirty="0" smtClean="0"/>
              <a:t>(</a:t>
            </a:r>
            <a:r>
              <a:rPr lang="en-US" altLang="zh-TW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removeNode</a:t>
            </a:r>
            <a:r>
              <a:rPr lang="en-US" altLang="zh-TW" sz="1600" dirty="0" smtClean="0"/>
              <a:t>)</a:t>
            </a:r>
            <a:r>
              <a:rPr lang="en-US" altLang="zh-TW" sz="2400" dirty="0" smtClean="0"/>
              <a:t>.</a:t>
            </a:r>
          </a:p>
          <a:p>
            <a:pPr lvl="1"/>
            <a:r>
              <a:rPr lang="en-US" altLang="zh-TW" sz="2000" dirty="0" smtClean="0"/>
              <a:t>There are three cases to consider:</a:t>
            </a:r>
          </a:p>
          <a:p>
            <a:pPr lvl="2"/>
            <a:r>
              <a:rPr lang="en-US" altLang="zh-TW" sz="1600" i="1" dirty="0" smtClean="0"/>
              <a:t>N</a:t>
            </a:r>
            <a:r>
              <a:rPr lang="en-US" altLang="zh-TW" sz="1600" dirty="0" smtClean="0"/>
              <a:t> is a leaf</a:t>
            </a:r>
          </a:p>
          <a:p>
            <a:pPr lvl="2"/>
            <a:r>
              <a:rPr lang="en-US" altLang="zh-TW" sz="1600" i="1" dirty="0" smtClean="0"/>
              <a:t>N</a:t>
            </a:r>
            <a:r>
              <a:rPr lang="en-US" altLang="zh-TW" sz="1600" dirty="0" smtClean="0"/>
              <a:t> has only one child</a:t>
            </a:r>
          </a:p>
          <a:p>
            <a:pPr lvl="2"/>
            <a:r>
              <a:rPr lang="en-US" altLang="zh-TW" sz="1600" i="1" dirty="0" smtClean="0"/>
              <a:t>N</a:t>
            </a:r>
            <a:r>
              <a:rPr lang="en-US" altLang="zh-TW" sz="1600" dirty="0" smtClean="0"/>
              <a:t> has two children</a:t>
            </a:r>
          </a:p>
          <a:p>
            <a:pPr lvl="2"/>
            <a:endParaRPr lang="en-US" altLang="zh-TW" sz="1600" dirty="0" smtClean="0"/>
          </a:p>
          <a:p>
            <a:pPr lvl="1"/>
            <a:r>
              <a:rPr lang="en-US" altLang="zh-TW" dirty="0" smtClean="0"/>
              <a:t>Case 1 is the easiest. You need only set </a:t>
            </a:r>
            <a:r>
              <a:rPr lang="en-US" altLang="zh-TW" b="1" dirty="0" smtClean="0"/>
              <a:t>the pointer in its parent to </a:t>
            </a:r>
            <a:r>
              <a:rPr lang="en-US" altLang="zh-TW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nullptr</a:t>
            </a:r>
            <a:r>
              <a:rPr lang="en-US" altLang="zh-TW" dirty="0" smtClean="0"/>
              <a:t>.</a:t>
            </a:r>
          </a:p>
          <a:p>
            <a:endParaRPr lang="en-US" altLang="zh-TW" sz="2400" dirty="0"/>
          </a:p>
          <a:p>
            <a:endParaRPr lang="zh-TW" altLang="en-US" sz="24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27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73581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200" dirty="0" smtClean="0"/>
              <a:t>A Link-Based </a:t>
            </a:r>
            <a:r>
              <a:rPr lang="en-US" altLang="zh-TW" sz="3200" dirty="0"/>
              <a:t>Implementation of the ADT Binary Search Tree </a:t>
            </a:r>
            <a:r>
              <a:rPr lang="en-US" altLang="zh-TW" sz="3200" dirty="0" smtClean="0"/>
              <a:t>(7/</a:t>
            </a:r>
            <a:r>
              <a:rPr lang="en-US" altLang="zh-TW" sz="3200" dirty="0"/>
              <a:t>20</a:t>
            </a:r>
            <a:r>
              <a:rPr lang="en-US" altLang="zh-TW" sz="3200" dirty="0" smtClean="0"/>
              <a:t>)</a:t>
            </a:r>
            <a:endParaRPr lang="zh-TW" altLang="en-US" sz="32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400" dirty="0" smtClean="0"/>
              <a:t>Case 2 is a bit more involved.</a:t>
            </a:r>
          </a:p>
          <a:p>
            <a:r>
              <a:rPr lang="en-US" altLang="zh-TW" sz="2400" dirty="0" smtClean="0"/>
              <a:t>If </a:t>
            </a:r>
            <a:r>
              <a:rPr lang="en-US" altLang="zh-TW" sz="2400" i="1" dirty="0" smtClean="0"/>
              <a:t>N</a:t>
            </a:r>
            <a:r>
              <a:rPr lang="en-US" altLang="zh-TW" sz="2400" dirty="0" smtClean="0"/>
              <a:t> has only one child:</a:t>
            </a:r>
          </a:p>
          <a:p>
            <a:pPr lvl="1"/>
            <a:r>
              <a:rPr lang="en-US" altLang="zh-TW" sz="2000" i="1" dirty="0" smtClean="0"/>
              <a:t>N</a:t>
            </a:r>
            <a:r>
              <a:rPr lang="en-US" altLang="zh-TW" sz="2000" dirty="0" smtClean="0"/>
              <a:t> has only a left child</a:t>
            </a:r>
          </a:p>
          <a:p>
            <a:pPr lvl="1"/>
            <a:r>
              <a:rPr lang="en-US" altLang="zh-TW" sz="2000" i="1" dirty="0" smtClean="0"/>
              <a:t>N</a:t>
            </a:r>
            <a:r>
              <a:rPr lang="en-US" altLang="zh-TW" sz="2000" dirty="0" smtClean="0"/>
              <a:t> has only a right child</a:t>
            </a:r>
          </a:p>
          <a:p>
            <a:endParaRPr lang="en-US" altLang="zh-TW" sz="2400" dirty="0"/>
          </a:p>
          <a:p>
            <a:r>
              <a:rPr lang="en-US" altLang="zh-TW" sz="2400" dirty="0" smtClean="0"/>
              <a:t>The two possibilities are symmetrical, so we illustrate the solution for a left child.</a:t>
            </a:r>
            <a:endParaRPr lang="zh-TW" altLang="en-US" sz="24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28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58982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200" dirty="0" smtClean="0"/>
              <a:t>A Link-Based </a:t>
            </a:r>
            <a:r>
              <a:rPr lang="en-US" altLang="zh-TW" sz="3200" dirty="0"/>
              <a:t>Implementation of the ADT Binary Search Tree </a:t>
            </a:r>
            <a:r>
              <a:rPr lang="en-US" altLang="zh-TW" sz="3200" dirty="0" smtClean="0"/>
              <a:t>(8/</a:t>
            </a:r>
            <a:r>
              <a:rPr lang="en-US" altLang="zh-TW" sz="3200" dirty="0"/>
              <a:t>20</a:t>
            </a:r>
            <a:r>
              <a:rPr lang="en-US" altLang="zh-TW" sz="3200" dirty="0" smtClean="0"/>
              <a:t>)</a:t>
            </a:r>
            <a:endParaRPr lang="zh-TW" altLang="en-US" sz="32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TW" sz="2400" dirty="0" smtClean="0"/>
          </a:p>
          <a:p>
            <a:endParaRPr lang="en-US" altLang="zh-TW" sz="2400" dirty="0"/>
          </a:p>
          <a:p>
            <a:endParaRPr lang="en-US" altLang="zh-TW" sz="2400" dirty="0" smtClean="0"/>
          </a:p>
          <a:p>
            <a:endParaRPr lang="en-US" altLang="zh-TW" sz="1600" dirty="0" smtClean="0"/>
          </a:p>
          <a:p>
            <a:endParaRPr lang="en-US" altLang="zh-TW" sz="1600" dirty="0" smtClean="0"/>
          </a:p>
          <a:p>
            <a:r>
              <a:rPr lang="en-US" altLang="zh-TW" sz="1800" dirty="0" smtClean="0">
                <a:ea typeface="新細明體" panose="02020500000000000000" pitchFamily="18" charset="-120"/>
              </a:rPr>
              <a:t>Let </a:t>
            </a:r>
            <a:r>
              <a:rPr lang="en-US" altLang="zh-TW" sz="1800" i="1" dirty="0" smtClean="0">
                <a:ea typeface="新細明體" panose="02020500000000000000" pitchFamily="18" charset="-120"/>
              </a:rPr>
              <a:t>L</a:t>
            </a:r>
            <a:r>
              <a:rPr lang="en-US" altLang="zh-TW" sz="1800" dirty="0" smtClean="0">
                <a:ea typeface="新細明體" panose="02020500000000000000" pitchFamily="18" charset="-120"/>
              </a:rPr>
              <a:t> take the place of </a:t>
            </a:r>
            <a:r>
              <a:rPr lang="en-US" altLang="zh-TW" sz="1800" i="1" dirty="0" smtClean="0">
                <a:ea typeface="新細明體" panose="02020500000000000000" pitchFamily="18" charset="-120"/>
              </a:rPr>
              <a:t>N</a:t>
            </a:r>
            <a:r>
              <a:rPr lang="en-US" altLang="zh-TW" sz="1800" dirty="0" smtClean="0">
                <a:ea typeface="新細明體" panose="02020500000000000000" pitchFamily="18" charset="-120"/>
              </a:rPr>
              <a:t> as one of </a:t>
            </a:r>
            <a:r>
              <a:rPr lang="en-US" altLang="zh-TW" sz="1800" i="1" dirty="0" smtClean="0">
                <a:ea typeface="新細明體" panose="02020500000000000000" pitchFamily="18" charset="-120"/>
              </a:rPr>
              <a:t>P</a:t>
            </a:r>
            <a:r>
              <a:rPr lang="en-US" altLang="zh-TW" sz="1800" dirty="0" smtClean="0">
                <a:ea typeface="新細明體" panose="02020500000000000000" pitchFamily="18" charset="-120"/>
              </a:rPr>
              <a:t>’s children…</a:t>
            </a:r>
            <a:endParaRPr lang="en-US" altLang="zh-TW" sz="1800" i="1" dirty="0">
              <a:ea typeface="新細明體" panose="02020500000000000000" pitchFamily="18" charset="-120"/>
            </a:endParaRPr>
          </a:p>
          <a:p>
            <a:endParaRPr lang="en-US" altLang="zh-TW" sz="1800" dirty="0" smtClean="0"/>
          </a:p>
          <a:p>
            <a:endParaRPr lang="en-US" altLang="zh-TW" sz="1800" dirty="0"/>
          </a:p>
          <a:p>
            <a:endParaRPr lang="en-US" altLang="zh-TW" sz="1800" dirty="0" smtClean="0"/>
          </a:p>
          <a:p>
            <a:endParaRPr lang="en-US" altLang="zh-TW" sz="1800" dirty="0"/>
          </a:p>
          <a:p>
            <a:endParaRPr lang="en-US" altLang="zh-TW" sz="1800" dirty="0"/>
          </a:p>
          <a:p>
            <a:r>
              <a:rPr lang="en-US" altLang="zh-TW" sz="1800" dirty="0" smtClean="0"/>
              <a:t>Does this adoption preserve the binary search tree property?</a:t>
            </a:r>
            <a:endParaRPr lang="zh-TW" altLang="en-US" sz="18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29</a:t>
            </a:fld>
            <a:endParaRPr lang="en-US" altLang="zh-TW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828753"/>
            <a:ext cx="4713655" cy="1773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4038600"/>
            <a:ext cx="5199323" cy="1540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文字方塊 6"/>
          <p:cNvSpPr txBox="1"/>
          <p:nvPr/>
        </p:nvSpPr>
        <p:spPr>
          <a:xfrm>
            <a:off x="1194359" y="5209981"/>
            <a:ext cx="67457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 smtClean="0">
                <a:solidFill>
                  <a:srgbClr val="FF0000"/>
                </a:solidFill>
                <a:latin typeface="+mn-lt"/>
              </a:rPr>
              <a:t>Yes, the binary search tree property is preserved!!</a:t>
            </a:r>
            <a:endParaRPr lang="zh-TW" altLang="en-US" b="1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56774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200" dirty="0" smtClean="0"/>
              <a:t>A Link-Based </a:t>
            </a:r>
            <a:r>
              <a:rPr lang="en-US" altLang="zh-TW" sz="3200" dirty="0"/>
              <a:t>Implementation of the ADT Binary Search Tree </a:t>
            </a:r>
            <a:r>
              <a:rPr lang="en-US" altLang="zh-TW" sz="3200" dirty="0" smtClean="0"/>
              <a:t>(9/</a:t>
            </a:r>
            <a:r>
              <a:rPr lang="en-US" altLang="zh-TW" sz="3200" dirty="0"/>
              <a:t>20</a:t>
            </a:r>
            <a:r>
              <a:rPr lang="en-US" altLang="zh-TW" sz="3200" dirty="0" smtClean="0"/>
              <a:t>)</a:t>
            </a:r>
            <a:endParaRPr lang="zh-TW" altLang="en-US" sz="32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400" dirty="0" smtClean="0"/>
              <a:t>Case 3 is the most difficult case.</a:t>
            </a:r>
          </a:p>
          <a:p>
            <a:endParaRPr lang="en-US" altLang="zh-TW" sz="2400" dirty="0"/>
          </a:p>
          <a:p>
            <a:endParaRPr lang="en-US" altLang="zh-TW" sz="2400" dirty="0" smtClean="0"/>
          </a:p>
          <a:p>
            <a:endParaRPr lang="en-US" altLang="zh-TW" sz="2400" dirty="0"/>
          </a:p>
          <a:p>
            <a:endParaRPr lang="en-US" altLang="zh-TW" sz="2400" dirty="0" smtClean="0"/>
          </a:p>
          <a:p>
            <a:endParaRPr lang="en-US" altLang="zh-TW" sz="2400" dirty="0"/>
          </a:p>
          <a:p>
            <a:endParaRPr lang="en-US" altLang="zh-TW" sz="2400" dirty="0" smtClean="0"/>
          </a:p>
          <a:p>
            <a:r>
              <a:rPr lang="en-US" altLang="zh-TW" sz="2400" i="1" dirty="0" smtClean="0"/>
              <a:t>N</a:t>
            </a:r>
            <a:r>
              <a:rPr lang="en-US" altLang="zh-TW" sz="2400" dirty="0" smtClean="0"/>
              <a:t>’s parent has room for only one </a:t>
            </a:r>
            <a:r>
              <a:rPr lang="en-US" altLang="zh-TW" sz="2400" i="1" dirty="0" smtClean="0"/>
              <a:t>N</a:t>
            </a:r>
            <a:r>
              <a:rPr lang="en-US" altLang="zh-TW" sz="2400" dirty="0" smtClean="0"/>
              <a:t>’s children as a replacement for </a:t>
            </a:r>
            <a:r>
              <a:rPr lang="en-US" altLang="zh-TW" sz="2400" i="1" dirty="0" smtClean="0"/>
              <a:t>N</a:t>
            </a:r>
            <a:r>
              <a:rPr lang="en-US" altLang="zh-TW" sz="2400" dirty="0" smtClean="0"/>
              <a:t>!!</a:t>
            </a:r>
          </a:p>
          <a:p>
            <a:endParaRPr lang="zh-TW" altLang="en-US" sz="24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30</a:t>
            </a:fld>
            <a:endParaRPr lang="en-US" altLang="zh-TW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2345929"/>
            <a:ext cx="2303463" cy="2302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2998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200" dirty="0" smtClean="0"/>
              <a:t>A Link-Based </a:t>
            </a:r>
            <a:r>
              <a:rPr lang="en-US" altLang="zh-TW" sz="3200" dirty="0"/>
              <a:t>Implementation of the ADT Binary Search Tree </a:t>
            </a:r>
            <a:r>
              <a:rPr lang="en-US" altLang="zh-TW" sz="3200" dirty="0" smtClean="0"/>
              <a:t>(10/</a:t>
            </a:r>
            <a:r>
              <a:rPr lang="en-US" altLang="zh-TW" sz="3200" dirty="0"/>
              <a:t>20</a:t>
            </a:r>
            <a:r>
              <a:rPr lang="en-US" altLang="zh-TW" sz="3200" dirty="0" smtClean="0"/>
              <a:t>)</a:t>
            </a:r>
            <a:endParaRPr lang="zh-TW" altLang="en-US" sz="32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400" dirty="0" smtClean="0"/>
              <a:t>In fact, you can find </a:t>
            </a:r>
            <a:r>
              <a:rPr lang="en-US" altLang="zh-TW" sz="2400" b="1" dirty="0" smtClean="0">
                <a:solidFill>
                  <a:srgbClr val="FF0000"/>
                </a:solidFill>
              </a:rPr>
              <a:t>another node that is easier to delete</a:t>
            </a:r>
            <a:r>
              <a:rPr lang="en-US" altLang="zh-TW" sz="2400" dirty="0" smtClean="0"/>
              <a:t> and delete it instead of </a:t>
            </a:r>
            <a:r>
              <a:rPr lang="en-US" altLang="zh-TW" sz="2400" i="1" dirty="0" smtClean="0"/>
              <a:t>N</a:t>
            </a:r>
            <a:r>
              <a:rPr lang="en-US" altLang="zh-TW" sz="2400" dirty="0" smtClean="0"/>
              <a:t>.</a:t>
            </a:r>
          </a:p>
          <a:p>
            <a:pPr lvl="1"/>
            <a:r>
              <a:rPr lang="en-US" altLang="zh-TW" sz="2000" dirty="0" smtClean="0"/>
              <a:t>This strategy may sound like cheating…</a:t>
            </a:r>
          </a:p>
          <a:p>
            <a:pPr lvl="1"/>
            <a:r>
              <a:rPr lang="en-US" altLang="zh-TW" sz="2000" dirty="0" smtClean="0"/>
              <a:t>But remember that the client expects only a certain entry to be removed from the ADT.</a:t>
            </a:r>
          </a:p>
          <a:p>
            <a:pPr lvl="1"/>
            <a:r>
              <a:rPr lang="en-US" altLang="zh-TW" sz="2000" dirty="0" smtClean="0"/>
              <a:t>It has no right, because of the WALL between the program and the ADT implementation, to expect a particular node in the tree to be deleted.</a:t>
            </a:r>
            <a:endParaRPr lang="zh-TW" altLang="en-US" sz="20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31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68082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200" dirty="0" smtClean="0"/>
              <a:t>A Link-Based </a:t>
            </a:r>
            <a:r>
              <a:rPr lang="en-US" altLang="zh-TW" sz="3200" dirty="0"/>
              <a:t>Implementation of the ADT Binary Search Tree (</a:t>
            </a:r>
            <a:r>
              <a:rPr lang="en-US" altLang="zh-TW" sz="3200" dirty="0" smtClean="0"/>
              <a:t>11/</a:t>
            </a:r>
            <a:r>
              <a:rPr lang="en-US" altLang="zh-TW" sz="3200" dirty="0"/>
              <a:t>20</a:t>
            </a:r>
            <a:r>
              <a:rPr lang="en-US" altLang="zh-TW" sz="3200" dirty="0" smtClean="0"/>
              <a:t>)</a:t>
            </a:r>
            <a:endParaRPr lang="zh-TW" altLang="en-US" sz="32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400" dirty="0" smtClean="0"/>
              <a:t>Removing strategy:</a:t>
            </a:r>
          </a:p>
          <a:p>
            <a:pPr marL="928687" lvl="1" indent="-457200">
              <a:buFont typeface="+mj-lt"/>
              <a:buAutoNum type="arabicPeriod"/>
            </a:pPr>
            <a:r>
              <a:rPr lang="en-US" altLang="zh-TW" sz="2000" dirty="0" smtClean="0"/>
              <a:t>Locate another node </a:t>
            </a:r>
            <a:r>
              <a:rPr lang="en-US" altLang="zh-TW" sz="2000" i="1" dirty="0" smtClean="0"/>
              <a:t>M</a:t>
            </a:r>
            <a:r>
              <a:rPr lang="en-US" altLang="zh-TW" sz="2000" dirty="0" smtClean="0"/>
              <a:t> that is </a:t>
            </a:r>
            <a:r>
              <a:rPr lang="en-US" altLang="zh-TW" sz="2000" b="1" dirty="0" smtClean="0">
                <a:solidFill>
                  <a:srgbClr val="FF0000"/>
                </a:solidFill>
              </a:rPr>
              <a:t>easier to remove </a:t>
            </a:r>
            <a:r>
              <a:rPr lang="en-US" altLang="zh-TW" sz="2000" dirty="0" smtClean="0"/>
              <a:t>from the tree than the node </a:t>
            </a:r>
            <a:r>
              <a:rPr lang="en-US" altLang="zh-TW" sz="2000" i="1" dirty="0" smtClean="0"/>
              <a:t>N</a:t>
            </a:r>
            <a:r>
              <a:rPr lang="en-US" altLang="zh-TW" sz="2000" dirty="0" smtClean="0"/>
              <a:t>.</a:t>
            </a:r>
          </a:p>
          <a:p>
            <a:pPr marL="928687" lvl="1" indent="-457200">
              <a:buFont typeface="+mj-lt"/>
              <a:buAutoNum type="arabicPeriod"/>
            </a:pPr>
            <a:r>
              <a:rPr lang="en-US" altLang="zh-TW" sz="2000" dirty="0" smtClean="0"/>
              <a:t>Copy the item that is in </a:t>
            </a:r>
            <a:r>
              <a:rPr lang="en-US" altLang="zh-TW" sz="2000" i="1" dirty="0" smtClean="0"/>
              <a:t>M</a:t>
            </a:r>
            <a:r>
              <a:rPr lang="en-US" altLang="zh-TW" sz="2000" dirty="0" smtClean="0"/>
              <a:t> to </a:t>
            </a:r>
            <a:r>
              <a:rPr lang="en-US" altLang="zh-TW" sz="2000" i="1" dirty="0" smtClean="0"/>
              <a:t>N</a:t>
            </a:r>
            <a:r>
              <a:rPr lang="en-US" altLang="zh-TW" sz="2000" dirty="0" smtClean="0"/>
              <a:t>, thus effectively removing from the tree the item originally in </a:t>
            </a:r>
            <a:r>
              <a:rPr lang="en-US" altLang="zh-TW" sz="2000" i="1" dirty="0" smtClean="0"/>
              <a:t>N</a:t>
            </a:r>
            <a:r>
              <a:rPr lang="en-US" altLang="zh-TW" sz="2000" dirty="0" smtClean="0"/>
              <a:t>.</a:t>
            </a:r>
          </a:p>
          <a:p>
            <a:pPr marL="928687" lvl="1" indent="-457200">
              <a:buFont typeface="+mj-lt"/>
              <a:buAutoNum type="arabicPeriod"/>
            </a:pPr>
            <a:r>
              <a:rPr lang="en-US" altLang="zh-TW" sz="2000" dirty="0" smtClean="0"/>
              <a:t>Remove the node </a:t>
            </a:r>
            <a:r>
              <a:rPr lang="en-US" altLang="zh-TW" sz="2000" i="1" dirty="0" smtClean="0"/>
              <a:t>M</a:t>
            </a:r>
            <a:r>
              <a:rPr lang="en-US" altLang="zh-TW" sz="2000" dirty="0" smtClean="0"/>
              <a:t> from the tree.</a:t>
            </a:r>
          </a:p>
          <a:p>
            <a:pPr marL="928687" lvl="1" indent="-457200">
              <a:buFont typeface="+mj-lt"/>
              <a:buAutoNum type="arabicPeriod"/>
            </a:pPr>
            <a:endParaRPr lang="en-US" altLang="zh-TW" sz="2000" dirty="0"/>
          </a:p>
          <a:p>
            <a:pPr marL="490537" indent="-457200"/>
            <a:r>
              <a:rPr lang="en-US" altLang="zh-TW" sz="2400" b="1" dirty="0" smtClean="0">
                <a:solidFill>
                  <a:srgbClr val="FF0000"/>
                </a:solidFill>
              </a:rPr>
              <a:t>But … what kind of node </a:t>
            </a:r>
            <a:r>
              <a:rPr lang="en-US" altLang="zh-TW" sz="2400" b="1" i="1" dirty="0" smtClean="0">
                <a:solidFill>
                  <a:srgbClr val="FF0000"/>
                </a:solidFill>
              </a:rPr>
              <a:t>M</a:t>
            </a:r>
            <a:r>
              <a:rPr lang="en-US" altLang="zh-TW" sz="2400" b="1" dirty="0" smtClean="0">
                <a:solidFill>
                  <a:srgbClr val="FF0000"/>
                </a:solidFill>
              </a:rPr>
              <a:t> is easier to remove??</a:t>
            </a:r>
            <a:endParaRPr lang="zh-TW" altLang="en-US" sz="2400" b="1" dirty="0">
              <a:solidFill>
                <a:srgbClr val="FF0000"/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32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97137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200" dirty="0" smtClean="0"/>
              <a:t>A Link-Based </a:t>
            </a:r>
            <a:r>
              <a:rPr lang="en-US" altLang="zh-TW" sz="3200" dirty="0"/>
              <a:t>Implementation of the ADT Binary Search Tree (</a:t>
            </a:r>
            <a:r>
              <a:rPr lang="en-US" altLang="zh-TW" sz="3200" dirty="0" smtClean="0"/>
              <a:t>12/</a:t>
            </a:r>
            <a:r>
              <a:rPr lang="en-US" altLang="zh-TW" sz="3200" dirty="0"/>
              <a:t>20</a:t>
            </a:r>
            <a:r>
              <a:rPr lang="en-US" altLang="zh-TW" sz="3200" dirty="0" smtClean="0"/>
              <a:t>)</a:t>
            </a:r>
            <a:endParaRPr lang="zh-TW" altLang="en-US" sz="32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400" i="1" dirty="0" smtClean="0"/>
              <a:t>M</a:t>
            </a:r>
            <a:r>
              <a:rPr lang="en-US" altLang="zh-TW" sz="2400" dirty="0" smtClean="0"/>
              <a:t> should have </a:t>
            </a:r>
            <a:r>
              <a:rPr lang="en-US" altLang="zh-TW" sz="2400" b="1" dirty="0" smtClean="0"/>
              <a:t>a single child</a:t>
            </a:r>
            <a:r>
              <a:rPr lang="en-US" altLang="zh-TW" sz="2400" dirty="0" smtClean="0"/>
              <a:t> or </a:t>
            </a:r>
            <a:r>
              <a:rPr lang="en-US" altLang="zh-TW" sz="2400" b="1" dirty="0" smtClean="0"/>
              <a:t>no children</a:t>
            </a:r>
            <a:r>
              <a:rPr lang="en-US" altLang="zh-TW" sz="2400" dirty="0" smtClean="0"/>
              <a:t>.</a:t>
            </a:r>
          </a:p>
          <a:p>
            <a:pPr lvl="1"/>
            <a:r>
              <a:rPr lang="en-US" altLang="zh-TW" sz="2000" dirty="0" smtClean="0"/>
              <a:t>After replacing </a:t>
            </a:r>
            <a:r>
              <a:rPr lang="en-US" altLang="zh-TW" sz="2000" i="1" dirty="0" smtClean="0"/>
              <a:t>N</a:t>
            </a:r>
            <a:r>
              <a:rPr lang="en-US" altLang="zh-TW" sz="2000" dirty="0" smtClean="0"/>
              <a:t> by </a:t>
            </a:r>
            <a:r>
              <a:rPr lang="en-US" altLang="zh-TW" sz="2000" i="1" dirty="0" smtClean="0"/>
              <a:t>M</a:t>
            </a:r>
            <a:r>
              <a:rPr lang="en-US" altLang="zh-TW" sz="2000" dirty="0" smtClean="0"/>
              <a:t>, you must also preserve the tree’s status as a binary search tree!!</a:t>
            </a:r>
          </a:p>
          <a:p>
            <a:pPr lvl="1"/>
            <a:endParaRPr lang="zh-TW" altLang="en-US" sz="20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33</a:t>
            </a:fld>
            <a:endParaRPr lang="en-US" altLang="zh-TW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962953"/>
            <a:ext cx="6362700" cy="30735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乘號 5"/>
          <p:cNvSpPr/>
          <p:nvPr/>
        </p:nvSpPr>
        <p:spPr bwMode="auto">
          <a:xfrm>
            <a:off x="5715000" y="3966307"/>
            <a:ext cx="1524000" cy="1066800"/>
          </a:xfrm>
          <a:prstGeom prst="mathMultiply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70642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200" dirty="0" smtClean="0"/>
              <a:t>A Link-Based </a:t>
            </a:r>
            <a:r>
              <a:rPr lang="en-US" altLang="zh-TW" sz="3200" dirty="0"/>
              <a:t>Implementation of the ADT Binary Search Tree (</a:t>
            </a:r>
            <a:r>
              <a:rPr lang="en-US" altLang="zh-TW" sz="3200" dirty="0" smtClean="0"/>
              <a:t>13/</a:t>
            </a:r>
            <a:r>
              <a:rPr lang="en-US" altLang="zh-TW" sz="3200" dirty="0"/>
              <a:t>20</a:t>
            </a:r>
            <a:r>
              <a:rPr lang="en-US" altLang="zh-TW" sz="3200" dirty="0" smtClean="0"/>
              <a:t>)</a:t>
            </a:r>
            <a:endParaRPr lang="zh-TW" altLang="en-US" sz="32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400" dirty="0" smtClean="0"/>
              <a:t>There are two suitable possibilities for the replacement.</a:t>
            </a:r>
          </a:p>
          <a:p>
            <a:pPr lvl="1"/>
            <a:r>
              <a:rPr lang="en-US" altLang="zh-TW" sz="2000" dirty="0" smtClean="0"/>
              <a:t>You can copy into </a:t>
            </a:r>
            <a:r>
              <a:rPr lang="en-US" altLang="zh-TW" sz="2000" i="1" dirty="0" smtClean="0"/>
              <a:t>N</a:t>
            </a:r>
            <a:r>
              <a:rPr lang="en-US" altLang="zh-TW" sz="2000" dirty="0" smtClean="0"/>
              <a:t> the item that is </a:t>
            </a:r>
            <a:r>
              <a:rPr lang="en-US" altLang="zh-TW" sz="2000" b="1" dirty="0" smtClean="0">
                <a:solidFill>
                  <a:srgbClr val="FF0000"/>
                </a:solidFill>
              </a:rPr>
              <a:t>immediately before/after</a:t>
            </a:r>
            <a:r>
              <a:rPr lang="en-US" altLang="zh-TW" sz="2000" dirty="0" smtClean="0"/>
              <a:t> </a:t>
            </a:r>
            <a:r>
              <a:rPr lang="en-US" altLang="zh-TW" sz="2000" i="1" dirty="0" smtClean="0"/>
              <a:t>N</a:t>
            </a:r>
            <a:r>
              <a:rPr lang="en-US" altLang="zh-TW" sz="2000" dirty="0" smtClean="0"/>
              <a:t> in the </a:t>
            </a:r>
            <a:r>
              <a:rPr lang="en-US" altLang="zh-TW" sz="2000" b="1" dirty="0" smtClean="0">
                <a:solidFill>
                  <a:srgbClr val="FF0000"/>
                </a:solidFill>
              </a:rPr>
              <a:t>sorted</a:t>
            </a:r>
            <a:r>
              <a:rPr lang="en-US" altLang="zh-TW" sz="2000" dirty="0" smtClean="0"/>
              <a:t> order.</a:t>
            </a:r>
          </a:p>
          <a:p>
            <a:pPr lvl="1"/>
            <a:r>
              <a:rPr lang="en-US" altLang="zh-TW" sz="2000" dirty="0" smtClean="0"/>
              <a:t>Suppose that we decide to use the node </a:t>
            </a:r>
            <a:r>
              <a:rPr lang="en-US" altLang="zh-TW" sz="2000" i="1" dirty="0" smtClean="0"/>
              <a:t>y</a:t>
            </a:r>
            <a:r>
              <a:rPr lang="en-US" altLang="zh-TW" sz="2000" dirty="0" smtClean="0"/>
              <a:t> whose entry comes immediately after </a:t>
            </a:r>
            <a:r>
              <a:rPr lang="en-US" altLang="zh-TW" sz="2000" i="1" dirty="0" smtClean="0"/>
              <a:t>N</a:t>
            </a:r>
            <a:r>
              <a:rPr lang="en-US" altLang="zh-TW" sz="2000" dirty="0" smtClean="0"/>
              <a:t>’s entry </a:t>
            </a:r>
            <a:r>
              <a:rPr lang="en-US" altLang="zh-TW" sz="2000" i="1" dirty="0" smtClean="0"/>
              <a:t>x</a:t>
            </a:r>
            <a:r>
              <a:rPr lang="en-US" altLang="zh-TW" sz="2000" dirty="0" smtClean="0"/>
              <a:t>.</a:t>
            </a:r>
          </a:p>
          <a:p>
            <a:pPr lvl="2"/>
            <a:r>
              <a:rPr lang="en-US" altLang="zh-TW" sz="1600" dirty="0" smtClean="0"/>
              <a:t>This entry is called </a:t>
            </a:r>
            <a:r>
              <a:rPr lang="en-US" altLang="zh-TW" sz="1600" i="1" dirty="0" smtClean="0"/>
              <a:t>x</a:t>
            </a:r>
            <a:r>
              <a:rPr lang="en-US" altLang="zh-TW" sz="1600" dirty="0" smtClean="0"/>
              <a:t>’s </a:t>
            </a:r>
            <a:r>
              <a:rPr lang="en-US" altLang="zh-TW" sz="1600" b="1" dirty="0" err="1" smtClean="0">
                <a:solidFill>
                  <a:srgbClr val="C00000"/>
                </a:solidFill>
              </a:rPr>
              <a:t>inorder</a:t>
            </a:r>
            <a:r>
              <a:rPr lang="en-US" altLang="zh-TW" sz="1600" b="1" dirty="0" smtClean="0">
                <a:solidFill>
                  <a:srgbClr val="C00000"/>
                </a:solidFill>
              </a:rPr>
              <a:t> successor</a:t>
            </a:r>
            <a:r>
              <a:rPr lang="en-US" altLang="zh-TW" sz="1600" dirty="0" smtClean="0"/>
              <a:t>.</a:t>
            </a:r>
            <a:endParaRPr lang="zh-TW" altLang="en-US" sz="16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34</a:t>
            </a:fld>
            <a:endParaRPr lang="en-US" altLang="zh-TW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4239995"/>
            <a:ext cx="2320925" cy="1892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5337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200" dirty="0" smtClean="0"/>
              <a:t>A Link-Based </a:t>
            </a:r>
            <a:r>
              <a:rPr lang="en-US" altLang="zh-TW" sz="3200" dirty="0"/>
              <a:t>Implementation of the ADT Binary Search Tree (</a:t>
            </a:r>
            <a:r>
              <a:rPr lang="en-US" altLang="zh-TW" sz="3200" dirty="0" smtClean="0"/>
              <a:t>14/</a:t>
            </a:r>
            <a:r>
              <a:rPr lang="en-US" altLang="zh-TW" sz="3200" dirty="0"/>
              <a:t>20</a:t>
            </a:r>
            <a:r>
              <a:rPr lang="en-US" altLang="zh-TW" sz="3200" dirty="0" smtClean="0"/>
              <a:t>)</a:t>
            </a:r>
            <a:endParaRPr lang="zh-TW" altLang="en-US" sz="32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altLang="zh-TW" sz="2400" dirty="0" smtClean="0"/>
              <a:t>How can you locate this node?</a:t>
            </a:r>
          </a:p>
          <a:p>
            <a:endParaRPr lang="en-US" altLang="zh-TW" sz="1000" dirty="0"/>
          </a:p>
          <a:p>
            <a:r>
              <a:rPr lang="en-US" altLang="zh-TW" sz="2400" dirty="0" smtClean="0"/>
              <a:t>Because </a:t>
            </a:r>
            <a:r>
              <a:rPr lang="en-US" altLang="zh-TW" sz="2400" i="1" dirty="0" smtClean="0"/>
              <a:t>N</a:t>
            </a:r>
            <a:r>
              <a:rPr lang="en-US" altLang="zh-TW" sz="2400" dirty="0" smtClean="0"/>
              <a:t> has two children, the </a:t>
            </a:r>
            <a:r>
              <a:rPr lang="en-US" altLang="zh-TW" sz="2400" dirty="0" err="1" smtClean="0"/>
              <a:t>inorder</a:t>
            </a:r>
            <a:r>
              <a:rPr lang="en-US" altLang="zh-TW" sz="2400" dirty="0" smtClean="0"/>
              <a:t> successor is in </a:t>
            </a:r>
            <a:r>
              <a:rPr lang="en-US" altLang="zh-TW" sz="2400" b="1" dirty="0" smtClean="0"/>
              <a:t>the </a:t>
            </a:r>
            <a:r>
              <a:rPr lang="en-US" altLang="zh-TW" sz="2400" b="1" dirty="0" smtClean="0">
                <a:solidFill>
                  <a:srgbClr val="FF0000"/>
                </a:solidFill>
              </a:rPr>
              <a:t>leftmost</a:t>
            </a:r>
            <a:r>
              <a:rPr lang="en-US" altLang="zh-TW" sz="2400" b="1" dirty="0" smtClean="0"/>
              <a:t> </a:t>
            </a:r>
            <a:r>
              <a:rPr lang="en-US" altLang="zh-TW" sz="2400" b="1" dirty="0" smtClean="0">
                <a:solidFill>
                  <a:srgbClr val="FF0000"/>
                </a:solidFill>
              </a:rPr>
              <a:t>node</a:t>
            </a:r>
            <a:r>
              <a:rPr lang="en-US" altLang="zh-TW" sz="2400" b="1" dirty="0" smtClean="0"/>
              <a:t> of </a:t>
            </a:r>
            <a:r>
              <a:rPr lang="en-US" altLang="zh-TW" sz="2400" b="1" i="1" dirty="0" smtClean="0"/>
              <a:t>N</a:t>
            </a:r>
            <a:r>
              <a:rPr lang="en-US" altLang="zh-TW" sz="2400" b="1" dirty="0" smtClean="0"/>
              <a:t>’s </a:t>
            </a:r>
            <a:r>
              <a:rPr lang="en-US" altLang="zh-TW" sz="2400" b="1" dirty="0" smtClean="0">
                <a:solidFill>
                  <a:srgbClr val="FF0000"/>
                </a:solidFill>
              </a:rPr>
              <a:t>right subtree</a:t>
            </a:r>
            <a:r>
              <a:rPr lang="en-US" altLang="zh-TW" sz="2400" dirty="0" smtClean="0"/>
              <a:t>.</a:t>
            </a:r>
          </a:p>
          <a:p>
            <a:pPr lvl="1"/>
            <a:r>
              <a:rPr lang="en-US" altLang="zh-TW" sz="2000" dirty="0" smtClean="0"/>
              <a:t>You follow </a:t>
            </a:r>
            <a:r>
              <a:rPr lang="en-US" altLang="zh-TW" sz="2000" i="1" dirty="0" smtClean="0"/>
              <a:t>N</a:t>
            </a:r>
            <a:r>
              <a:rPr lang="en-US" altLang="zh-TW" sz="2000" dirty="0" smtClean="0"/>
              <a:t>’s right-child pointer to its </a:t>
            </a:r>
            <a:r>
              <a:rPr lang="en-US" altLang="zh-TW" sz="2000" b="1" dirty="0" smtClean="0"/>
              <a:t>right child</a:t>
            </a:r>
            <a:r>
              <a:rPr lang="en-US" altLang="zh-TW" sz="2000" dirty="0" smtClean="0"/>
              <a:t> </a:t>
            </a:r>
            <a:r>
              <a:rPr lang="en-US" altLang="zh-TW" sz="2000" i="1" dirty="0" smtClean="0"/>
              <a:t>C</a:t>
            </a:r>
            <a:r>
              <a:rPr lang="en-US" altLang="zh-TW" sz="2000" dirty="0" smtClean="0"/>
              <a:t> </a:t>
            </a:r>
            <a:r>
              <a:rPr lang="en-US" altLang="zh-TW" sz="1200" dirty="0" smtClean="0"/>
              <a:t>(must be present)</a:t>
            </a:r>
            <a:r>
              <a:rPr lang="en-US" altLang="zh-TW" sz="2000" dirty="0" smtClean="0"/>
              <a:t>.</a:t>
            </a:r>
          </a:p>
          <a:p>
            <a:pPr lvl="1"/>
            <a:r>
              <a:rPr lang="en-US" altLang="zh-TW" sz="2000" dirty="0" smtClean="0"/>
              <a:t>Then, you descend the tree rooted at </a:t>
            </a:r>
            <a:r>
              <a:rPr lang="en-US" altLang="zh-TW" sz="2000" i="1" dirty="0" smtClean="0"/>
              <a:t>C</a:t>
            </a:r>
            <a:r>
              <a:rPr lang="en-US" altLang="zh-TW" sz="2000" dirty="0" smtClean="0"/>
              <a:t> by taking </a:t>
            </a:r>
            <a:r>
              <a:rPr lang="en-US" altLang="zh-TW" sz="2000" b="1" dirty="0" smtClean="0"/>
              <a:t>left branches</a:t>
            </a:r>
            <a:r>
              <a:rPr lang="en-US" altLang="zh-TW" sz="2000" dirty="0" smtClean="0"/>
              <a:t> at each node … </a:t>
            </a:r>
            <a:r>
              <a:rPr lang="en-US" altLang="zh-TW" sz="2000" u="sng" dirty="0" smtClean="0"/>
              <a:t>until you encounter a node </a:t>
            </a:r>
            <a:r>
              <a:rPr lang="en-US" altLang="zh-TW" sz="2000" i="1" u="sng" dirty="0" smtClean="0"/>
              <a:t>S</a:t>
            </a:r>
            <a:r>
              <a:rPr lang="en-US" altLang="zh-TW" sz="2000" u="sng" dirty="0" smtClean="0"/>
              <a:t> with no left child</a:t>
            </a:r>
            <a:r>
              <a:rPr lang="en-US" altLang="zh-TW" sz="2000" dirty="0" smtClean="0"/>
              <a:t>.</a:t>
            </a:r>
          </a:p>
          <a:p>
            <a:pPr lvl="1"/>
            <a:r>
              <a:rPr lang="en-US" altLang="zh-TW" sz="2000" dirty="0" smtClean="0"/>
              <a:t>Copy the item in </a:t>
            </a:r>
            <a:r>
              <a:rPr lang="en-US" altLang="zh-TW" sz="2000" i="1" dirty="0" smtClean="0"/>
              <a:t>S</a:t>
            </a:r>
            <a:r>
              <a:rPr lang="en-US" altLang="zh-TW" sz="2000" dirty="0" smtClean="0"/>
              <a:t> into </a:t>
            </a:r>
            <a:r>
              <a:rPr lang="en-US" altLang="zh-TW" sz="2000" i="1" dirty="0" smtClean="0"/>
              <a:t>N</a:t>
            </a:r>
            <a:r>
              <a:rPr lang="en-US" altLang="zh-TW" sz="2000" dirty="0" smtClean="0"/>
              <a:t>.</a:t>
            </a:r>
          </a:p>
          <a:p>
            <a:pPr lvl="1"/>
            <a:r>
              <a:rPr lang="en-US" altLang="zh-TW" sz="2000" b="1" dirty="0" smtClean="0">
                <a:solidFill>
                  <a:srgbClr val="FF0000"/>
                </a:solidFill>
              </a:rPr>
              <a:t>REMOVE </a:t>
            </a:r>
            <a:r>
              <a:rPr lang="en-US" altLang="zh-TW" sz="2000" b="1" i="1" dirty="0" smtClean="0">
                <a:solidFill>
                  <a:srgbClr val="FF0000"/>
                </a:solidFill>
              </a:rPr>
              <a:t>S</a:t>
            </a:r>
            <a:r>
              <a:rPr lang="en-US" altLang="zh-TW" sz="2000" b="1" dirty="0" smtClean="0">
                <a:solidFill>
                  <a:srgbClr val="FF0000"/>
                </a:solidFill>
              </a:rPr>
              <a:t>!!</a:t>
            </a:r>
          </a:p>
          <a:p>
            <a:pPr lvl="2"/>
            <a:r>
              <a:rPr lang="en-US" altLang="zh-TW" sz="1600" dirty="0" smtClean="0"/>
              <a:t>Because </a:t>
            </a:r>
            <a:r>
              <a:rPr lang="en-US" altLang="zh-TW" sz="1600" i="1" dirty="0" smtClean="0"/>
              <a:t>S</a:t>
            </a:r>
            <a:r>
              <a:rPr lang="en-US" altLang="zh-TW" sz="1600" dirty="0" smtClean="0"/>
              <a:t> has no left child you can remove </a:t>
            </a:r>
            <a:r>
              <a:rPr lang="en-US" altLang="zh-TW" sz="1600" i="1" dirty="0" smtClean="0"/>
              <a:t>S</a:t>
            </a:r>
            <a:r>
              <a:rPr lang="en-US" altLang="zh-TW" sz="1600" dirty="0" smtClean="0"/>
              <a:t> from the tree </a:t>
            </a:r>
            <a:r>
              <a:rPr lang="en-US" altLang="zh-TW" sz="1600" b="1" dirty="0" smtClean="0">
                <a:solidFill>
                  <a:srgbClr val="00B0F0"/>
                </a:solidFill>
              </a:rPr>
              <a:t>as one of the two easy cases</a:t>
            </a:r>
            <a:r>
              <a:rPr lang="en-US" altLang="zh-TW" sz="1600" dirty="0" smtClean="0"/>
              <a:t>.</a:t>
            </a:r>
            <a:endParaRPr lang="zh-TW" altLang="en-US" sz="16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35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30044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200" dirty="0" smtClean="0"/>
              <a:t>A Link-Based </a:t>
            </a:r>
            <a:r>
              <a:rPr lang="en-US" altLang="zh-TW" sz="3200" dirty="0"/>
              <a:t>Implementation of the ADT Binary Search Tree (</a:t>
            </a:r>
            <a:r>
              <a:rPr lang="en-US" altLang="zh-TW" sz="3200" dirty="0" smtClean="0"/>
              <a:t>15/</a:t>
            </a:r>
            <a:r>
              <a:rPr lang="en-US" altLang="zh-TW" sz="3200" dirty="0"/>
              <a:t>20</a:t>
            </a:r>
            <a:r>
              <a:rPr lang="en-US" altLang="zh-TW" sz="3200" dirty="0" smtClean="0"/>
              <a:t>)</a:t>
            </a:r>
            <a:endParaRPr lang="zh-TW" altLang="en-US" sz="32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000" dirty="0" smtClean="0"/>
              <a:t>Pseudocode of </a:t>
            </a:r>
            <a:r>
              <a:rPr lang="en-US" altLang="zh-TW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removeNode</a:t>
            </a:r>
            <a:endParaRPr lang="zh-TW" alt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36</a:t>
            </a:fld>
            <a:endParaRPr lang="en-US" altLang="zh-TW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838200" y="2286000"/>
            <a:ext cx="7086600" cy="323165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r>
              <a:rPr lang="en-US" altLang="zh-TW" sz="1200" b="1" u="none" dirty="0" err="1" smtClean="0">
                <a:solidFill>
                  <a:srgbClr val="C00000"/>
                </a:solidFill>
              </a:rPr>
              <a:t>removeNode</a:t>
            </a:r>
            <a:r>
              <a:rPr lang="en-US" altLang="zh-TW" sz="1200" u="none" dirty="0" smtClean="0"/>
              <a:t>(</a:t>
            </a:r>
            <a:r>
              <a:rPr lang="en-US" altLang="zh-TW" sz="1200" b="1" u="none" dirty="0" smtClean="0"/>
              <a:t>N</a:t>
            </a:r>
            <a:r>
              <a:rPr lang="en-US" altLang="zh-TW" sz="1200" u="none" dirty="0" smtClean="0"/>
              <a:t>:: </a:t>
            </a:r>
            <a:r>
              <a:rPr lang="en-US" altLang="zh-TW" sz="1200" u="none" dirty="0" err="1" smtClean="0"/>
              <a:t>BinaryNode</a:t>
            </a:r>
            <a:r>
              <a:rPr lang="en-US" altLang="zh-TW" sz="1200" u="none" dirty="0" smtClean="0"/>
              <a:t>)</a:t>
            </a:r>
          </a:p>
          <a:p>
            <a:endParaRPr lang="en-US" altLang="zh-TW" sz="1200" u="none" dirty="0"/>
          </a:p>
          <a:p>
            <a:r>
              <a:rPr lang="en-US" altLang="zh-TW" sz="1200" u="none" dirty="0" smtClean="0"/>
              <a:t>   if (N is a leaf)</a:t>
            </a:r>
          </a:p>
          <a:p>
            <a:r>
              <a:rPr lang="en-US" altLang="zh-TW" sz="1200" u="none" dirty="0" smtClean="0"/>
              <a:t>      Remove N from the tree</a:t>
            </a:r>
          </a:p>
          <a:p>
            <a:r>
              <a:rPr lang="en-US" altLang="zh-TW" sz="1200" u="none" dirty="0"/>
              <a:t> </a:t>
            </a:r>
            <a:r>
              <a:rPr lang="en-US" altLang="zh-TW" sz="1200" u="none" dirty="0" smtClean="0"/>
              <a:t>  else if (N has only one child C)</a:t>
            </a:r>
          </a:p>
          <a:p>
            <a:r>
              <a:rPr lang="en-US" altLang="zh-TW" sz="1200" u="none" dirty="0"/>
              <a:t> </a:t>
            </a:r>
            <a:r>
              <a:rPr lang="en-US" altLang="zh-TW" sz="1200" u="none" dirty="0" smtClean="0"/>
              <a:t>  {</a:t>
            </a:r>
          </a:p>
          <a:p>
            <a:r>
              <a:rPr lang="en-US" altLang="zh-TW" sz="1200" u="none" dirty="0"/>
              <a:t> </a:t>
            </a:r>
            <a:r>
              <a:rPr lang="en-US" altLang="zh-TW" sz="1200" u="none" dirty="0" smtClean="0"/>
              <a:t>     if (N was a left child of its parent P)</a:t>
            </a:r>
          </a:p>
          <a:p>
            <a:r>
              <a:rPr lang="en-US" altLang="zh-TW" sz="1200" u="none" dirty="0"/>
              <a:t> </a:t>
            </a:r>
            <a:r>
              <a:rPr lang="en-US" altLang="zh-TW" sz="1200" u="none" dirty="0" smtClean="0"/>
              <a:t>         Make C the left child of P</a:t>
            </a:r>
          </a:p>
          <a:p>
            <a:r>
              <a:rPr lang="en-US" altLang="zh-TW" sz="1200" u="none" dirty="0"/>
              <a:t> </a:t>
            </a:r>
            <a:r>
              <a:rPr lang="en-US" altLang="zh-TW" sz="1200" u="none" dirty="0" smtClean="0"/>
              <a:t>     else</a:t>
            </a:r>
          </a:p>
          <a:p>
            <a:r>
              <a:rPr lang="en-US" altLang="zh-TW" sz="1200" u="none" dirty="0"/>
              <a:t> </a:t>
            </a:r>
            <a:r>
              <a:rPr lang="en-US" altLang="zh-TW" sz="1200" u="none" dirty="0" smtClean="0"/>
              <a:t>         Make C the right child of P</a:t>
            </a:r>
          </a:p>
          <a:p>
            <a:r>
              <a:rPr lang="en-US" altLang="zh-TW" sz="1200" u="none" dirty="0"/>
              <a:t> </a:t>
            </a:r>
            <a:r>
              <a:rPr lang="en-US" altLang="zh-TW" sz="1200" u="none" dirty="0" smtClean="0"/>
              <a:t>  } else {</a:t>
            </a:r>
          </a:p>
          <a:p>
            <a:r>
              <a:rPr lang="en-US" altLang="zh-TW" sz="1200" u="none" dirty="0"/>
              <a:t> </a:t>
            </a:r>
            <a:r>
              <a:rPr lang="en-US" altLang="zh-TW" sz="1200" u="none" dirty="0" smtClean="0"/>
              <a:t>     Find S, the node that contains N’s </a:t>
            </a:r>
            <a:r>
              <a:rPr lang="en-US" altLang="zh-TW" sz="1200" u="none" dirty="0" err="1" smtClean="0"/>
              <a:t>inorder</a:t>
            </a:r>
            <a:r>
              <a:rPr lang="en-US" altLang="zh-TW" sz="1200" u="none" dirty="0" smtClean="0"/>
              <a:t> successor</a:t>
            </a:r>
          </a:p>
          <a:p>
            <a:r>
              <a:rPr lang="en-US" altLang="zh-TW" sz="1200" u="none" dirty="0"/>
              <a:t> </a:t>
            </a:r>
            <a:r>
              <a:rPr lang="en-US" altLang="zh-TW" sz="1200" u="none" dirty="0" smtClean="0"/>
              <a:t>     Copy the item from node S into node N</a:t>
            </a:r>
          </a:p>
          <a:p>
            <a:r>
              <a:rPr lang="en-US" altLang="zh-TW" sz="1200" u="none" dirty="0"/>
              <a:t> </a:t>
            </a:r>
            <a:r>
              <a:rPr lang="en-US" altLang="zh-TW" sz="1200" u="none" dirty="0" smtClean="0"/>
              <a:t>     Remove S from the tree by </a:t>
            </a:r>
            <a:r>
              <a:rPr lang="en-US" altLang="zh-TW" sz="1200" b="1" u="none" dirty="0" smtClean="0"/>
              <a:t>using the previous technique for </a:t>
            </a:r>
            <a:r>
              <a:rPr lang="en-US" altLang="zh-TW" sz="1200" b="1" u="none" dirty="0" smtClean="0">
                <a:solidFill>
                  <a:srgbClr val="00B0F0"/>
                </a:solidFill>
              </a:rPr>
              <a:t>a leaf </a:t>
            </a:r>
            <a:r>
              <a:rPr lang="en-US" altLang="zh-TW" sz="1200" b="1" u="none" dirty="0" smtClean="0"/>
              <a:t>or</a:t>
            </a:r>
          </a:p>
          <a:p>
            <a:r>
              <a:rPr lang="en-US" altLang="zh-TW" sz="1200" b="1" u="none" dirty="0"/>
              <a:t> </a:t>
            </a:r>
            <a:r>
              <a:rPr lang="en-US" altLang="zh-TW" sz="1200" b="1" u="none" dirty="0" smtClean="0"/>
              <a:t>            </a:t>
            </a:r>
            <a:r>
              <a:rPr lang="en-US" altLang="zh-TW" sz="1200" b="1" u="none" dirty="0" smtClean="0">
                <a:solidFill>
                  <a:srgbClr val="00B0F0"/>
                </a:solidFill>
              </a:rPr>
              <a:t>a node with one child</a:t>
            </a:r>
          </a:p>
          <a:p>
            <a:r>
              <a:rPr lang="en-US" altLang="zh-TW" sz="1200" u="none" dirty="0"/>
              <a:t> </a:t>
            </a:r>
            <a:r>
              <a:rPr lang="en-US" altLang="zh-TW" sz="1200" u="none" dirty="0" smtClean="0"/>
              <a:t>  }</a:t>
            </a:r>
          </a:p>
          <a:p>
            <a:r>
              <a:rPr lang="en-US" altLang="zh-TW" sz="1200" u="none" dirty="0"/>
              <a:t> </a:t>
            </a:r>
            <a:r>
              <a:rPr lang="en-US" altLang="zh-TW" sz="1200" u="none" dirty="0" smtClean="0"/>
              <a:t>         </a:t>
            </a:r>
            <a:endParaRPr lang="en-US" altLang="zh-TW" sz="1200" u="none" dirty="0"/>
          </a:p>
        </p:txBody>
      </p:sp>
      <p:sp>
        <p:nvSpPr>
          <p:cNvPr id="6" name="文字方塊 5"/>
          <p:cNvSpPr txBox="1"/>
          <p:nvPr/>
        </p:nvSpPr>
        <p:spPr>
          <a:xfrm rot="942868">
            <a:off x="6371933" y="2599073"/>
            <a:ext cx="12586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b="1" dirty="0" smtClean="0">
                <a:solidFill>
                  <a:srgbClr val="953A1F"/>
                </a:solidFill>
              </a:rPr>
              <a:t>Draft</a:t>
            </a:r>
            <a:endParaRPr lang="zh-TW" altLang="en-US" sz="2800" b="1" dirty="0">
              <a:solidFill>
                <a:srgbClr val="953A1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312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200" dirty="0" smtClean="0"/>
              <a:t>A Link-Based </a:t>
            </a:r>
            <a:r>
              <a:rPr lang="en-US" altLang="zh-TW" sz="3200" dirty="0"/>
              <a:t>Implementation of the ADT Binary Search Tree (</a:t>
            </a:r>
            <a:r>
              <a:rPr lang="en-US" altLang="zh-TW" sz="3200" dirty="0" smtClean="0"/>
              <a:t>16/</a:t>
            </a:r>
            <a:r>
              <a:rPr lang="en-US" altLang="zh-TW" sz="3200" dirty="0"/>
              <a:t>20</a:t>
            </a:r>
            <a:r>
              <a:rPr lang="en-US" altLang="zh-TW" sz="3200" dirty="0" smtClean="0"/>
              <a:t>)</a:t>
            </a:r>
            <a:endParaRPr lang="zh-TW" altLang="en-US" sz="32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37</a:t>
            </a:fld>
            <a:endParaRPr lang="en-US" altLang="zh-TW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838200" y="1985760"/>
            <a:ext cx="7086600" cy="378565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r>
              <a:rPr lang="en-US" altLang="zh-TW" sz="1200" b="1" u="none" dirty="0" err="1" smtClean="0">
                <a:solidFill>
                  <a:srgbClr val="C00000"/>
                </a:solidFill>
              </a:rPr>
              <a:t>removeNode</a:t>
            </a:r>
            <a:r>
              <a:rPr lang="en-US" altLang="zh-TW" sz="1200" u="none" dirty="0" smtClean="0"/>
              <a:t>(</a:t>
            </a:r>
            <a:r>
              <a:rPr lang="en-US" altLang="zh-TW" sz="1200" b="1" u="none" dirty="0" err="1" smtClean="0"/>
              <a:t>nodePtr</a:t>
            </a:r>
            <a:r>
              <a:rPr lang="en-US" altLang="zh-TW" sz="1200" u="none" dirty="0" smtClean="0"/>
              <a:t>:: </a:t>
            </a:r>
            <a:r>
              <a:rPr lang="en-US" altLang="zh-TW" sz="1200" u="none" dirty="0" err="1" smtClean="0"/>
              <a:t>BinaryNodePointer</a:t>
            </a:r>
            <a:r>
              <a:rPr lang="en-US" altLang="zh-TW" sz="1200" u="none" dirty="0" smtClean="0"/>
              <a:t>): </a:t>
            </a:r>
            <a:r>
              <a:rPr lang="en-US" altLang="zh-TW" sz="1200" u="none" dirty="0" err="1" smtClean="0"/>
              <a:t>BinaryNodePointer</a:t>
            </a:r>
            <a:endParaRPr lang="en-US" altLang="zh-TW" sz="1200" u="none" dirty="0" smtClean="0"/>
          </a:p>
          <a:p>
            <a:endParaRPr lang="en-US" altLang="zh-TW" sz="1200" u="none" dirty="0"/>
          </a:p>
          <a:p>
            <a:r>
              <a:rPr lang="en-US" altLang="zh-TW" sz="1200" u="none" dirty="0" smtClean="0"/>
              <a:t>   if (N is a leaf)</a:t>
            </a:r>
          </a:p>
          <a:p>
            <a:r>
              <a:rPr lang="en-US" altLang="zh-TW" sz="1200" u="none" dirty="0"/>
              <a:t> </a:t>
            </a:r>
            <a:r>
              <a:rPr lang="en-US" altLang="zh-TW" sz="1200" u="none" dirty="0" smtClean="0"/>
              <a:t>  {</a:t>
            </a:r>
          </a:p>
          <a:p>
            <a:r>
              <a:rPr lang="en-US" altLang="zh-TW" sz="1200" u="none" dirty="0" smtClean="0"/>
              <a:t>      delete </a:t>
            </a:r>
            <a:r>
              <a:rPr lang="en-US" altLang="zh-TW" sz="1200" u="none" dirty="0" err="1" smtClean="0"/>
              <a:t>nodePtr</a:t>
            </a:r>
            <a:endParaRPr lang="en-US" altLang="zh-TW" sz="1200" u="none" dirty="0" smtClean="0"/>
          </a:p>
          <a:p>
            <a:r>
              <a:rPr lang="en-US" altLang="zh-TW" sz="1200" u="none" dirty="0"/>
              <a:t> </a:t>
            </a:r>
            <a:r>
              <a:rPr lang="en-US" altLang="zh-TW" sz="1200" u="none" dirty="0" smtClean="0"/>
              <a:t>     </a:t>
            </a:r>
            <a:r>
              <a:rPr lang="en-US" altLang="zh-TW" sz="1200" u="none" dirty="0" err="1" smtClean="0"/>
              <a:t>nodePtr</a:t>
            </a:r>
            <a:r>
              <a:rPr lang="en-US" altLang="zh-TW" sz="1200" u="none" dirty="0" smtClean="0"/>
              <a:t> = </a:t>
            </a:r>
            <a:r>
              <a:rPr lang="en-US" altLang="zh-TW" sz="1200" u="none" dirty="0" err="1" smtClean="0"/>
              <a:t>nullptr</a:t>
            </a:r>
            <a:endParaRPr lang="en-US" altLang="zh-TW" sz="1200" u="none" dirty="0" smtClean="0"/>
          </a:p>
          <a:p>
            <a:r>
              <a:rPr lang="en-US" altLang="zh-TW" sz="1200" u="none" dirty="0"/>
              <a:t> </a:t>
            </a:r>
            <a:r>
              <a:rPr lang="en-US" altLang="zh-TW" sz="1200" u="none" dirty="0" smtClean="0"/>
              <a:t>     return </a:t>
            </a:r>
            <a:r>
              <a:rPr lang="en-US" altLang="zh-TW" sz="1200" u="none" dirty="0" err="1" smtClean="0"/>
              <a:t>nodePtr</a:t>
            </a:r>
            <a:endParaRPr lang="en-US" altLang="zh-TW" sz="1200" u="none" dirty="0" smtClean="0"/>
          </a:p>
          <a:p>
            <a:r>
              <a:rPr lang="en-US" altLang="zh-TW" sz="1200" u="none" dirty="0"/>
              <a:t> </a:t>
            </a:r>
            <a:r>
              <a:rPr lang="en-US" altLang="zh-TW" sz="1200" u="none" dirty="0" smtClean="0"/>
              <a:t>  }  </a:t>
            </a:r>
          </a:p>
          <a:p>
            <a:r>
              <a:rPr lang="en-US" altLang="zh-TW" sz="1200" u="none" dirty="0"/>
              <a:t> </a:t>
            </a:r>
            <a:r>
              <a:rPr lang="en-US" altLang="zh-TW" sz="1200" u="none" dirty="0" smtClean="0"/>
              <a:t>  else if (N has only one child C)</a:t>
            </a:r>
          </a:p>
          <a:p>
            <a:r>
              <a:rPr lang="en-US" altLang="zh-TW" sz="1200" u="none" dirty="0"/>
              <a:t> </a:t>
            </a:r>
            <a:r>
              <a:rPr lang="en-US" altLang="zh-TW" sz="1200" u="none" dirty="0" smtClean="0"/>
              <a:t>  {</a:t>
            </a:r>
          </a:p>
          <a:p>
            <a:r>
              <a:rPr lang="en-US" altLang="zh-TW" sz="1200" u="none" dirty="0"/>
              <a:t> </a:t>
            </a:r>
            <a:r>
              <a:rPr lang="en-US" altLang="zh-TW" sz="1200" u="none" dirty="0" smtClean="0"/>
              <a:t>     if (C is the left child)</a:t>
            </a:r>
          </a:p>
          <a:p>
            <a:r>
              <a:rPr lang="en-US" altLang="zh-TW" sz="1200" u="none" dirty="0"/>
              <a:t> </a:t>
            </a:r>
            <a:r>
              <a:rPr lang="en-US" altLang="zh-TW" sz="1200" u="none" dirty="0" smtClean="0"/>
              <a:t>         </a:t>
            </a:r>
            <a:r>
              <a:rPr lang="en-US" altLang="zh-TW" sz="1200" u="none" dirty="0" err="1" smtClean="0"/>
              <a:t>nodeToConnectPtr</a:t>
            </a:r>
            <a:r>
              <a:rPr lang="en-US" altLang="zh-TW" sz="1200" u="none" dirty="0" smtClean="0"/>
              <a:t> = </a:t>
            </a:r>
            <a:r>
              <a:rPr lang="en-US" altLang="zh-TW" sz="1200" u="none" dirty="0" err="1" smtClean="0"/>
              <a:t>nodePtr</a:t>
            </a:r>
            <a:r>
              <a:rPr lang="en-US" altLang="zh-TW" sz="1200" u="none" dirty="0" smtClean="0"/>
              <a:t>-&gt;</a:t>
            </a:r>
            <a:r>
              <a:rPr lang="en-US" altLang="zh-TW" sz="1200" u="none" dirty="0" err="1" smtClean="0"/>
              <a:t>getLeftChildPtr</a:t>
            </a:r>
            <a:r>
              <a:rPr lang="en-US" altLang="zh-TW" sz="1200" u="none" dirty="0" smtClean="0"/>
              <a:t>()</a:t>
            </a:r>
          </a:p>
          <a:p>
            <a:r>
              <a:rPr lang="en-US" altLang="zh-TW" sz="1200" u="none" dirty="0" smtClean="0"/>
              <a:t>      else</a:t>
            </a:r>
          </a:p>
          <a:p>
            <a:r>
              <a:rPr lang="en-US" altLang="zh-TW" sz="1200" u="none" dirty="0"/>
              <a:t> </a:t>
            </a:r>
            <a:r>
              <a:rPr lang="en-US" altLang="zh-TW" sz="1200" u="none" dirty="0" smtClean="0"/>
              <a:t>         </a:t>
            </a:r>
            <a:r>
              <a:rPr lang="en-US" altLang="zh-TW" sz="1200" u="none" dirty="0" err="1"/>
              <a:t>nodeToConnectPtr</a:t>
            </a:r>
            <a:r>
              <a:rPr lang="en-US" altLang="zh-TW" sz="1200" u="none" dirty="0"/>
              <a:t> = </a:t>
            </a:r>
            <a:r>
              <a:rPr lang="en-US" altLang="zh-TW" sz="1200" u="none" dirty="0" err="1"/>
              <a:t>nodePtr</a:t>
            </a:r>
            <a:r>
              <a:rPr lang="en-US" altLang="zh-TW" sz="1200" u="none" dirty="0"/>
              <a:t>-&gt;</a:t>
            </a:r>
            <a:r>
              <a:rPr lang="en-US" altLang="zh-TW" sz="1200" u="none" dirty="0" err="1" smtClean="0"/>
              <a:t>getRightChildPtr</a:t>
            </a:r>
            <a:r>
              <a:rPr lang="en-US" altLang="zh-TW" sz="1200" u="none" dirty="0" smtClean="0"/>
              <a:t>()</a:t>
            </a:r>
          </a:p>
          <a:p>
            <a:r>
              <a:rPr lang="en-US" altLang="zh-TW" sz="1200" u="none" dirty="0"/>
              <a:t> </a:t>
            </a:r>
            <a:r>
              <a:rPr lang="en-US" altLang="zh-TW" sz="1200" u="none" dirty="0" smtClean="0"/>
              <a:t>     </a:t>
            </a:r>
          </a:p>
          <a:p>
            <a:r>
              <a:rPr lang="en-US" altLang="zh-TW" sz="1200" u="none" dirty="0"/>
              <a:t> </a:t>
            </a:r>
            <a:r>
              <a:rPr lang="en-US" altLang="zh-TW" sz="1200" u="none" dirty="0" smtClean="0"/>
              <a:t>     </a:t>
            </a:r>
            <a:r>
              <a:rPr lang="en-US" altLang="zh-TW" sz="1200" u="none" dirty="0" smtClean="0">
                <a:solidFill>
                  <a:srgbClr val="FF0000"/>
                </a:solidFill>
              </a:rPr>
              <a:t>delete </a:t>
            </a:r>
            <a:r>
              <a:rPr lang="en-US" altLang="zh-TW" sz="1200" u="none" dirty="0" err="1" smtClean="0">
                <a:solidFill>
                  <a:srgbClr val="FF0000"/>
                </a:solidFill>
              </a:rPr>
              <a:t>nodePtr</a:t>
            </a:r>
            <a:endParaRPr lang="en-US" altLang="zh-TW" sz="1200" u="none" dirty="0" smtClean="0">
              <a:solidFill>
                <a:srgbClr val="FF0000"/>
              </a:solidFill>
            </a:endParaRPr>
          </a:p>
          <a:p>
            <a:r>
              <a:rPr lang="en-US" altLang="zh-TW" sz="1200" u="none" dirty="0">
                <a:solidFill>
                  <a:srgbClr val="FF0000"/>
                </a:solidFill>
              </a:rPr>
              <a:t> </a:t>
            </a:r>
            <a:r>
              <a:rPr lang="en-US" altLang="zh-TW" sz="1200" u="none" dirty="0" smtClean="0">
                <a:solidFill>
                  <a:srgbClr val="FF0000"/>
                </a:solidFill>
              </a:rPr>
              <a:t>     </a:t>
            </a:r>
            <a:r>
              <a:rPr lang="en-US" altLang="zh-TW" sz="1200" u="none" dirty="0" err="1" smtClean="0">
                <a:solidFill>
                  <a:srgbClr val="FF0000"/>
                </a:solidFill>
              </a:rPr>
              <a:t>nodePtr</a:t>
            </a:r>
            <a:r>
              <a:rPr lang="en-US" altLang="zh-TW" sz="1200" u="none" dirty="0" smtClean="0">
                <a:solidFill>
                  <a:srgbClr val="FF0000"/>
                </a:solidFill>
              </a:rPr>
              <a:t> = </a:t>
            </a:r>
            <a:r>
              <a:rPr lang="en-US" altLang="zh-TW" sz="1200" u="none" dirty="0" err="1" smtClean="0">
                <a:solidFill>
                  <a:srgbClr val="FF0000"/>
                </a:solidFill>
              </a:rPr>
              <a:t>nullptr</a:t>
            </a:r>
            <a:endParaRPr lang="en-US" altLang="zh-TW" sz="1200" u="none" dirty="0" smtClean="0">
              <a:solidFill>
                <a:srgbClr val="FF0000"/>
              </a:solidFill>
            </a:endParaRPr>
          </a:p>
          <a:p>
            <a:r>
              <a:rPr lang="en-US" altLang="zh-TW" sz="1200" u="none" dirty="0">
                <a:solidFill>
                  <a:srgbClr val="FF0000"/>
                </a:solidFill>
              </a:rPr>
              <a:t> </a:t>
            </a:r>
            <a:r>
              <a:rPr lang="en-US" altLang="zh-TW" sz="1200" u="none" dirty="0" smtClean="0">
                <a:solidFill>
                  <a:srgbClr val="FF0000"/>
                </a:solidFill>
              </a:rPr>
              <a:t>     return </a:t>
            </a:r>
            <a:r>
              <a:rPr lang="en-US" altLang="zh-TW" sz="1200" u="none" dirty="0" err="1" smtClean="0">
                <a:solidFill>
                  <a:srgbClr val="FF0000"/>
                </a:solidFill>
              </a:rPr>
              <a:t>nodeToConnectPtr</a:t>
            </a:r>
            <a:endParaRPr lang="en-US" altLang="zh-TW" sz="1200" u="none" dirty="0" smtClean="0">
              <a:solidFill>
                <a:srgbClr val="FF0000"/>
              </a:solidFill>
            </a:endParaRPr>
          </a:p>
          <a:p>
            <a:endParaRPr lang="en-US" altLang="zh-TW" sz="1200" u="none" dirty="0"/>
          </a:p>
          <a:p>
            <a:r>
              <a:rPr lang="en-US" altLang="zh-TW" sz="1200" u="none" dirty="0" smtClean="0"/>
              <a:t>   }</a:t>
            </a:r>
            <a:endParaRPr lang="en-US" altLang="zh-TW" sz="1200" u="none" dirty="0"/>
          </a:p>
        </p:txBody>
      </p:sp>
      <p:sp>
        <p:nvSpPr>
          <p:cNvPr id="7" name="文字方塊 6"/>
          <p:cNvSpPr txBox="1"/>
          <p:nvPr/>
        </p:nvSpPr>
        <p:spPr>
          <a:xfrm>
            <a:off x="4648200" y="5105400"/>
            <a:ext cx="1425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u="none" dirty="0" smtClean="0"/>
              <a:t>Erratum!!</a:t>
            </a:r>
            <a:endParaRPr lang="zh-TW" altLang="en-US" b="1" u="none" dirty="0"/>
          </a:p>
        </p:txBody>
      </p:sp>
      <p:cxnSp>
        <p:nvCxnSpPr>
          <p:cNvPr id="9" name="直線單箭頭接點 8"/>
          <p:cNvCxnSpPr>
            <a:stCxn id="7" idx="1"/>
          </p:cNvCxnSpPr>
          <p:nvPr/>
        </p:nvCxnSpPr>
        <p:spPr bwMode="auto">
          <a:xfrm flipH="1" flipV="1">
            <a:off x="3581400" y="5105400"/>
            <a:ext cx="1066800" cy="18466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764001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200" dirty="0" smtClean="0"/>
              <a:t>A Link-Based </a:t>
            </a:r>
            <a:r>
              <a:rPr lang="en-US" altLang="zh-TW" sz="3200" dirty="0"/>
              <a:t>Implementation of the ADT Binary Search Tree (</a:t>
            </a:r>
            <a:r>
              <a:rPr lang="en-US" altLang="zh-TW" sz="3200" dirty="0" smtClean="0"/>
              <a:t>17/</a:t>
            </a:r>
            <a:r>
              <a:rPr lang="en-US" altLang="zh-TW" sz="3200" dirty="0"/>
              <a:t>20</a:t>
            </a:r>
            <a:r>
              <a:rPr lang="en-US" altLang="zh-TW" sz="3200" dirty="0" smtClean="0"/>
              <a:t>)</a:t>
            </a:r>
            <a:endParaRPr lang="zh-TW" altLang="en-US" sz="32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38</a:t>
            </a:fld>
            <a:endParaRPr lang="en-US" altLang="zh-TW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685800" y="1905000"/>
            <a:ext cx="7467600" cy="138499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r>
              <a:rPr lang="en-US" altLang="zh-TW" sz="1200" u="none" dirty="0" smtClean="0"/>
              <a:t>   else</a:t>
            </a:r>
          </a:p>
          <a:p>
            <a:r>
              <a:rPr lang="en-US" altLang="zh-TW" sz="1200" u="none" dirty="0"/>
              <a:t> </a:t>
            </a:r>
            <a:r>
              <a:rPr lang="en-US" altLang="zh-TW" sz="1200" u="none" dirty="0" smtClean="0"/>
              <a:t>  {</a:t>
            </a:r>
          </a:p>
          <a:p>
            <a:r>
              <a:rPr lang="en-US" altLang="zh-TW" sz="1200" u="none" dirty="0"/>
              <a:t> </a:t>
            </a:r>
            <a:r>
              <a:rPr lang="en-US" altLang="zh-TW" sz="1200" u="none" dirty="0" smtClean="0"/>
              <a:t>     </a:t>
            </a:r>
            <a:r>
              <a:rPr lang="en-US" altLang="zh-TW" sz="1200" u="none" dirty="0" err="1" smtClean="0"/>
              <a:t>tempPtr</a:t>
            </a:r>
            <a:r>
              <a:rPr lang="en-US" altLang="zh-TW" sz="1200" u="none" dirty="0" smtClean="0"/>
              <a:t> = </a:t>
            </a:r>
            <a:r>
              <a:rPr lang="en-US" altLang="zh-TW" sz="1200" b="1" u="none" dirty="0" err="1" smtClean="0">
                <a:solidFill>
                  <a:srgbClr val="C00000"/>
                </a:solidFill>
              </a:rPr>
              <a:t>removeLeftmostNode</a:t>
            </a:r>
            <a:r>
              <a:rPr lang="en-US" altLang="zh-TW" sz="1200" u="none" dirty="0" smtClean="0"/>
              <a:t>(</a:t>
            </a:r>
            <a:r>
              <a:rPr lang="en-US" altLang="zh-TW" sz="1200" u="none" dirty="0" err="1" smtClean="0"/>
              <a:t>nodePtr</a:t>
            </a:r>
            <a:r>
              <a:rPr lang="en-US" altLang="zh-TW" sz="1200" u="none" dirty="0" smtClean="0"/>
              <a:t>-&gt;</a:t>
            </a:r>
            <a:r>
              <a:rPr lang="en-US" altLang="zh-TW" sz="1200" u="none" dirty="0" err="1" smtClean="0"/>
              <a:t>getRightChildPtr</a:t>
            </a:r>
            <a:r>
              <a:rPr lang="en-US" altLang="zh-TW" sz="1200" u="none" dirty="0" smtClean="0"/>
              <a:t>(), </a:t>
            </a:r>
            <a:r>
              <a:rPr lang="en-US" altLang="zh-TW" sz="1200" u="none" dirty="0" err="1" smtClean="0"/>
              <a:t>newNodeValue</a:t>
            </a:r>
            <a:r>
              <a:rPr lang="en-US" altLang="zh-TW" sz="1200" u="none" dirty="0" smtClean="0"/>
              <a:t>)</a:t>
            </a:r>
          </a:p>
          <a:p>
            <a:r>
              <a:rPr lang="en-US" altLang="zh-TW" sz="1200" u="none" dirty="0"/>
              <a:t> </a:t>
            </a:r>
            <a:r>
              <a:rPr lang="en-US" altLang="zh-TW" sz="1200" u="none" dirty="0" smtClean="0"/>
              <a:t>     </a:t>
            </a:r>
            <a:r>
              <a:rPr lang="en-US" altLang="zh-TW" sz="1200" u="none" dirty="0" err="1" smtClean="0"/>
              <a:t>nodePtr</a:t>
            </a:r>
            <a:r>
              <a:rPr lang="en-US" altLang="zh-TW" sz="1200" u="none" dirty="0" smtClean="0"/>
              <a:t>-&gt;</a:t>
            </a:r>
            <a:r>
              <a:rPr lang="en-US" altLang="zh-TW" sz="1200" u="none" dirty="0" err="1" smtClean="0"/>
              <a:t>setRightChildPtr</a:t>
            </a:r>
            <a:r>
              <a:rPr lang="en-US" altLang="zh-TW" sz="1200" u="none" dirty="0" smtClean="0"/>
              <a:t>(</a:t>
            </a:r>
            <a:r>
              <a:rPr lang="en-US" altLang="zh-TW" sz="1200" u="none" dirty="0" err="1" smtClean="0"/>
              <a:t>tempPtr</a:t>
            </a:r>
            <a:r>
              <a:rPr lang="en-US" altLang="zh-TW" sz="1200" u="none" dirty="0" smtClean="0"/>
              <a:t>)</a:t>
            </a:r>
          </a:p>
          <a:p>
            <a:r>
              <a:rPr lang="en-US" altLang="zh-TW" sz="1200" u="none" dirty="0"/>
              <a:t> </a:t>
            </a:r>
            <a:r>
              <a:rPr lang="en-US" altLang="zh-TW" sz="1200" u="none" dirty="0" smtClean="0"/>
              <a:t>     </a:t>
            </a:r>
            <a:r>
              <a:rPr lang="en-US" altLang="zh-TW" sz="1200" u="none" dirty="0" err="1" smtClean="0"/>
              <a:t>nodePtr</a:t>
            </a:r>
            <a:r>
              <a:rPr lang="en-US" altLang="zh-TW" sz="1200" u="none" dirty="0" smtClean="0"/>
              <a:t>-&gt;</a:t>
            </a:r>
            <a:r>
              <a:rPr lang="en-US" altLang="zh-TW" sz="1200" u="none" dirty="0" err="1" smtClean="0"/>
              <a:t>setItem</a:t>
            </a:r>
            <a:r>
              <a:rPr lang="en-US" altLang="zh-TW" sz="1200" u="none" dirty="0" smtClean="0"/>
              <a:t>(</a:t>
            </a:r>
            <a:r>
              <a:rPr lang="en-US" altLang="zh-TW" sz="1200" u="none" dirty="0" err="1" smtClean="0"/>
              <a:t>newNodeValue</a:t>
            </a:r>
            <a:r>
              <a:rPr lang="en-US" altLang="zh-TW" sz="1200" u="none" dirty="0" smtClean="0"/>
              <a:t>)</a:t>
            </a:r>
          </a:p>
          <a:p>
            <a:r>
              <a:rPr lang="en-US" altLang="zh-TW" sz="1200" u="none" dirty="0"/>
              <a:t> </a:t>
            </a:r>
            <a:r>
              <a:rPr lang="en-US" altLang="zh-TW" sz="1200" u="none" dirty="0" smtClean="0"/>
              <a:t>     return </a:t>
            </a:r>
            <a:r>
              <a:rPr lang="en-US" altLang="zh-TW" sz="1200" u="none" dirty="0" err="1" smtClean="0"/>
              <a:t>nodePtr</a:t>
            </a:r>
            <a:endParaRPr lang="en-US" altLang="zh-TW" sz="1200" u="none" dirty="0"/>
          </a:p>
          <a:p>
            <a:r>
              <a:rPr lang="en-US" altLang="zh-TW" sz="1200" u="none" dirty="0" smtClean="0"/>
              <a:t>   }</a:t>
            </a:r>
            <a:endParaRPr lang="en-US" altLang="zh-TW" sz="1200" u="none" dirty="0"/>
          </a:p>
        </p:txBody>
      </p:sp>
    </p:spTree>
    <p:extLst>
      <p:ext uri="{BB962C8B-B14F-4D97-AF65-F5344CB8AC3E}">
        <p14:creationId xmlns:p14="http://schemas.microsoft.com/office/powerpoint/2010/main" val="91302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200" dirty="0" smtClean="0"/>
              <a:t>A Link-Based </a:t>
            </a:r>
            <a:r>
              <a:rPr lang="en-US" altLang="zh-TW" sz="3200" dirty="0"/>
              <a:t>Implementation of the ADT Binary Search Tree (</a:t>
            </a:r>
            <a:r>
              <a:rPr lang="en-US" altLang="zh-TW" sz="3200" dirty="0" smtClean="0"/>
              <a:t>18/</a:t>
            </a:r>
            <a:r>
              <a:rPr lang="en-US" altLang="zh-TW" sz="3200" dirty="0"/>
              <a:t>20</a:t>
            </a:r>
            <a:r>
              <a:rPr lang="en-US" altLang="zh-TW" sz="3200" dirty="0" smtClean="0"/>
              <a:t>)</a:t>
            </a:r>
            <a:endParaRPr lang="zh-TW" altLang="en-US" sz="32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39</a:t>
            </a:fld>
            <a:endParaRPr lang="en-US" altLang="zh-TW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838200" y="1985760"/>
            <a:ext cx="7620000" cy="267765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r>
              <a:rPr lang="en-US" altLang="zh-TW" sz="1200" b="1" u="none" dirty="0" err="1" smtClean="0">
                <a:solidFill>
                  <a:srgbClr val="C00000"/>
                </a:solidFill>
              </a:rPr>
              <a:t>removeLeftmostNode</a:t>
            </a:r>
            <a:r>
              <a:rPr lang="en-US" altLang="zh-TW" sz="1200" u="none" dirty="0" smtClean="0"/>
              <a:t>(</a:t>
            </a:r>
            <a:r>
              <a:rPr lang="en-US" altLang="zh-TW" sz="1200" b="1" u="none" dirty="0" err="1" smtClean="0"/>
              <a:t>nodePtr</a:t>
            </a:r>
            <a:r>
              <a:rPr lang="en-US" altLang="zh-TW" sz="1200" u="none" dirty="0" smtClean="0"/>
              <a:t>:: </a:t>
            </a:r>
            <a:r>
              <a:rPr lang="en-US" altLang="zh-TW" sz="1200" u="none" dirty="0" err="1" smtClean="0"/>
              <a:t>BinaryNodePointer</a:t>
            </a:r>
            <a:r>
              <a:rPr lang="en-US" altLang="zh-TW" sz="1200" u="none" dirty="0" smtClean="0"/>
              <a:t>,</a:t>
            </a:r>
          </a:p>
          <a:p>
            <a:r>
              <a:rPr lang="en-US" altLang="zh-TW" sz="1200" u="none" dirty="0"/>
              <a:t>	</a:t>
            </a:r>
            <a:r>
              <a:rPr lang="en-US" altLang="zh-TW" sz="1200" u="none" dirty="0" smtClean="0"/>
              <a:t>	</a:t>
            </a:r>
            <a:r>
              <a:rPr lang="en-US" altLang="zh-TW" sz="1200" u="none" dirty="0" err="1" smtClean="0"/>
              <a:t>inorderSuccessor</a:t>
            </a:r>
            <a:r>
              <a:rPr lang="en-US" altLang="zh-TW" sz="1200" u="none" dirty="0" smtClean="0"/>
              <a:t>: </a:t>
            </a:r>
            <a:r>
              <a:rPr lang="en-US" altLang="zh-TW" sz="1200" u="none" dirty="0" err="1" smtClean="0"/>
              <a:t>ItemType</a:t>
            </a:r>
            <a:r>
              <a:rPr lang="en-US" altLang="zh-TW" sz="1200" u="none" dirty="0" smtClean="0"/>
              <a:t>&amp;): </a:t>
            </a:r>
            <a:r>
              <a:rPr lang="en-US" altLang="zh-TW" sz="1200" u="none" dirty="0" err="1" smtClean="0"/>
              <a:t>BinaryNodePointer</a:t>
            </a:r>
            <a:endParaRPr lang="en-US" altLang="zh-TW" sz="1200" u="none" dirty="0" smtClean="0"/>
          </a:p>
          <a:p>
            <a:endParaRPr lang="en-US" altLang="zh-TW" sz="1200" u="none" dirty="0"/>
          </a:p>
          <a:p>
            <a:r>
              <a:rPr lang="en-US" altLang="zh-TW" sz="1200" u="none" dirty="0" smtClean="0"/>
              <a:t>   if (</a:t>
            </a:r>
            <a:r>
              <a:rPr lang="en-US" altLang="zh-TW" sz="1200" u="none" dirty="0" err="1" smtClean="0"/>
              <a:t>nodePtr</a:t>
            </a:r>
            <a:r>
              <a:rPr lang="en-US" altLang="zh-TW" sz="1200" u="none" dirty="0" smtClean="0"/>
              <a:t>-&gt;</a:t>
            </a:r>
            <a:r>
              <a:rPr lang="en-US" altLang="zh-TW" sz="1200" u="none" dirty="0" err="1" smtClean="0"/>
              <a:t>getLeftChildPtr</a:t>
            </a:r>
            <a:r>
              <a:rPr lang="en-US" altLang="zh-TW" sz="1200" u="none" dirty="0" smtClean="0"/>
              <a:t>() == </a:t>
            </a:r>
            <a:r>
              <a:rPr lang="en-US" altLang="zh-TW" sz="1200" u="none" dirty="0" err="1" smtClean="0"/>
              <a:t>nullptr</a:t>
            </a:r>
            <a:r>
              <a:rPr lang="en-US" altLang="zh-TW" sz="1200" u="none" dirty="0" smtClean="0"/>
              <a:t>)</a:t>
            </a:r>
          </a:p>
          <a:p>
            <a:r>
              <a:rPr lang="en-US" altLang="zh-TW" sz="1200" u="none" dirty="0"/>
              <a:t> </a:t>
            </a:r>
            <a:r>
              <a:rPr lang="en-US" altLang="zh-TW" sz="1200" u="none" dirty="0" smtClean="0"/>
              <a:t>  {</a:t>
            </a:r>
          </a:p>
          <a:p>
            <a:r>
              <a:rPr lang="en-US" altLang="zh-TW" sz="1200" u="none" dirty="0" smtClean="0"/>
              <a:t>      </a:t>
            </a:r>
            <a:r>
              <a:rPr lang="en-US" altLang="zh-TW" sz="1200" u="none" dirty="0" err="1" smtClean="0"/>
              <a:t>inorderSuccessor</a:t>
            </a:r>
            <a:r>
              <a:rPr lang="en-US" altLang="zh-TW" sz="1200" u="none" dirty="0" smtClean="0"/>
              <a:t> = </a:t>
            </a:r>
            <a:r>
              <a:rPr lang="en-US" altLang="zh-TW" sz="1200" u="none" dirty="0" err="1" smtClean="0"/>
              <a:t>nodePtr</a:t>
            </a:r>
            <a:r>
              <a:rPr lang="en-US" altLang="zh-TW" sz="1200" u="none" dirty="0" smtClean="0"/>
              <a:t>-&gt;</a:t>
            </a:r>
            <a:r>
              <a:rPr lang="en-US" altLang="zh-TW" sz="1200" u="none" dirty="0" err="1" smtClean="0"/>
              <a:t>getItem</a:t>
            </a:r>
            <a:r>
              <a:rPr lang="en-US" altLang="zh-TW" sz="1200" u="none" dirty="0" smtClean="0"/>
              <a:t>()</a:t>
            </a:r>
          </a:p>
          <a:p>
            <a:r>
              <a:rPr lang="en-US" altLang="zh-TW" sz="1200" u="none" dirty="0"/>
              <a:t> </a:t>
            </a:r>
            <a:r>
              <a:rPr lang="en-US" altLang="zh-TW" sz="1200" u="none" dirty="0" smtClean="0"/>
              <a:t>     return </a:t>
            </a:r>
            <a:r>
              <a:rPr lang="en-US" altLang="zh-TW" sz="1200" b="1" u="none" dirty="0" err="1" smtClean="0">
                <a:solidFill>
                  <a:srgbClr val="7030A0"/>
                </a:solidFill>
              </a:rPr>
              <a:t>removeNode</a:t>
            </a:r>
            <a:r>
              <a:rPr lang="en-US" altLang="zh-TW" sz="1200" u="none" dirty="0" smtClean="0"/>
              <a:t>(</a:t>
            </a:r>
            <a:r>
              <a:rPr lang="en-US" altLang="zh-TW" sz="1200" u="none" dirty="0" err="1" smtClean="0"/>
              <a:t>nodePtr</a:t>
            </a:r>
            <a:r>
              <a:rPr lang="en-US" altLang="zh-TW" sz="1200" u="none" dirty="0" smtClean="0"/>
              <a:t>)</a:t>
            </a:r>
          </a:p>
          <a:p>
            <a:r>
              <a:rPr lang="en-US" altLang="zh-TW" sz="1200" u="none" dirty="0"/>
              <a:t> </a:t>
            </a:r>
            <a:r>
              <a:rPr lang="en-US" altLang="zh-TW" sz="1200" u="none" dirty="0" smtClean="0"/>
              <a:t>  }  </a:t>
            </a:r>
          </a:p>
          <a:p>
            <a:r>
              <a:rPr lang="en-US" altLang="zh-TW" sz="1200" u="none" dirty="0"/>
              <a:t>   else</a:t>
            </a:r>
          </a:p>
          <a:p>
            <a:r>
              <a:rPr lang="en-US" altLang="zh-TW" sz="1200" u="none" dirty="0" smtClean="0"/>
              <a:t>   {</a:t>
            </a:r>
            <a:endParaRPr lang="en-US" altLang="zh-TW" sz="1200" u="none" dirty="0"/>
          </a:p>
          <a:p>
            <a:r>
              <a:rPr lang="en-US" altLang="zh-TW" sz="1200" u="none" dirty="0"/>
              <a:t>   </a:t>
            </a:r>
            <a:r>
              <a:rPr lang="en-US" altLang="zh-TW" sz="1200" u="none" dirty="0" smtClean="0"/>
              <a:t>   </a:t>
            </a:r>
            <a:r>
              <a:rPr lang="en-US" altLang="zh-TW" sz="1200" u="none" dirty="0" err="1" smtClean="0"/>
              <a:t>tempPtr</a:t>
            </a:r>
            <a:r>
              <a:rPr lang="en-US" altLang="zh-TW" sz="1200" u="none" dirty="0" smtClean="0"/>
              <a:t> </a:t>
            </a:r>
            <a:r>
              <a:rPr lang="en-US" altLang="zh-TW" sz="1200" u="none" dirty="0"/>
              <a:t>= </a:t>
            </a:r>
            <a:r>
              <a:rPr lang="en-US" altLang="zh-TW" sz="1200" b="1" u="none" dirty="0" err="1">
                <a:solidFill>
                  <a:srgbClr val="C00000"/>
                </a:solidFill>
              </a:rPr>
              <a:t>removeLeftmostNode</a:t>
            </a:r>
            <a:r>
              <a:rPr lang="en-US" altLang="zh-TW" sz="1200" u="none" dirty="0"/>
              <a:t>(</a:t>
            </a:r>
            <a:r>
              <a:rPr lang="en-US" altLang="zh-TW" sz="1200" u="none" dirty="0" err="1"/>
              <a:t>nodePtr</a:t>
            </a:r>
            <a:r>
              <a:rPr lang="en-US" altLang="zh-TW" sz="1200" u="none" dirty="0"/>
              <a:t>-&gt;</a:t>
            </a:r>
            <a:r>
              <a:rPr lang="en-US" altLang="zh-TW" sz="1200" u="none" dirty="0" err="1"/>
              <a:t>getLeftChildPtr</a:t>
            </a:r>
            <a:r>
              <a:rPr lang="en-US" altLang="zh-TW" sz="1200" u="none" dirty="0" smtClean="0"/>
              <a:t>(),</a:t>
            </a:r>
            <a:r>
              <a:rPr lang="en-US" altLang="zh-TW" sz="1200" u="none" dirty="0" err="1" smtClean="0"/>
              <a:t>inorderSuccesssor</a:t>
            </a:r>
            <a:r>
              <a:rPr lang="en-US" altLang="zh-TW" sz="1200" u="none" dirty="0"/>
              <a:t>)</a:t>
            </a:r>
          </a:p>
          <a:p>
            <a:r>
              <a:rPr lang="en-US" altLang="zh-TW" sz="1200" u="none" dirty="0" smtClean="0"/>
              <a:t>      </a:t>
            </a:r>
            <a:r>
              <a:rPr lang="en-US" altLang="zh-TW" sz="1200" u="none" dirty="0" err="1"/>
              <a:t>nodePtr</a:t>
            </a:r>
            <a:r>
              <a:rPr lang="en-US" altLang="zh-TW" sz="1200" u="none" dirty="0"/>
              <a:t>-&gt;</a:t>
            </a:r>
            <a:r>
              <a:rPr lang="en-US" altLang="zh-TW" sz="1200" u="none" dirty="0" err="1"/>
              <a:t>setLeftChildPtr</a:t>
            </a:r>
            <a:r>
              <a:rPr lang="en-US" altLang="zh-TW" sz="1200" u="none" dirty="0"/>
              <a:t>(</a:t>
            </a:r>
            <a:r>
              <a:rPr lang="en-US" altLang="zh-TW" sz="1200" u="none" dirty="0" err="1"/>
              <a:t>tempPtr</a:t>
            </a:r>
            <a:r>
              <a:rPr lang="en-US" altLang="zh-TW" sz="1200" u="none" dirty="0"/>
              <a:t>)</a:t>
            </a:r>
          </a:p>
          <a:p>
            <a:r>
              <a:rPr lang="en-US" altLang="zh-TW" sz="1200" u="none" dirty="0"/>
              <a:t>   </a:t>
            </a:r>
            <a:r>
              <a:rPr lang="en-US" altLang="zh-TW" sz="1200" u="none" dirty="0" smtClean="0"/>
              <a:t>   return </a:t>
            </a:r>
            <a:r>
              <a:rPr lang="en-US" altLang="zh-TW" sz="1200" u="none" dirty="0" err="1"/>
              <a:t>nodePtr</a:t>
            </a:r>
            <a:endParaRPr lang="en-US" altLang="zh-TW" sz="1200" u="none" dirty="0"/>
          </a:p>
          <a:p>
            <a:r>
              <a:rPr lang="en-US" altLang="zh-TW" sz="1200" u="none" dirty="0" smtClean="0"/>
              <a:t>   }</a:t>
            </a:r>
            <a:endParaRPr lang="en-US" altLang="zh-TW" sz="1200" u="none" dirty="0"/>
          </a:p>
        </p:txBody>
      </p:sp>
      <p:sp>
        <p:nvSpPr>
          <p:cNvPr id="6" name="文字方塊 5"/>
          <p:cNvSpPr txBox="1"/>
          <p:nvPr/>
        </p:nvSpPr>
        <p:spPr>
          <a:xfrm>
            <a:off x="6400800" y="4312579"/>
            <a:ext cx="14253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u="none" dirty="0" smtClean="0"/>
              <a:t>Erratum!!</a:t>
            </a:r>
            <a:endParaRPr lang="zh-TW" altLang="en-US" b="1" u="none" dirty="0"/>
          </a:p>
        </p:txBody>
      </p:sp>
      <p:cxnSp>
        <p:nvCxnSpPr>
          <p:cNvPr id="7" name="直線單箭頭接點 6"/>
          <p:cNvCxnSpPr>
            <a:stCxn id="6" idx="1"/>
          </p:cNvCxnSpPr>
          <p:nvPr/>
        </p:nvCxnSpPr>
        <p:spPr bwMode="auto">
          <a:xfrm flipH="1" flipV="1">
            <a:off x="5486400" y="4191001"/>
            <a:ext cx="914400" cy="30624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509903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200" dirty="0" smtClean="0"/>
              <a:t>A Link-Based </a:t>
            </a:r>
            <a:r>
              <a:rPr lang="en-US" altLang="zh-TW" sz="3200" dirty="0"/>
              <a:t>Implementation of the ADT Binary Search Tree (</a:t>
            </a:r>
            <a:r>
              <a:rPr lang="en-US" altLang="zh-TW" sz="3200" dirty="0" smtClean="0"/>
              <a:t>19/</a:t>
            </a:r>
            <a:r>
              <a:rPr lang="en-US" altLang="zh-TW" sz="3200" dirty="0"/>
              <a:t>20</a:t>
            </a:r>
            <a:r>
              <a:rPr lang="en-US" altLang="zh-TW" sz="3200" dirty="0" smtClean="0"/>
              <a:t>)</a:t>
            </a:r>
            <a:endParaRPr lang="zh-TW" altLang="en-US" sz="32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400" dirty="0" smtClean="0"/>
              <a:t>The public method </a:t>
            </a:r>
            <a:r>
              <a:rPr lang="en-US" altLang="zh-TW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remove</a:t>
            </a:r>
            <a:r>
              <a:rPr lang="en-US" altLang="zh-TW" sz="2400" dirty="0" smtClean="0"/>
              <a:t>:</a:t>
            </a:r>
            <a:endParaRPr lang="zh-TW" altLang="en-US" sz="24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40</a:t>
            </a:fld>
            <a:endParaRPr lang="en-US" altLang="zh-TW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685800" y="2286000"/>
            <a:ext cx="7620000" cy="10156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r>
              <a:rPr lang="en-US" altLang="zh-TW" sz="1200" b="1" u="none" dirty="0" smtClean="0">
                <a:solidFill>
                  <a:srgbClr val="C00000"/>
                </a:solidFill>
              </a:rPr>
              <a:t>remove </a:t>
            </a:r>
            <a:r>
              <a:rPr lang="en-US" altLang="zh-TW" sz="1200" u="none" dirty="0" smtClean="0"/>
              <a:t>(</a:t>
            </a:r>
            <a:r>
              <a:rPr lang="en-US" altLang="zh-TW" sz="1200" b="1" u="none" dirty="0" smtClean="0"/>
              <a:t>target</a:t>
            </a:r>
            <a:r>
              <a:rPr lang="en-US" altLang="zh-TW" sz="1200" u="none" dirty="0" smtClean="0"/>
              <a:t>: </a:t>
            </a:r>
            <a:r>
              <a:rPr lang="en-US" altLang="zh-TW" sz="1200" u="none" dirty="0" err="1" smtClean="0"/>
              <a:t>ItemType</a:t>
            </a:r>
            <a:r>
              <a:rPr lang="en-US" altLang="zh-TW" sz="1200" u="none" dirty="0" smtClean="0"/>
              <a:t>): </a:t>
            </a:r>
            <a:r>
              <a:rPr lang="en-US" altLang="zh-TW" sz="1200" u="none" dirty="0" err="1" smtClean="0"/>
              <a:t>boolean</a:t>
            </a:r>
            <a:endParaRPr lang="en-US" altLang="zh-TW" sz="1200" u="none" dirty="0" smtClean="0"/>
          </a:p>
          <a:p>
            <a:endParaRPr lang="en-US" altLang="zh-TW" sz="1200" u="none" dirty="0" smtClean="0"/>
          </a:p>
          <a:p>
            <a:r>
              <a:rPr lang="en-US" altLang="zh-TW" sz="1200" u="none" dirty="0"/>
              <a:t> </a:t>
            </a:r>
            <a:r>
              <a:rPr lang="en-US" altLang="zh-TW" sz="1200" u="none" dirty="0" smtClean="0"/>
              <a:t>  success = false</a:t>
            </a:r>
          </a:p>
          <a:p>
            <a:r>
              <a:rPr lang="en-US" altLang="zh-TW" sz="1200" u="none" dirty="0"/>
              <a:t> </a:t>
            </a:r>
            <a:r>
              <a:rPr lang="en-US" altLang="zh-TW" sz="1200" u="none" dirty="0" smtClean="0"/>
              <a:t>  </a:t>
            </a:r>
            <a:r>
              <a:rPr lang="en-US" altLang="zh-TW" sz="1200" u="none" dirty="0" err="1" smtClean="0"/>
              <a:t>rootPtr</a:t>
            </a:r>
            <a:r>
              <a:rPr lang="en-US" altLang="zh-TW" sz="1200" u="none" dirty="0" smtClean="0"/>
              <a:t> = </a:t>
            </a:r>
            <a:r>
              <a:rPr lang="en-US" altLang="zh-TW" sz="1200" u="none" dirty="0" err="1" smtClean="0"/>
              <a:t>removeValue</a:t>
            </a:r>
            <a:r>
              <a:rPr lang="en-US" altLang="zh-TW" sz="1200" u="none" dirty="0" smtClean="0"/>
              <a:t>(</a:t>
            </a:r>
            <a:r>
              <a:rPr lang="en-US" altLang="zh-TW" sz="1200" u="none" dirty="0" err="1" smtClean="0"/>
              <a:t>rootPtr</a:t>
            </a:r>
            <a:r>
              <a:rPr lang="en-US" altLang="zh-TW" sz="1200" u="none" dirty="0" smtClean="0"/>
              <a:t>, target, success)</a:t>
            </a:r>
          </a:p>
          <a:p>
            <a:r>
              <a:rPr lang="en-US" altLang="zh-TW" sz="1200" u="none" dirty="0"/>
              <a:t> </a:t>
            </a:r>
            <a:r>
              <a:rPr lang="en-US" altLang="zh-TW" sz="1200" u="none" dirty="0" smtClean="0"/>
              <a:t>  return success</a:t>
            </a:r>
            <a:endParaRPr lang="en-US" altLang="zh-TW" sz="1200" u="none" dirty="0"/>
          </a:p>
        </p:txBody>
      </p:sp>
    </p:spTree>
    <p:extLst>
      <p:ext uri="{BB962C8B-B14F-4D97-AF65-F5344CB8AC3E}">
        <p14:creationId xmlns:p14="http://schemas.microsoft.com/office/powerpoint/2010/main" val="2428304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200" dirty="0" smtClean="0"/>
              <a:t>A Link-Based </a:t>
            </a:r>
            <a:r>
              <a:rPr lang="en-US" altLang="zh-TW" sz="3200" dirty="0"/>
              <a:t>Implementation of the ADT Binary Search Tree </a:t>
            </a:r>
            <a:r>
              <a:rPr lang="en-US" altLang="zh-TW" sz="3200" dirty="0" smtClean="0"/>
              <a:t>(20/20)</a:t>
            </a:r>
            <a:endParaRPr lang="zh-TW" altLang="en-US" sz="32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000" b="1" dirty="0" smtClean="0">
                <a:solidFill>
                  <a:srgbClr val="C00000"/>
                </a:solidFill>
              </a:rPr>
              <a:t>Retrieving an entry</a:t>
            </a:r>
            <a:r>
              <a:rPr lang="en-US" altLang="zh-TW" sz="2000" dirty="0" smtClean="0"/>
              <a:t> – </a:t>
            </a:r>
            <a:r>
              <a:rPr lang="en-US" altLang="zh-TW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getEntry</a:t>
            </a:r>
            <a:r>
              <a:rPr lang="en-US" altLang="zh-TW" sz="2000" dirty="0" smtClean="0"/>
              <a:t>:</a:t>
            </a:r>
          </a:p>
          <a:p>
            <a:pPr lvl="1"/>
            <a:r>
              <a:rPr lang="en-US" altLang="zh-TW" sz="1600" dirty="0" smtClean="0"/>
              <a:t>Call </a:t>
            </a:r>
            <a:r>
              <a:rPr lang="en-US" altLang="zh-TW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findNode</a:t>
            </a:r>
            <a:r>
              <a:rPr lang="en-US" altLang="zh-TW" sz="1600" dirty="0" smtClean="0"/>
              <a:t> to recursively checks whether the desired target is in a binary search tree.</a:t>
            </a:r>
          </a:p>
          <a:p>
            <a:pPr lvl="1"/>
            <a:r>
              <a:rPr lang="en-US" altLang="zh-TW" sz="1600" dirty="0" smtClean="0"/>
              <a:t>It checks the return value, and returns the desired target or throws an exception</a:t>
            </a:r>
          </a:p>
          <a:p>
            <a:pPr lvl="1"/>
            <a:endParaRPr lang="en-US" altLang="zh-TW" sz="1600" dirty="0"/>
          </a:p>
          <a:p>
            <a:pPr lvl="1"/>
            <a:endParaRPr lang="zh-TW" altLang="en-US" sz="16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41</a:t>
            </a:fld>
            <a:endParaRPr lang="en-US" altLang="zh-TW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935115" y="3429000"/>
            <a:ext cx="7620000" cy="212365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r>
              <a:rPr lang="en-US" altLang="zh-TW" sz="1200" b="1" u="none" dirty="0" err="1" smtClean="0">
                <a:solidFill>
                  <a:srgbClr val="C00000"/>
                </a:solidFill>
              </a:rPr>
              <a:t>findNode</a:t>
            </a:r>
            <a:r>
              <a:rPr lang="en-US" altLang="zh-TW" sz="1200" b="1" u="none" dirty="0" smtClean="0">
                <a:solidFill>
                  <a:srgbClr val="C00000"/>
                </a:solidFill>
              </a:rPr>
              <a:t> </a:t>
            </a:r>
            <a:r>
              <a:rPr lang="en-US" altLang="zh-TW" sz="1200" u="none" dirty="0" smtClean="0"/>
              <a:t>(</a:t>
            </a:r>
            <a:r>
              <a:rPr lang="en-US" altLang="zh-TW" sz="1200" b="1" u="none" dirty="0" err="1" smtClean="0"/>
              <a:t>subTreePtr</a:t>
            </a:r>
            <a:r>
              <a:rPr lang="en-US" altLang="zh-TW" sz="1200" u="none" dirty="0" smtClean="0"/>
              <a:t>: </a:t>
            </a:r>
            <a:r>
              <a:rPr lang="en-US" altLang="zh-TW" sz="1200" u="none" dirty="0" err="1" smtClean="0"/>
              <a:t>BinaryNodePointer</a:t>
            </a:r>
            <a:r>
              <a:rPr lang="en-US" altLang="zh-TW" sz="1200" u="none" dirty="0" smtClean="0"/>
              <a:t>, </a:t>
            </a:r>
            <a:r>
              <a:rPr lang="en-US" altLang="zh-TW" sz="1200" b="1" u="none" dirty="0" smtClean="0"/>
              <a:t>target</a:t>
            </a:r>
            <a:r>
              <a:rPr lang="en-US" altLang="zh-TW" sz="1200" u="none" dirty="0" smtClean="0"/>
              <a:t>: </a:t>
            </a:r>
            <a:r>
              <a:rPr lang="en-US" altLang="zh-TW" sz="1200" u="none" dirty="0" err="1" smtClean="0"/>
              <a:t>itemType</a:t>
            </a:r>
            <a:r>
              <a:rPr lang="en-US" altLang="zh-TW" sz="1200" u="none" dirty="0" smtClean="0"/>
              <a:t>): </a:t>
            </a:r>
            <a:r>
              <a:rPr lang="en-US" altLang="zh-TW" sz="1200" u="none" dirty="0" err="1" smtClean="0"/>
              <a:t>BinaryNodePointer</a:t>
            </a:r>
            <a:endParaRPr lang="en-US" altLang="zh-TW" sz="1200" u="none" dirty="0" smtClean="0"/>
          </a:p>
          <a:p>
            <a:endParaRPr lang="en-US" altLang="zh-TW" sz="1200" u="none" dirty="0" smtClean="0"/>
          </a:p>
          <a:p>
            <a:r>
              <a:rPr lang="en-US" altLang="zh-TW" sz="1200" u="none" dirty="0"/>
              <a:t> </a:t>
            </a:r>
            <a:r>
              <a:rPr lang="en-US" altLang="zh-TW" sz="1200" u="none" dirty="0" smtClean="0"/>
              <a:t>  if(</a:t>
            </a:r>
            <a:r>
              <a:rPr lang="en-US" altLang="zh-TW" sz="1200" u="none" dirty="0" err="1" smtClean="0"/>
              <a:t>subTreePtr</a:t>
            </a:r>
            <a:r>
              <a:rPr lang="en-US" altLang="zh-TW" sz="1200" u="none" dirty="0" smtClean="0"/>
              <a:t> == </a:t>
            </a:r>
            <a:r>
              <a:rPr lang="en-US" altLang="zh-TW" sz="1200" u="none" dirty="0" err="1" smtClean="0"/>
              <a:t>nullPtr</a:t>
            </a:r>
            <a:r>
              <a:rPr lang="en-US" altLang="zh-TW" sz="1200" u="none" dirty="0" smtClean="0"/>
              <a:t>)</a:t>
            </a:r>
          </a:p>
          <a:p>
            <a:r>
              <a:rPr lang="en-US" altLang="zh-TW" sz="1200" u="none" dirty="0"/>
              <a:t> </a:t>
            </a:r>
            <a:r>
              <a:rPr lang="en-US" altLang="zh-TW" sz="1200" u="none" dirty="0" smtClean="0"/>
              <a:t>     return </a:t>
            </a:r>
            <a:r>
              <a:rPr lang="en-US" altLang="zh-TW" sz="1200" u="none" dirty="0" err="1" smtClean="0"/>
              <a:t>nullptr</a:t>
            </a:r>
            <a:endParaRPr lang="en-US" altLang="zh-TW" sz="1200" u="none" dirty="0" smtClean="0"/>
          </a:p>
          <a:p>
            <a:r>
              <a:rPr lang="en-US" altLang="zh-TW" sz="1200" u="none" dirty="0"/>
              <a:t> </a:t>
            </a:r>
            <a:r>
              <a:rPr lang="en-US" altLang="zh-TW" sz="1200" u="none" dirty="0" smtClean="0"/>
              <a:t>  else if (</a:t>
            </a:r>
            <a:r>
              <a:rPr lang="en-US" altLang="zh-TW" sz="1200" u="none" dirty="0" err="1" smtClean="0"/>
              <a:t>subTreePtr</a:t>
            </a:r>
            <a:r>
              <a:rPr lang="en-US" altLang="zh-TW" sz="1200" u="none" dirty="0" smtClean="0"/>
              <a:t>-&gt;</a:t>
            </a:r>
            <a:r>
              <a:rPr lang="en-US" altLang="zh-TW" sz="1200" u="none" dirty="0" err="1" smtClean="0"/>
              <a:t>getItem</a:t>
            </a:r>
            <a:r>
              <a:rPr lang="en-US" altLang="zh-TW" sz="1200" u="none" dirty="0" smtClean="0"/>
              <a:t>()== target)</a:t>
            </a:r>
          </a:p>
          <a:p>
            <a:r>
              <a:rPr lang="en-US" altLang="zh-TW" sz="1200" u="none" dirty="0"/>
              <a:t> </a:t>
            </a:r>
            <a:r>
              <a:rPr lang="en-US" altLang="zh-TW" sz="1200" u="none" dirty="0" smtClean="0"/>
              <a:t>     return </a:t>
            </a:r>
            <a:r>
              <a:rPr lang="en-US" altLang="zh-TW" sz="1200" u="none" dirty="0" err="1" smtClean="0"/>
              <a:t>subTreePtr</a:t>
            </a:r>
            <a:r>
              <a:rPr lang="en-US" altLang="zh-TW" sz="1200" u="none" dirty="0" smtClean="0"/>
              <a:t>;</a:t>
            </a:r>
          </a:p>
          <a:p>
            <a:r>
              <a:rPr lang="en-US" altLang="zh-TW" sz="1200" u="none" dirty="0"/>
              <a:t> </a:t>
            </a:r>
            <a:r>
              <a:rPr lang="en-US" altLang="zh-TW" sz="1200" u="none" dirty="0" smtClean="0"/>
              <a:t>  else if (</a:t>
            </a:r>
            <a:r>
              <a:rPr lang="en-US" altLang="zh-TW" sz="1200" u="none" dirty="0" err="1" smtClean="0"/>
              <a:t>subTreePtr</a:t>
            </a:r>
            <a:r>
              <a:rPr lang="en-US" altLang="zh-TW" sz="1200" u="none" dirty="0" smtClean="0"/>
              <a:t>-&gt;</a:t>
            </a:r>
            <a:r>
              <a:rPr lang="en-US" altLang="zh-TW" sz="1200" u="none" dirty="0" err="1" smtClean="0"/>
              <a:t>getItem</a:t>
            </a:r>
            <a:r>
              <a:rPr lang="en-US" altLang="zh-TW" sz="1200" u="none" dirty="0" smtClean="0"/>
              <a:t>() &gt;target)</a:t>
            </a:r>
          </a:p>
          <a:p>
            <a:r>
              <a:rPr lang="en-US" altLang="zh-TW" sz="1200" u="none" dirty="0"/>
              <a:t> </a:t>
            </a:r>
            <a:r>
              <a:rPr lang="en-US" altLang="zh-TW" sz="1200" u="none" dirty="0" smtClean="0"/>
              <a:t>     return </a:t>
            </a:r>
            <a:r>
              <a:rPr lang="en-US" altLang="zh-TW" sz="1200" u="none" dirty="0" err="1" smtClean="0"/>
              <a:t>findNode</a:t>
            </a:r>
            <a:r>
              <a:rPr lang="en-US" altLang="zh-TW" sz="1200" u="none" dirty="0" smtClean="0"/>
              <a:t>(</a:t>
            </a:r>
            <a:r>
              <a:rPr lang="en-US" altLang="zh-TW" sz="1200" u="none" dirty="0" err="1" smtClean="0"/>
              <a:t>subTreePtr</a:t>
            </a:r>
            <a:r>
              <a:rPr lang="en-US" altLang="zh-TW" sz="1200" u="none" dirty="0" smtClean="0"/>
              <a:t>-&gt;</a:t>
            </a:r>
            <a:r>
              <a:rPr lang="en-US" altLang="zh-TW" sz="1200" u="none" dirty="0" err="1" smtClean="0"/>
              <a:t>getLeftChildPtr</a:t>
            </a:r>
            <a:r>
              <a:rPr lang="en-US" altLang="zh-TW" sz="1200" u="none" dirty="0" smtClean="0"/>
              <a:t>(), target)</a:t>
            </a:r>
          </a:p>
          <a:p>
            <a:r>
              <a:rPr lang="en-US" altLang="zh-TW" sz="1200" u="none" dirty="0"/>
              <a:t> </a:t>
            </a:r>
            <a:r>
              <a:rPr lang="en-US" altLang="zh-TW" sz="1200" u="none" dirty="0" smtClean="0"/>
              <a:t>  else</a:t>
            </a:r>
          </a:p>
          <a:p>
            <a:r>
              <a:rPr lang="en-US" altLang="zh-TW" sz="1200" u="none" dirty="0" smtClean="0"/>
              <a:t>      </a:t>
            </a:r>
            <a:r>
              <a:rPr lang="en-US" altLang="zh-TW" sz="1200" u="none" dirty="0"/>
              <a:t>return </a:t>
            </a:r>
            <a:r>
              <a:rPr lang="en-US" altLang="zh-TW" sz="1200" u="none" dirty="0" err="1"/>
              <a:t>findNode</a:t>
            </a:r>
            <a:r>
              <a:rPr lang="en-US" altLang="zh-TW" sz="1200" u="none" dirty="0"/>
              <a:t>(</a:t>
            </a:r>
            <a:r>
              <a:rPr lang="en-US" altLang="zh-TW" sz="1200" u="none" dirty="0" err="1"/>
              <a:t>subTreePtr</a:t>
            </a:r>
            <a:r>
              <a:rPr lang="en-US" altLang="zh-TW" sz="1200" u="none" dirty="0"/>
              <a:t>-&gt;</a:t>
            </a:r>
            <a:r>
              <a:rPr lang="en-US" altLang="zh-TW" sz="1200" u="none" dirty="0" err="1" smtClean="0"/>
              <a:t>getRightChildPtr</a:t>
            </a:r>
            <a:r>
              <a:rPr lang="en-US" altLang="zh-TW" sz="1200" u="none" dirty="0"/>
              <a:t>(), target</a:t>
            </a:r>
            <a:r>
              <a:rPr lang="en-US" altLang="zh-TW" sz="1200" u="none" dirty="0" smtClean="0"/>
              <a:t>)</a:t>
            </a:r>
          </a:p>
          <a:p>
            <a:endParaRPr lang="en-US" altLang="zh-TW" sz="1200" u="none" dirty="0"/>
          </a:p>
        </p:txBody>
      </p:sp>
    </p:spTree>
    <p:extLst>
      <p:ext uri="{BB962C8B-B14F-4D97-AF65-F5344CB8AC3E}">
        <p14:creationId xmlns:p14="http://schemas.microsoft.com/office/powerpoint/2010/main" val="1374890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4CC753-81AE-4D8D-8201-F50A630264E1}" type="slidenum">
              <a:rPr lang="zh-TW" altLang="en-US"/>
              <a:pPr>
                <a:defRPr/>
              </a:pPr>
              <a:t>42</a:t>
            </a:fld>
            <a:endParaRPr lang="en-US" altLang="zh-TW"/>
          </a:p>
        </p:txBody>
      </p:sp>
      <p:sp>
        <p:nvSpPr>
          <p:cNvPr id="1064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200" dirty="0" smtClean="0"/>
              <a:t>Saving a Binary Search in a File (</a:t>
            </a:r>
            <a:r>
              <a:rPr lang="en-US" altLang="zh-TW" sz="3200" dirty="0" smtClean="0"/>
              <a:t>1/6)</a:t>
            </a:r>
            <a:endParaRPr lang="en-US" altLang="zh-TW" sz="3200" dirty="0" smtClean="0"/>
          </a:p>
        </p:txBody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Saving a binary search tree and then restoring it to its </a:t>
            </a:r>
            <a:r>
              <a:rPr lang="en-US" altLang="zh-TW" sz="2400" u="sng" dirty="0" smtClean="0">
                <a:solidFill>
                  <a:schemeClr val="tx2"/>
                </a:solidFill>
              </a:rPr>
              <a:t>original shape</a:t>
            </a:r>
            <a:r>
              <a:rPr lang="en-US" altLang="zh-TW" sz="2400" dirty="0" smtClean="0">
                <a:solidFill>
                  <a:schemeClr val="tx2"/>
                </a:solidFill>
              </a:rPr>
              <a:t>:</a:t>
            </a:r>
          </a:p>
          <a:p>
            <a:pPr lvl="1" eaLnBrk="1" hangingPunct="1"/>
            <a:r>
              <a:rPr lang="en-US" altLang="zh-TW" sz="2000" dirty="0" smtClean="0">
                <a:solidFill>
                  <a:schemeClr val="tx2"/>
                </a:solidFill>
              </a:rPr>
              <a:t>Uses </a:t>
            </a:r>
            <a:r>
              <a:rPr lang="en-US" altLang="zh-TW" sz="2000" b="1" dirty="0" smtClean="0">
                <a:solidFill>
                  <a:schemeClr val="tx2"/>
                </a:solidFill>
              </a:rPr>
              <a:t>preorder traversal</a:t>
            </a:r>
            <a:r>
              <a:rPr lang="en-US" altLang="zh-TW" sz="2000" dirty="0" smtClean="0">
                <a:solidFill>
                  <a:schemeClr val="tx2"/>
                </a:solidFill>
              </a:rPr>
              <a:t> to save the tree to a file.</a:t>
            </a:r>
          </a:p>
          <a:p>
            <a:pPr lvl="1" eaLnBrk="1" hangingPunct="1"/>
            <a:endParaRPr lang="en-US" altLang="zh-TW" sz="2000" dirty="0" smtClean="0">
              <a:solidFill>
                <a:schemeClr val="tx2"/>
              </a:solidFill>
            </a:endParaRPr>
          </a:p>
        </p:txBody>
      </p:sp>
      <p:sp>
        <p:nvSpPr>
          <p:cNvPr id="106501" name="Oval 4"/>
          <p:cNvSpPr>
            <a:spLocks noChangeArrowheads="1"/>
          </p:cNvSpPr>
          <p:nvPr/>
        </p:nvSpPr>
        <p:spPr bwMode="auto">
          <a:xfrm>
            <a:off x="1524000" y="3321050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60</a:t>
            </a:r>
          </a:p>
        </p:txBody>
      </p:sp>
      <p:sp>
        <p:nvSpPr>
          <p:cNvPr id="106502" name="Oval 5"/>
          <p:cNvSpPr>
            <a:spLocks noChangeArrowheads="1"/>
          </p:cNvSpPr>
          <p:nvPr/>
        </p:nvSpPr>
        <p:spPr bwMode="auto">
          <a:xfrm>
            <a:off x="1143000" y="3930650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20</a:t>
            </a:r>
          </a:p>
        </p:txBody>
      </p:sp>
      <p:sp>
        <p:nvSpPr>
          <p:cNvPr id="106503" name="Oval 6"/>
          <p:cNvSpPr>
            <a:spLocks noChangeArrowheads="1"/>
          </p:cNvSpPr>
          <p:nvPr/>
        </p:nvSpPr>
        <p:spPr bwMode="auto">
          <a:xfrm>
            <a:off x="1905000" y="3930650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70</a:t>
            </a:r>
          </a:p>
        </p:txBody>
      </p:sp>
      <p:sp>
        <p:nvSpPr>
          <p:cNvPr id="106504" name="Oval 7"/>
          <p:cNvSpPr>
            <a:spLocks noChangeArrowheads="1"/>
          </p:cNvSpPr>
          <p:nvPr/>
        </p:nvSpPr>
        <p:spPr bwMode="auto">
          <a:xfrm>
            <a:off x="1600200" y="4540250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40</a:t>
            </a:r>
          </a:p>
        </p:txBody>
      </p:sp>
      <p:sp>
        <p:nvSpPr>
          <p:cNvPr id="106505" name="Oval 8"/>
          <p:cNvSpPr>
            <a:spLocks noChangeArrowheads="1"/>
          </p:cNvSpPr>
          <p:nvPr/>
        </p:nvSpPr>
        <p:spPr bwMode="auto">
          <a:xfrm>
            <a:off x="1219200" y="5149850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30</a:t>
            </a:r>
          </a:p>
        </p:txBody>
      </p:sp>
      <p:sp>
        <p:nvSpPr>
          <p:cNvPr id="106506" name="Oval 9"/>
          <p:cNvSpPr>
            <a:spLocks noChangeArrowheads="1"/>
          </p:cNvSpPr>
          <p:nvPr/>
        </p:nvSpPr>
        <p:spPr bwMode="auto">
          <a:xfrm>
            <a:off x="1981200" y="5149850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50</a:t>
            </a:r>
          </a:p>
        </p:txBody>
      </p:sp>
      <p:sp>
        <p:nvSpPr>
          <p:cNvPr id="106507" name="Oval 10"/>
          <p:cNvSpPr>
            <a:spLocks noChangeArrowheads="1"/>
          </p:cNvSpPr>
          <p:nvPr/>
        </p:nvSpPr>
        <p:spPr bwMode="auto">
          <a:xfrm>
            <a:off x="762000" y="4540250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10</a:t>
            </a:r>
          </a:p>
        </p:txBody>
      </p:sp>
      <p:cxnSp>
        <p:nvCxnSpPr>
          <p:cNvPr id="106508" name="AutoShape 11"/>
          <p:cNvCxnSpPr>
            <a:cxnSpLocks noChangeShapeType="1"/>
            <a:stCxn id="106501" idx="3"/>
            <a:endCxn id="106502" idx="0"/>
          </p:cNvCxnSpPr>
          <p:nvPr/>
        </p:nvCxnSpPr>
        <p:spPr bwMode="auto">
          <a:xfrm flipH="1">
            <a:off x="1333500" y="3646488"/>
            <a:ext cx="246063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6509" name="AutoShape 12"/>
          <p:cNvCxnSpPr>
            <a:cxnSpLocks noChangeShapeType="1"/>
            <a:stCxn id="106501" idx="5"/>
            <a:endCxn id="106503" idx="0"/>
          </p:cNvCxnSpPr>
          <p:nvPr/>
        </p:nvCxnSpPr>
        <p:spPr bwMode="auto">
          <a:xfrm>
            <a:off x="1849438" y="3646488"/>
            <a:ext cx="246062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6510" name="AutoShape 13"/>
          <p:cNvCxnSpPr>
            <a:cxnSpLocks noChangeShapeType="1"/>
            <a:stCxn id="106502" idx="3"/>
            <a:endCxn id="106507" idx="0"/>
          </p:cNvCxnSpPr>
          <p:nvPr/>
        </p:nvCxnSpPr>
        <p:spPr bwMode="auto">
          <a:xfrm flipH="1">
            <a:off x="952500" y="4256088"/>
            <a:ext cx="246063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6511" name="AutoShape 14"/>
          <p:cNvCxnSpPr>
            <a:cxnSpLocks noChangeShapeType="1"/>
            <a:stCxn id="106502" idx="5"/>
            <a:endCxn id="106504" idx="0"/>
          </p:cNvCxnSpPr>
          <p:nvPr/>
        </p:nvCxnSpPr>
        <p:spPr bwMode="auto">
          <a:xfrm>
            <a:off x="1468438" y="4256088"/>
            <a:ext cx="322262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6512" name="AutoShape 15"/>
          <p:cNvCxnSpPr>
            <a:cxnSpLocks noChangeShapeType="1"/>
            <a:stCxn id="106504" idx="3"/>
            <a:endCxn id="106505" idx="0"/>
          </p:cNvCxnSpPr>
          <p:nvPr/>
        </p:nvCxnSpPr>
        <p:spPr bwMode="auto">
          <a:xfrm flipH="1">
            <a:off x="1409700" y="4865688"/>
            <a:ext cx="246063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6513" name="AutoShape 16"/>
          <p:cNvCxnSpPr>
            <a:cxnSpLocks noChangeShapeType="1"/>
            <a:stCxn id="106504" idx="5"/>
            <a:endCxn id="106506" idx="0"/>
          </p:cNvCxnSpPr>
          <p:nvPr/>
        </p:nvCxnSpPr>
        <p:spPr bwMode="auto">
          <a:xfrm>
            <a:off x="1925638" y="4865688"/>
            <a:ext cx="246062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625" name="Text Box 17"/>
          <p:cNvSpPr txBox="1">
            <a:spLocks noChangeArrowheads="1"/>
          </p:cNvSpPr>
          <p:nvPr/>
        </p:nvSpPr>
        <p:spPr bwMode="auto">
          <a:xfrm>
            <a:off x="1828800" y="5653088"/>
            <a:ext cx="1270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Preorder:</a:t>
            </a:r>
          </a:p>
        </p:txBody>
      </p:sp>
      <p:sp>
        <p:nvSpPr>
          <p:cNvPr id="68627" name="Text Box 19"/>
          <p:cNvSpPr txBox="1">
            <a:spLocks noChangeArrowheads="1"/>
          </p:cNvSpPr>
          <p:nvPr/>
        </p:nvSpPr>
        <p:spPr bwMode="auto">
          <a:xfrm>
            <a:off x="3006725" y="5638800"/>
            <a:ext cx="476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60</a:t>
            </a:r>
          </a:p>
        </p:txBody>
      </p:sp>
      <p:sp>
        <p:nvSpPr>
          <p:cNvPr id="68628" name="Text Box 20"/>
          <p:cNvSpPr txBox="1">
            <a:spLocks noChangeArrowheads="1"/>
          </p:cNvSpPr>
          <p:nvPr/>
        </p:nvSpPr>
        <p:spPr bwMode="auto">
          <a:xfrm>
            <a:off x="3384550" y="5638800"/>
            <a:ext cx="476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20</a:t>
            </a:r>
          </a:p>
        </p:txBody>
      </p:sp>
      <p:sp>
        <p:nvSpPr>
          <p:cNvPr id="68629" name="Text Box 21"/>
          <p:cNvSpPr txBox="1">
            <a:spLocks noChangeArrowheads="1"/>
          </p:cNvSpPr>
          <p:nvPr/>
        </p:nvSpPr>
        <p:spPr bwMode="auto">
          <a:xfrm>
            <a:off x="3784600" y="5638800"/>
            <a:ext cx="476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10</a:t>
            </a:r>
          </a:p>
        </p:txBody>
      </p:sp>
      <p:sp>
        <p:nvSpPr>
          <p:cNvPr id="68630" name="Text Box 22"/>
          <p:cNvSpPr txBox="1">
            <a:spLocks noChangeArrowheads="1"/>
          </p:cNvSpPr>
          <p:nvPr/>
        </p:nvSpPr>
        <p:spPr bwMode="auto">
          <a:xfrm>
            <a:off x="4146550" y="5638800"/>
            <a:ext cx="476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40</a:t>
            </a:r>
          </a:p>
        </p:txBody>
      </p:sp>
      <p:sp>
        <p:nvSpPr>
          <p:cNvPr id="68631" name="Text Box 23"/>
          <p:cNvSpPr txBox="1">
            <a:spLocks noChangeArrowheads="1"/>
          </p:cNvSpPr>
          <p:nvPr/>
        </p:nvSpPr>
        <p:spPr bwMode="auto">
          <a:xfrm>
            <a:off x="4527550" y="5638800"/>
            <a:ext cx="476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30</a:t>
            </a:r>
          </a:p>
        </p:txBody>
      </p:sp>
      <p:sp>
        <p:nvSpPr>
          <p:cNvPr id="68632" name="Text Box 24"/>
          <p:cNvSpPr txBox="1">
            <a:spLocks noChangeArrowheads="1"/>
          </p:cNvSpPr>
          <p:nvPr/>
        </p:nvSpPr>
        <p:spPr bwMode="auto">
          <a:xfrm>
            <a:off x="4927600" y="5638800"/>
            <a:ext cx="476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50</a:t>
            </a:r>
          </a:p>
        </p:txBody>
      </p:sp>
      <p:sp>
        <p:nvSpPr>
          <p:cNvPr id="68633" name="Text Box 25"/>
          <p:cNvSpPr txBox="1">
            <a:spLocks noChangeArrowheads="1"/>
          </p:cNvSpPr>
          <p:nvPr/>
        </p:nvSpPr>
        <p:spPr bwMode="auto">
          <a:xfrm>
            <a:off x="5308600" y="5638800"/>
            <a:ext cx="476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70</a:t>
            </a:r>
          </a:p>
        </p:txBody>
      </p:sp>
      <p:sp>
        <p:nvSpPr>
          <p:cNvPr id="68640" name="Oval 32"/>
          <p:cNvSpPr>
            <a:spLocks noChangeArrowheads="1"/>
          </p:cNvSpPr>
          <p:nvPr/>
        </p:nvSpPr>
        <p:spPr bwMode="auto">
          <a:xfrm>
            <a:off x="6324600" y="3324225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60</a:t>
            </a:r>
          </a:p>
        </p:txBody>
      </p:sp>
      <p:sp>
        <p:nvSpPr>
          <p:cNvPr id="68641" name="Oval 33"/>
          <p:cNvSpPr>
            <a:spLocks noChangeArrowheads="1"/>
          </p:cNvSpPr>
          <p:nvPr/>
        </p:nvSpPr>
        <p:spPr bwMode="auto">
          <a:xfrm>
            <a:off x="5943600" y="3933825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20</a:t>
            </a:r>
          </a:p>
        </p:txBody>
      </p:sp>
      <p:sp>
        <p:nvSpPr>
          <p:cNvPr id="68642" name="Oval 34"/>
          <p:cNvSpPr>
            <a:spLocks noChangeArrowheads="1"/>
          </p:cNvSpPr>
          <p:nvPr/>
        </p:nvSpPr>
        <p:spPr bwMode="auto">
          <a:xfrm>
            <a:off x="6705600" y="3933825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70</a:t>
            </a:r>
          </a:p>
        </p:txBody>
      </p:sp>
      <p:sp>
        <p:nvSpPr>
          <p:cNvPr id="68643" name="Oval 35"/>
          <p:cNvSpPr>
            <a:spLocks noChangeArrowheads="1"/>
          </p:cNvSpPr>
          <p:nvPr/>
        </p:nvSpPr>
        <p:spPr bwMode="auto">
          <a:xfrm>
            <a:off x="6400800" y="4543425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40</a:t>
            </a:r>
          </a:p>
        </p:txBody>
      </p:sp>
      <p:sp>
        <p:nvSpPr>
          <p:cNvPr id="68644" name="Oval 36"/>
          <p:cNvSpPr>
            <a:spLocks noChangeArrowheads="1"/>
          </p:cNvSpPr>
          <p:nvPr/>
        </p:nvSpPr>
        <p:spPr bwMode="auto">
          <a:xfrm>
            <a:off x="6019800" y="5153025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30</a:t>
            </a:r>
          </a:p>
        </p:txBody>
      </p:sp>
      <p:sp>
        <p:nvSpPr>
          <p:cNvPr id="68645" name="Oval 37"/>
          <p:cNvSpPr>
            <a:spLocks noChangeArrowheads="1"/>
          </p:cNvSpPr>
          <p:nvPr/>
        </p:nvSpPr>
        <p:spPr bwMode="auto">
          <a:xfrm>
            <a:off x="6781800" y="5153025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50</a:t>
            </a:r>
          </a:p>
        </p:txBody>
      </p:sp>
      <p:sp>
        <p:nvSpPr>
          <p:cNvPr id="68646" name="Oval 38"/>
          <p:cNvSpPr>
            <a:spLocks noChangeArrowheads="1"/>
          </p:cNvSpPr>
          <p:nvPr/>
        </p:nvSpPr>
        <p:spPr bwMode="auto">
          <a:xfrm>
            <a:off x="5562600" y="4543425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10</a:t>
            </a:r>
          </a:p>
        </p:txBody>
      </p:sp>
      <p:cxnSp>
        <p:nvCxnSpPr>
          <p:cNvPr id="68647" name="AutoShape 39"/>
          <p:cNvCxnSpPr>
            <a:cxnSpLocks noChangeShapeType="1"/>
            <a:stCxn id="68640" idx="3"/>
            <a:endCxn id="68641" idx="0"/>
          </p:cNvCxnSpPr>
          <p:nvPr/>
        </p:nvCxnSpPr>
        <p:spPr bwMode="auto">
          <a:xfrm flipH="1">
            <a:off x="6134100" y="3649663"/>
            <a:ext cx="246063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648" name="AutoShape 40"/>
          <p:cNvCxnSpPr>
            <a:cxnSpLocks noChangeShapeType="1"/>
            <a:stCxn id="68640" idx="5"/>
            <a:endCxn id="68642" idx="0"/>
          </p:cNvCxnSpPr>
          <p:nvPr/>
        </p:nvCxnSpPr>
        <p:spPr bwMode="auto">
          <a:xfrm>
            <a:off x="6650038" y="3649663"/>
            <a:ext cx="246062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649" name="AutoShape 41"/>
          <p:cNvCxnSpPr>
            <a:cxnSpLocks noChangeShapeType="1"/>
            <a:stCxn id="68641" idx="3"/>
            <a:endCxn id="68646" idx="0"/>
          </p:cNvCxnSpPr>
          <p:nvPr/>
        </p:nvCxnSpPr>
        <p:spPr bwMode="auto">
          <a:xfrm flipH="1">
            <a:off x="5753100" y="4259263"/>
            <a:ext cx="246063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650" name="AutoShape 42"/>
          <p:cNvCxnSpPr>
            <a:cxnSpLocks noChangeShapeType="1"/>
            <a:stCxn id="68641" idx="5"/>
            <a:endCxn id="68643" idx="0"/>
          </p:cNvCxnSpPr>
          <p:nvPr/>
        </p:nvCxnSpPr>
        <p:spPr bwMode="auto">
          <a:xfrm>
            <a:off x="6269038" y="4259263"/>
            <a:ext cx="322262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651" name="AutoShape 43"/>
          <p:cNvCxnSpPr>
            <a:cxnSpLocks noChangeShapeType="1"/>
            <a:stCxn id="68643" idx="3"/>
            <a:endCxn id="68644" idx="0"/>
          </p:cNvCxnSpPr>
          <p:nvPr/>
        </p:nvCxnSpPr>
        <p:spPr bwMode="auto">
          <a:xfrm flipH="1">
            <a:off x="6210300" y="4868863"/>
            <a:ext cx="246063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652" name="AutoShape 44"/>
          <p:cNvCxnSpPr>
            <a:cxnSpLocks noChangeShapeType="1"/>
            <a:stCxn id="68643" idx="5"/>
            <a:endCxn id="68645" idx="0"/>
          </p:cNvCxnSpPr>
          <p:nvPr/>
        </p:nvCxnSpPr>
        <p:spPr bwMode="auto">
          <a:xfrm>
            <a:off x="6726238" y="4868863"/>
            <a:ext cx="246062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653" name="Line 45"/>
          <p:cNvSpPr>
            <a:spLocks noChangeShapeType="1"/>
          </p:cNvSpPr>
          <p:nvPr/>
        </p:nvSpPr>
        <p:spPr bwMode="auto">
          <a:xfrm>
            <a:off x="2438400" y="4648200"/>
            <a:ext cx="838200" cy="7620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68654" name="Line 46"/>
          <p:cNvSpPr>
            <a:spLocks noChangeShapeType="1"/>
          </p:cNvSpPr>
          <p:nvPr/>
        </p:nvSpPr>
        <p:spPr bwMode="auto">
          <a:xfrm flipV="1">
            <a:off x="3810000" y="4800600"/>
            <a:ext cx="1295400" cy="6096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68655" name="Text Box 47"/>
          <p:cNvSpPr txBox="1">
            <a:spLocks noChangeArrowheads="1"/>
          </p:cNvSpPr>
          <p:nvPr/>
        </p:nvSpPr>
        <p:spPr bwMode="auto">
          <a:xfrm>
            <a:off x="3946525" y="4527550"/>
            <a:ext cx="9985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restore</a:t>
            </a:r>
          </a:p>
        </p:txBody>
      </p:sp>
      <p:sp>
        <p:nvSpPr>
          <p:cNvPr id="68656" name="Text Box 48"/>
          <p:cNvSpPr txBox="1">
            <a:spLocks noChangeArrowheads="1"/>
          </p:cNvSpPr>
          <p:nvPr/>
        </p:nvSpPr>
        <p:spPr bwMode="auto">
          <a:xfrm>
            <a:off x="2667000" y="4510088"/>
            <a:ext cx="711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save</a:t>
            </a:r>
          </a:p>
        </p:txBody>
      </p:sp>
    </p:spTree>
    <p:extLst>
      <p:ext uri="{BB962C8B-B14F-4D97-AF65-F5344CB8AC3E}">
        <p14:creationId xmlns:p14="http://schemas.microsoft.com/office/powerpoint/2010/main" val="2228686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8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68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68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68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68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68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68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68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68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68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68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68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68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68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500"/>
                                        <p:tgtEl>
                                          <p:spTgt spid="68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500"/>
                                        <p:tgtEl>
                                          <p:spTgt spid="68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1" dur="500"/>
                                        <p:tgtEl>
                                          <p:spTgt spid="68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6" dur="500"/>
                                        <p:tgtEl>
                                          <p:spTgt spid="68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9" dur="500"/>
                                        <p:tgtEl>
                                          <p:spTgt spid="68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4" dur="500"/>
                                        <p:tgtEl>
                                          <p:spTgt spid="68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7" dur="500"/>
                                        <p:tgtEl>
                                          <p:spTgt spid="68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2" dur="500"/>
                                        <p:tgtEl>
                                          <p:spTgt spid="68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5" dur="500"/>
                                        <p:tgtEl>
                                          <p:spTgt spid="68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0" dur="500"/>
                                        <p:tgtEl>
                                          <p:spTgt spid="68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3" dur="500"/>
                                        <p:tgtEl>
                                          <p:spTgt spid="68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25" grpId="0"/>
      <p:bldP spid="68627" grpId="0"/>
      <p:bldP spid="68628" grpId="0"/>
      <p:bldP spid="68629" grpId="0"/>
      <p:bldP spid="68630" grpId="0"/>
      <p:bldP spid="68631" grpId="0"/>
      <p:bldP spid="68632" grpId="0"/>
      <p:bldP spid="68633" grpId="0"/>
      <p:bldP spid="68640" grpId="0" animBg="1"/>
      <p:bldP spid="68641" grpId="0" animBg="1"/>
      <p:bldP spid="68642" grpId="0" animBg="1"/>
      <p:bldP spid="68643" grpId="0" animBg="1"/>
      <p:bldP spid="68644" grpId="0" animBg="1"/>
      <p:bldP spid="68645" grpId="0" animBg="1"/>
      <p:bldP spid="68646" grpId="0" animBg="1"/>
      <p:bldP spid="68653" grpId="0" animBg="1"/>
      <p:bldP spid="68654" grpId="0" animBg="1"/>
      <p:bldP spid="68655" grpId="0"/>
      <p:bldP spid="68656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E63CB0-18C9-436F-ADAD-3E0ED4F9B0B6}" type="slidenum">
              <a:rPr lang="zh-TW" altLang="en-US"/>
              <a:pPr>
                <a:defRPr/>
              </a:pPr>
              <a:t>43</a:t>
            </a:fld>
            <a:endParaRPr lang="en-US" altLang="zh-TW"/>
          </a:p>
        </p:txBody>
      </p:sp>
      <p:sp>
        <p:nvSpPr>
          <p:cNvPr id="1075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200" dirty="0" smtClean="0"/>
              <a:t>Saving a Binary Search in a File (</a:t>
            </a:r>
            <a:r>
              <a:rPr lang="en-US" altLang="zh-TW" sz="3200" dirty="0" smtClean="0"/>
              <a:t>2/6)</a:t>
            </a:r>
            <a:endParaRPr lang="zh-TW" altLang="en-US" sz="3200" dirty="0" smtClean="0"/>
          </a:p>
        </p:txBody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Saving a binary search tree and then restoring it to a </a:t>
            </a:r>
            <a:r>
              <a:rPr lang="en-US" altLang="zh-TW" sz="2400" b="1" u="sng" dirty="0" smtClean="0">
                <a:solidFill>
                  <a:schemeClr val="tx2"/>
                </a:solidFill>
              </a:rPr>
              <a:t>balanced shape</a:t>
            </a:r>
            <a:r>
              <a:rPr lang="en-US" altLang="zh-TW" sz="2400" dirty="0" smtClean="0">
                <a:solidFill>
                  <a:schemeClr val="tx2"/>
                </a:solidFill>
              </a:rPr>
              <a:t>:</a:t>
            </a:r>
          </a:p>
          <a:p>
            <a:pPr lvl="2" eaLnBrk="1" hangingPunct="1"/>
            <a:endParaRPr lang="en-US" altLang="zh-TW" sz="1600" dirty="0" smtClean="0">
              <a:solidFill>
                <a:schemeClr val="tx2"/>
              </a:solidFill>
            </a:endParaRPr>
          </a:p>
          <a:p>
            <a:pPr lvl="1" eaLnBrk="1" hangingPunct="1"/>
            <a:r>
              <a:rPr lang="en-US" altLang="zh-TW" sz="2000" dirty="0" smtClean="0">
                <a:solidFill>
                  <a:schemeClr val="tx2"/>
                </a:solidFill>
              </a:rPr>
              <a:t>Uses </a:t>
            </a:r>
            <a:r>
              <a:rPr lang="en-US" altLang="zh-TW" sz="2000" dirty="0" err="1" smtClean="0">
                <a:solidFill>
                  <a:schemeClr val="tx2"/>
                </a:solidFill>
              </a:rPr>
              <a:t>inorder</a:t>
            </a:r>
            <a:r>
              <a:rPr lang="en-US" altLang="zh-TW" sz="2000" dirty="0" smtClean="0">
                <a:solidFill>
                  <a:schemeClr val="tx2"/>
                </a:solidFill>
              </a:rPr>
              <a:t> traversal to save the tree to a file.</a:t>
            </a:r>
          </a:p>
          <a:p>
            <a:pPr lvl="2" eaLnBrk="1" hangingPunct="1"/>
            <a:r>
              <a:rPr lang="en-US" altLang="zh-TW" sz="1800" dirty="0" smtClean="0">
                <a:solidFill>
                  <a:schemeClr val="tx2"/>
                </a:solidFill>
              </a:rPr>
              <a:t>To make the data </a:t>
            </a:r>
            <a:r>
              <a:rPr lang="en-US" altLang="zh-TW" sz="1800" b="1" dirty="0" smtClean="0">
                <a:solidFill>
                  <a:schemeClr val="tx2"/>
                </a:solidFill>
              </a:rPr>
              <a:t>sorted</a:t>
            </a:r>
            <a:r>
              <a:rPr lang="en-US" altLang="zh-TW" sz="1800" dirty="0" smtClean="0">
                <a:solidFill>
                  <a:schemeClr val="tx2"/>
                </a:solidFill>
              </a:rPr>
              <a:t>.</a:t>
            </a:r>
          </a:p>
          <a:p>
            <a:pPr lvl="1" eaLnBrk="1" hangingPunct="1"/>
            <a:r>
              <a:rPr lang="en-US" altLang="zh-TW" sz="2000" dirty="0" smtClean="0">
                <a:solidFill>
                  <a:schemeClr val="tx2"/>
                </a:solidFill>
              </a:rPr>
              <a:t>To </a:t>
            </a:r>
            <a:r>
              <a:rPr lang="en-US" altLang="zh-TW" sz="2000" b="1" dirty="0" smtClean="0">
                <a:solidFill>
                  <a:schemeClr val="tx2"/>
                </a:solidFill>
              </a:rPr>
              <a:t>restore</a:t>
            </a:r>
            <a:r>
              <a:rPr lang="en-US" altLang="zh-TW" sz="2000" dirty="0" smtClean="0">
                <a:solidFill>
                  <a:schemeClr val="tx2"/>
                </a:solidFill>
              </a:rPr>
              <a:t>, </a:t>
            </a:r>
            <a:r>
              <a:rPr lang="en-US" altLang="zh-TW" sz="2000" u="sng" dirty="0" smtClean="0">
                <a:solidFill>
                  <a:schemeClr val="tx2"/>
                </a:solidFill>
              </a:rPr>
              <a:t>need the number of nodes in the tree</a:t>
            </a:r>
            <a:r>
              <a:rPr lang="en-US" altLang="zh-TW" sz="2000" dirty="0" smtClean="0">
                <a:solidFill>
                  <a:schemeClr val="tx2"/>
                </a:solidFill>
              </a:rPr>
              <a:t>.</a:t>
            </a:r>
          </a:p>
          <a:p>
            <a:pPr lvl="2" eaLnBrk="1" hangingPunct="1"/>
            <a:r>
              <a:rPr lang="en-US" altLang="zh-TW" sz="1800" dirty="0" smtClean="0">
                <a:solidFill>
                  <a:schemeClr val="tx2"/>
                </a:solidFill>
              </a:rPr>
              <a:t>Can determine the middle item and, in turn, the number of nodes in the left and right subtrees of the tree</a:t>
            </a:r>
            <a:r>
              <a:rPr lang="en-US" altLang="zh-TW" sz="1800" dirty="0" smtClean="0">
                <a:solidFill>
                  <a:schemeClr val="tx2"/>
                </a:solidFill>
                <a:latin typeface="Times" pitchFamily="18" charset="0"/>
              </a:rPr>
              <a:t>’</a:t>
            </a:r>
            <a:r>
              <a:rPr lang="en-US" altLang="zh-TW" sz="1800" dirty="0" smtClean="0">
                <a:solidFill>
                  <a:schemeClr val="tx2"/>
                </a:solidFill>
              </a:rPr>
              <a:t>s root.</a:t>
            </a:r>
          </a:p>
          <a:p>
            <a:pPr eaLnBrk="1" hangingPunct="1"/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577337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200" dirty="0"/>
              <a:t>Saving a Binary Search in a File </a:t>
            </a:r>
            <a:r>
              <a:rPr lang="en-US" altLang="zh-TW" sz="3200" dirty="0" smtClean="0"/>
              <a:t>(3/6)</a:t>
            </a:r>
            <a:endParaRPr lang="zh-TW" altLang="en-US" sz="32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1800" dirty="0" smtClean="0"/>
              <a:t>Restoring a </a:t>
            </a:r>
            <a:r>
              <a:rPr lang="en-US" altLang="zh-TW" sz="1800" b="1" dirty="0" smtClean="0"/>
              <a:t>full</a:t>
            </a:r>
            <a:r>
              <a:rPr lang="en-US" altLang="zh-TW" sz="1800" dirty="0" smtClean="0"/>
              <a:t> binary search tree:</a:t>
            </a:r>
          </a:p>
          <a:p>
            <a:pPr lvl="1"/>
            <a:r>
              <a:rPr lang="en-US" altLang="zh-TW" sz="1600" dirty="0" smtClean="0"/>
              <a:t>You can use the following recursive algorithm to create a full binary search tree with </a:t>
            </a:r>
            <a:r>
              <a:rPr lang="en-US" altLang="zh-TW" sz="1600" i="1" dirty="0" smtClean="0"/>
              <a:t>n</a:t>
            </a:r>
            <a:r>
              <a:rPr lang="en-US" altLang="zh-TW" sz="1600" dirty="0" smtClean="0"/>
              <a:t> nodes </a:t>
            </a:r>
            <a:r>
              <a:rPr lang="en-US" altLang="zh-TW" sz="1100" dirty="0" smtClean="0"/>
              <a:t>(provided you either know or can determine </a:t>
            </a:r>
            <a:r>
              <a:rPr lang="en-US" altLang="zh-TW" sz="1100" i="1" dirty="0" smtClean="0"/>
              <a:t>n</a:t>
            </a:r>
            <a:r>
              <a:rPr lang="en-US" altLang="zh-TW" sz="1100" dirty="0" smtClean="0"/>
              <a:t> beforehand)</a:t>
            </a:r>
            <a:r>
              <a:rPr lang="en-US" altLang="zh-TW" sz="1600" dirty="0" smtClean="0"/>
              <a:t>.</a:t>
            </a:r>
            <a:endParaRPr lang="zh-TW" altLang="en-US" sz="16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44</a:t>
            </a:fld>
            <a:endParaRPr lang="en-US" altLang="zh-TW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914400" y="2895600"/>
            <a:ext cx="7620000" cy="381642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r>
              <a:rPr lang="en-US" altLang="zh-TW" sz="1100" b="1" u="none" dirty="0" err="1" smtClean="0">
                <a:solidFill>
                  <a:srgbClr val="C00000"/>
                </a:solidFill>
              </a:rPr>
              <a:t>readFullTree</a:t>
            </a:r>
            <a:r>
              <a:rPr lang="en-US" altLang="zh-TW" sz="1100" b="1" u="none" dirty="0" smtClean="0">
                <a:solidFill>
                  <a:srgbClr val="C00000"/>
                </a:solidFill>
              </a:rPr>
              <a:t> </a:t>
            </a:r>
            <a:r>
              <a:rPr lang="en-US" altLang="zh-TW" sz="1100" u="none" dirty="0"/>
              <a:t>(</a:t>
            </a:r>
            <a:r>
              <a:rPr lang="en-US" altLang="zh-TW" sz="1100" b="1" u="none" dirty="0" err="1"/>
              <a:t>treePtr</a:t>
            </a:r>
            <a:r>
              <a:rPr lang="en-US" altLang="zh-TW" sz="1100" u="none" dirty="0"/>
              <a:t>: </a:t>
            </a:r>
            <a:r>
              <a:rPr lang="en-US" altLang="zh-TW" sz="1100" u="none" dirty="0" err="1"/>
              <a:t>BinaryNodePointer</a:t>
            </a:r>
            <a:r>
              <a:rPr lang="en-US" altLang="zh-TW" sz="1100" u="none" dirty="0" smtClean="0"/>
              <a:t>, </a:t>
            </a:r>
            <a:r>
              <a:rPr lang="en-US" altLang="zh-TW" sz="1100" b="1" u="none" dirty="0" smtClean="0"/>
              <a:t>n</a:t>
            </a:r>
            <a:r>
              <a:rPr lang="en-US" altLang="zh-TW" sz="1100" u="none" dirty="0" smtClean="0"/>
              <a:t>: integer): </a:t>
            </a:r>
            <a:r>
              <a:rPr lang="en-US" altLang="zh-TW" sz="1100" u="none" dirty="0" err="1" smtClean="0"/>
              <a:t>BinaryNodePointer</a:t>
            </a:r>
            <a:endParaRPr lang="en-US" altLang="zh-TW" sz="1100" u="none" dirty="0" smtClean="0"/>
          </a:p>
          <a:p>
            <a:endParaRPr lang="en-US" altLang="zh-TW" sz="1100" u="none" dirty="0" smtClean="0"/>
          </a:p>
          <a:p>
            <a:r>
              <a:rPr lang="en-US" altLang="zh-TW" sz="1100" u="none" dirty="0"/>
              <a:t> </a:t>
            </a:r>
            <a:r>
              <a:rPr lang="en-US" altLang="zh-TW" sz="1100" u="none" dirty="0" smtClean="0"/>
              <a:t>  if (n &gt; 0)</a:t>
            </a:r>
          </a:p>
          <a:p>
            <a:r>
              <a:rPr lang="en-US" altLang="zh-TW" sz="1100" u="none" dirty="0"/>
              <a:t> </a:t>
            </a:r>
            <a:r>
              <a:rPr lang="en-US" altLang="zh-TW" sz="1100" u="none" dirty="0" smtClean="0"/>
              <a:t>  {</a:t>
            </a:r>
          </a:p>
          <a:p>
            <a:r>
              <a:rPr lang="en-US" altLang="zh-TW" sz="1100" u="none" dirty="0"/>
              <a:t> </a:t>
            </a:r>
            <a:r>
              <a:rPr lang="en-US" altLang="zh-TW" sz="1100" u="none" dirty="0" smtClean="0"/>
              <a:t>     </a:t>
            </a:r>
            <a:r>
              <a:rPr lang="en-US" altLang="zh-TW" sz="1100" u="none" dirty="0" err="1" smtClean="0"/>
              <a:t>treePtr</a:t>
            </a:r>
            <a:r>
              <a:rPr lang="en-US" altLang="zh-TW" sz="1100" u="none" dirty="0" smtClean="0"/>
              <a:t> </a:t>
            </a:r>
            <a:r>
              <a:rPr lang="en-US" altLang="zh-TW" sz="1100" u="none" dirty="0"/>
              <a:t>= pointer to </a:t>
            </a:r>
            <a:r>
              <a:rPr lang="en-US" altLang="zh-TW" sz="1100" b="1" u="none" dirty="0">
                <a:solidFill>
                  <a:srgbClr val="00B0F0"/>
                </a:solidFill>
              </a:rPr>
              <a:t>new node</a:t>
            </a:r>
            <a:r>
              <a:rPr lang="en-US" altLang="zh-TW" sz="1100" u="none" dirty="0"/>
              <a:t> with </a:t>
            </a:r>
            <a:r>
              <a:rPr lang="en-US" altLang="zh-TW" sz="1100" u="none" dirty="0" err="1"/>
              <a:t>nullptr</a:t>
            </a:r>
            <a:r>
              <a:rPr lang="en-US" altLang="zh-TW" sz="1100" u="none" dirty="0"/>
              <a:t> as its child pointers</a:t>
            </a:r>
          </a:p>
          <a:p>
            <a:endParaRPr lang="en-US" altLang="zh-TW" sz="1100" u="none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altLang="zh-TW" sz="1100" u="none" dirty="0">
                <a:solidFill>
                  <a:schemeClr val="bg1">
                    <a:lumMod val="65000"/>
                  </a:schemeClr>
                </a:solidFill>
              </a:rPr>
              <a:t>      // Construct the left subtree</a:t>
            </a:r>
          </a:p>
          <a:p>
            <a:r>
              <a:rPr lang="en-US" altLang="zh-TW" sz="1100" u="none" dirty="0"/>
              <a:t>      </a:t>
            </a:r>
            <a:r>
              <a:rPr lang="en-US" altLang="zh-TW" sz="1100" u="none" dirty="0" err="1"/>
              <a:t>leftPtr</a:t>
            </a:r>
            <a:r>
              <a:rPr lang="en-US" altLang="zh-TW" sz="1100" u="none" dirty="0"/>
              <a:t> = </a:t>
            </a:r>
            <a:r>
              <a:rPr lang="en-US" altLang="zh-TW" sz="1100" b="1" u="none" dirty="0" err="1">
                <a:solidFill>
                  <a:srgbClr val="C00000"/>
                </a:solidFill>
              </a:rPr>
              <a:t>readFullTree</a:t>
            </a:r>
            <a:r>
              <a:rPr lang="en-US" altLang="zh-TW" sz="1100" u="none" dirty="0"/>
              <a:t>(</a:t>
            </a:r>
            <a:r>
              <a:rPr lang="en-US" altLang="zh-TW" sz="1100" u="none" dirty="0" err="1"/>
              <a:t>treePtr</a:t>
            </a:r>
            <a:r>
              <a:rPr lang="en-US" altLang="zh-TW" sz="1100" u="none" dirty="0"/>
              <a:t>-&gt;</a:t>
            </a:r>
            <a:r>
              <a:rPr lang="en-US" altLang="zh-TW" sz="1100" u="none" dirty="0" err="1"/>
              <a:t>getLeftChildPtr</a:t>
            </a:r>
            <a:r>
              <a:rPr lang="en-US" altLang="zh-TW" sz="1100" u="none" dirty="0"/>
              <a:t>(), n / 2)</a:t>
            </a:r>
          </a:p>
          <a:p>
            <a:r>
              <a:rPr lang="en-US" altLang="zh-TW" sz="1100" u="none" dirty="0"/>
              <a:t>      </a:t>
            </a:r>
            <a:r>
              <a:rPr lang="en-US" altLang="zh-TW" sz="1100" u="none" dirty="0" err="1"/>
              <a:t>treePtr</a:t>
            </a:r>
            <a:r>
              <a:rPr lang="en-US" altLang="zh-TW" sz="1100" u="none" dirty="0"/>
              <a:t>-&gt;</a:t>
            </a:r>
            <a:r>
              <a:rPr lang="en-US" altLang="zh-TW" sz="1100" u="none" dirty="0" err="1"/>
              <a:t>setLeftChildPtr</a:t>
            </a:r>
            <a:r>
              <a:rPr lang="en-US" altLang="zh-TW" sz="1100" u="none" dirty="0"/>
              <a:t>(</a:t>
            </a:r>
            <a:r>
              <a:rPr lang="en-US" altLang="zh-TW" sz="1100" u="none" dirty="0" err="1"/>
              <a:t>leftPtr</a:t>
            </a:r>
            <a:r>
              <a:rPr lang="en-US" altLang="zh-TW" sz="1100" u="none" dirty="0"/>
              <a:t>)</a:t>
            </a:r>
          </a:p>
          <a:p>
            <a:endParaRPr lang="en-US" altLang="zh-TW" sz="1100" u="none" dirty="0"/>
          </a:p>
          <a:p>
            <a:r>
              <a:rPr lang="en-US" altLang="zh-TW" sz="1100" u="none" dirty="0">
                <a:solidFill>
                  <a:schemeClr val="bg1">
                    <a:lumMod val="65000"/>
                  </a:schemeClr>
                </a:solidFill>
              </a:rPr>
              <a:t>      // Get the root</a:t>
            </a:r>
          </a:p>
          <a:p>
            <a:r>
              <a:rPr lang="en-US" altLang="zh-TW" sz="1100" u="none" dirty="0"/>
              <a:t>      </a:t>
            </a:r>
            <a:r>
              <a:rPr lang="en-US" altLang="zh-TW" sz="1100" u="none" dirty="0" err="1"/>
              <a:t>rootItem</a:t>
            </a:r>
            <a:r>
              <a:rPr lang="en-US" altLang="zh-TW" sz="1100" u="none" dirty="0"/>
              <a:t> = next item from file</a:t>
            </a:r>
          </a:p>
          <a:p>
            <a:r>
              <a:rPr lang="en-US" altLang="zh-TW" sz="1100" u="none" dirty="0"/>
              <a:t>      </a:t>
            </a:r>
            <a:r>
              <a:rPr lang="en-US" altLang="zh-TW" sz="1100" u="none" dirty="0" err="1"/>
              <a:t>treePtr</a:t>
            </a:r>
            <a:r>
              <a:rPr lang="en-US" altLang="zh-TW" sz="1100" u="none" dirty="0"/>
              <a:t>-&gt;</a:t>
            </a:r>
            <a:r>
              <a:rPr lang="en-US" altLang="zh-TW" sz="1100" u="none" dirty="0" err="1"/>
              <a:t>setItem</a:t>
            </a:r>
            <a:r>
              <a:rPr lang="en-US" altLang="zh-TW" sz="1100" u="none" dirty="0"/>
              <a:t>(</a:t>
            </a:r>
            <a:r>
              <a:rPr lang="en-US" altLang="zh-TW" sz="1100" u="none" dirty="0" err="1"/>
              <a:t>rootItem</a:t>
            </a:r>
            <a:r>
              <a:rPr lang="en-US" altLang="zh-TW" sz="1100" u="none" dirty="0"/>
              <a:t>)</a:t>
            </a:r>
          </a:p>
          <a:p>
            <a:endParaRPr lang="en-US" altLang="zh-TW" sz="1100" u="none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altLang="zh-TW" sz="1100" u="none" dirty="0">
                <a:solidFill>
                  <a:schemeClr val="bg1">
                    <a:lumMod val="65000"/>
                  </a:schemeClr>
                </a:solidFill>
              </a:rPr>
              <a:t>      // Construct the right subtree</a:t>
            </a:r>
          </a:p>
          <a:p>
            <a:r>
              <a:rPr lang="en-US" altLang="zh-TW" sz="1100" u="none" dirty="0"/>
              <a:t>      </a:t>
            </a:r>
            <a:r>
              <a:rPr lang="en-US" altLang="zh-TW" sz="1100" u="none" dirty="0" err="1"/>
              <a:t>rightPtr</a:t>
            </a:r>
            <a:r>
              <a:rPr lang="en-US" altLang="zh-TW" sz="1100" u="none" dirty="0"/>
              <a:t> = </a:t>
            </a:r>
            <a:r>
              <a:rPr lang="en-US" altLang="zh-TW" sz="1100" b="1" u="none" dirty="0" err="1">
                <a:solidFill>
                  <a:srgbClr val="C00000"/>
                </a:solidFill>
              </a:rPr>
              <a:t>readFullTree</a:t>
            </a:r>
            <a:r>
              <a:rPr lang="en-US" altLang="zh-TW" sz="1100" u="none" dirty="0"/>
              <a:t>(</a:t>
            </a:r>
            <a:r>
              <a:rPr lang="en-US" altLang="zh-TW" sz="1100" u="none" dirty="0" err="1"/>
              <a:t>treePtr</a:t>
            </a:r>
            <a:r>
              <a:rPr lang="en-US" altLang="zh-TW" sz="1100" u="none" dirty="0"/>
              <a:t>-&gt;</a:t>
            </a:r>
            <a:r>
              <a:rPr lang="en-US" altLang="zh-TW" sz="1100" u="none" dirty="0" err="1"/>
              <a:t>getRightChildPtr</a:t>
            </a:r>
            <a:r>
              <a:rPr lang="en-US" altLang="zh-TW" sz="1100" u="none" dirty="0"/>
              <a:t>(), n / 2)</a:t>
            </a:r>
          </a:p>
          <a:p>
            <a:r>
              <a:rPr lang="en-US" altLang="zh-TW" sz="1100" u="none" dirty="0"/>
              <a:t>      </a:t>
            </a:r>
            <a:r>
              <a:rPr lang="en-US" altLang="zh-TW" sz="1100" u="none" dirty="0" err="1"/>
              <a:t>treePtr</a:t>
            </a:r>
            <a:r>
              <a:rPr lang="en-US" altLang="zh-TW" sz="1100" u="none" dirty="0"/>
              <a:t>-&gt;</a:t>
            </a:r>
            <a:r>
              <a:rPr lang="en-US" altLang="zh-TW" sz="1100" u="none" dirty="0" err="1"/>
              <a:t>setRightChildPtr</a:t>
            </a:r>
            <a:r>
              <a:rPr lang="en-US" altLang="zh-TW" sz="1100" u="none" dirty="0"/>
              <a:t>(</a:t>
            </a:r>
            <a:r>
              <a:rPr lang="en-US" altLang="zh-TW" sz="1100" u="none" dirty="0" err="1"/>
              <a:t>rightPtr</a:t>
            </a:r>
            <a:r>
              <a:rPr lang="en-US" altLang="zh-TW" sz="1100" u="none" dirty="0" smtClean="0"/>
              <a:t>)</a:t>
            </a:r>
          </a:p>
          <a:p>
            <a:endParaRPr lang="en-US" altLang="zh-TW" sz="1100" u="none" dirty="0"/>
          </a:p>
          <a:p>
            <a:r>
              <a:rPr lang="en-US" altLang="zh-TW" sz="1100" u="none" dirty="0"/>
              <a:t>      return </a:t>
            </a:r>
            <a:r>
              <a:rPr lang="en-US" altLang="zh-TW" sz="1100" u="none" dirty="0" err="1"/>
              <a:t>treePtr</a:t>
            </a:r>
            <a:endParaRPr lang="en-US" altLang="zh-TW" sz="1100" u="none" dirty="0"/>
          </a:p>
          <a:p>
            <a:r>
              <a:rPr lang="en-US" altLang="zh-TW" sz="1100" u="none" dirty="0"/>
              <a:t>   }</a:t>
            </a:r>
          </a:p>
          <a:p>
            <a:r>
              <a:rPr lang="en-US" altLang="zh-TW" sz="1100" u="none" dirty="0"/>
              <a:t>   else</a:t>
            </a:r>
          </a:p>
          <a:p>
            <a:r>
              <a:rPr lang="en-US" altLang="zh-TW" sz="1100" u="none" dirty="0"/>
              <a:t>      return </a:t>
            </a:r>
            <a:r>
              <a:rPr lang="en-US" altLang="zh-TW" sz="1100" u="none" dirty="0" err="1" smtClean="0"/>
              <a:t>nullptr</a:t>
            </a:r>
            <a:endParaRPr lang="en-US" altLang="zh-TW" sz="1100" u="none" dirty="0"/>
          </a:p>
        </p:txBody>
      </p:sp>
      <p:sp>
        <p:nvSpPr>
          <p:cNvPr id="6" name="文字方塊 5"/>
          <p:cNvSpPr txBox="1"/>
          <p:nvPr/>
        </p:nvSpPr>
        <p:spPr>
          <a:xfrm>
            <a:off x="7526260" y="4343400"/>
            <a:ext cx="14253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u="none" dirty="0" smtClean="0"/>
              <a:t>Erratum!!</a:t>
            </a:r>
            <a:endParaRPr lang="zh-TW" altLang="en-US" b="1" u="none" dirty="0"/>
          </a:p>
        </p:txBody>
      </p:sp>
      <p:cxnSp>
        <p:nvCxnSpPr>
          <p:cNvPr id="7" name="直線單箭頭接點 6"/>
          <p:cNvCxnSpPr>
            <a:stCxn id="6" idx="1"/>
          </p:cNvCxnSpPr>
          <p:nvPr/>
        </p:nvCxnSpPr>
        <p:spPr bwMode="auto">
          <a:xfrm flipH="1" flipV="1">
            <a:off x="6611860" y="4221822"/>
            <a:ext cx="914400" cy="30624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890499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200" dirty="0"/>
              <a:t>Saving a Binary Search in a File </a:t>
            </a:r>
            <a:r>
              <a:rPr lang="en-US" altLang="zh-TW" sz="3200" dirty="0" smtClean="0"/>
              <a:t>(4/6)</a:t>
            </a:r>
            <a:endParaRPr lang="zh-TW" altLang="en-US" sz="32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400" dirty="0" smtClean="0"/>
              <a:t>If the tree to be restored is </a:t>
            </a:r>
            <a:r>
              <a:rPr lang="en-US" altLang="zh-TW" sz="2400" b="1" dirty="0" smtClean="0">
                <a:solidFill>
                  <a:srgbClr val="FF0000"/>
                </a:solidFill>
              </a:rPr>
              <a:t>not</a:t>
            </a:r>
            <a:r>
              <a:rPr lang="en-US" altLang="zh-TW" sz="2400" dirty="0" smtClean="0"/>
              <a:t> full:</a:t>
            </a:r>
          </a:p>
          <a:p>
            <a:pPr lvl="1"/>
            <a:r>
              <a:rPr lang="en-US" altLang="zh-TW" sz="2000" dirty="0" smtClean="0"/>
              <a:t>The first thing that comes to mind is that the resorted tree should be complete.</a:t>
            </a:r>
          </a:p>
          <a:p>
            <a:pPr lvl="1"/>
            <a:r>
              <a:rPr lang="en-US" altLang="zh-TW" sz="2000" dirty="0" smtClean="0"/>
              <a:t>But … you care only abut minimizing the height of the restored tree. It does not matter where the nodes on the last level go.</a:t>
            </a:r>
            <a:endParaRPr lang="en-US" altLang="zh-TW" sz="2000" dirty="0"/>
          </a:p>
          <a:p>
            <a:endParaRPr lang="zh-TW" altLang="en-US" sz="24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45</a:t>
            </a:fld>
            <a:endParaRPr lang="en-US" altLang="zh-TW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3962399"/>
            <a:ext cx="1981200" cy="215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5726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200" dirty="0"/>
              <a:t>Saving a Binary Search in a File </a:t>
            </a:r>
            <a:r>
              <a:rPr lang="en-US" altLang="zh-TW" sz="3200" dirty="0" smtClean="0"/>
              <a:t>(5/6)</a:t>
            </a:r>
            <a:endParaRPr lang="zh-TW" altLang="en-US" sz="32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000" dirty="0" smtClean="0"/>
              <a:t>The method </a:t>
            </a:r>
            <a:r>
              <a:rPr lang="en-US" altLang="zh-TW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readFullTree</a:t>
            </a:r>
            <a:r>
              <a:rPr lang="en-US" altLang="zh-TW" sz="2000" dirty="0" smtClean="0"/>
              <a:t> is correct even if the tree is not full!!</a:t>
            </a:r>
          </a:p>
          <a:p>
            <a:endParaRPr lang="en-US" altLang="zh-TW" sz="800" dirty="0"/>
          </a:p>
          <a:p>
            <a:r>
              <a:rPr lang="en-US" altLang="zh-TW" sz="2000" dirty="0" smtClean="0"/>
              <a:t>However, you have to be a bit careful when computing the sizes of the left and right subtrees of the tree’s root.</a:t>
            </a:r>
          </a:p>
          <a:p>
            <a:pPr lvl="1"/>
            <a:r>
              <a:rPr lang="en-US" altLang="zh-TW" sz="1800" dirty="0" smtClean="0"/>
              <a:t>If n is odd, both subtrees are of size n/2.</a:t>
            </a:r>
          </a:p>
          <a:p>
            <a:pPr lvl="1"/>
            <a:r>
              <a:rPr lang="en-US" altLang="zh-TW" sz="1800" dirty="0" smtClean="0"/>
              <a:t>If n is even, you have to deal with the fact that one subtree will have one more node than the other.</a:t>
            </a:r>
          </a:p>
          <a:p>
            <a:pPr lvl="1"/>
            <a:endParaRPr lang="en-US" altLang="zh-TW" sz="1800" dirty="0"/>
          </a:p>
          <a:p>
            <a:pPr lvl="1"/>
            <a:r>
              <a:rPr lang="en-US" altLang="zh-TW" sz="1800" dirty="0" smtClean="0"/>
              <a:t>In this case, we put the extra node in the left subtree.</a:t>
            </a:r>
            <a:endParaRPr lang="zh-TW" altLang="en-US" sz="18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46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46450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200" dirty="0"/>
              <a:t>Saving a Binary Search in a File </a:t>
            </a:r>
            <a:r>
              <a:rPr lang="en-US" altLang="zh-TW" sz="3200" dirty="0" smtClean="0"/>
              <a:t>(6/6)</a:t>
            </a:r>
            <a:endParaRPr lang="zh-TW" altLang="en-US" sz="32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47</a:t>
            </a:fld>
            <a:endParaRPr lang="en-US" altLang="zh-TW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685800" y="1905000"/>
            <a:ext cx="7620000" cy="364715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r>
              <a:rPr lang="en-US" altLang="zh-TW" sz="1100" b="1" u="none" dirty="0" err="1">
                <a:solidFill>
                  <a:srgbClr val="C00000"/>
                </a:solidFill>
              </a:rPr>
              <a:t>readTree</a:t>
            </a:r>
            <a:r>
              <a:rPr lang="en-US" altLang="zh-TW" sz="1100" u="none" dirty="0"/>
              <a:t>(</a:t>
            </a:r>
            <a:r>
              <a:rPr lang="en-US" altLang="zh-TW" sz="1100" b="1" u="none" dirty="0" err="1"/>
              <a:t>treePtr</a:t>
            </a:r>
            <a:r>
              <a:rPr lang="en-US" altLang="zh-TW" sz="1100" u="none" dirty="0"/>
              <a:t>: </a:t>
            </a:r>
            <a:r>
              <a:rPr lang="en-US" altLang="zh-TW" sz="1100" u="none" dirty="0" err="1"/>
              <a:t>BinaryNodePointer</a:t>
            </a:r>
            <a:r>
              <a:rPr lang="en-US" altLang="zh-TW" sz="1100" u="none" dirty="0"/>
              <a:t>, </a:t>
            </a:r>
            <a:r>
              <a:rPr lang="en-US" altLang="zh-TW" sz="1100" b="1" u="none" dirty="0"/>
              <a:t>n</a:t>
            </a:r>
            <a:r>
              <a:rPr lang="en-US" altLang="zh-TW" sz="1100" u="none" dirty="0"/>
              <a:t>: integer): </a:t>
            </a:r>
            <a:r>
              <a:rPr lang="en-US" altLang="zh-TW" sz="1100" u="none" dirty="0" err="1"/>
              <a:t>BinaryNodePointer</a:t>
            </a:r>
            <a:endParaRPr lang="en-US" altLang="zh-TW" sz="1100" u="none" dirty="0"/>
          </a:p>
          <a:p>
            <a:endParaRPr lang="en-US" altLang="zh-TW" sz="1100" u="none" dirty="0"/>
          </a:p>
          <a:p>
            <a:r>
              <a:rPr lang="en-US" altLang="zh-TW" sz="1100" u="none" dirty="0"/>
              <a:t>   if (n &gt; 0)</a:t>
            </a:r>
          </a:p>
          <a:p>
            <a:r>
              <a:rPr lang="en-US" altLang="zh-TW" sz="1100" u="none" dirty="0"/>
              <a:t>   {</a:t>
            </a:r>
          </a:p>
          <a:p>
            <a:r>
              <a:rPr lang="en-US" altLang="zh-TW" sz="1100" u="none" dirty="0"/>
              <a:t>      </a:t>
            </a:r>
            <a:r>
              <a:rPr lang="en-US" altLang="zh-TW" sz="1100" u="none" dirty="0" err="1"/>
              <a:t>treePtr</a:t>
            </a:r>
            <a:r>
              <a:rPr lang="en-US" altLang="zh-TW" sz="1100" u="none" dirty="0"/>
              <a:t> = pointer to </a:t>
            </a:r>
            <a:r>
              <a:rPr lang="en-US" altLang="zh-TW" sz="1100" b="1" u="none" dirty="0">
                <a:solidFill>
                  <a:srgbClr val="00B0F0"/>
                </a:solidFill>
              </a:rPr>
              <a:t>new node </a:t>
            </a:r>
            <a:r>
              <a:rPr lang="en-US" altLang="zh-TW" sz="1100" u="none" dirty="0"/>
              <a:t>with </a:t>
            </a:r>
            <a:r>
              <a:rPr lang="en-US" altLang="zh-TW" sz="1100" u="none" dirty="0" err="1"/>
              <a:t>nullptr</a:t>
            </a:r>
            <a:r>
              <a:rPr lang="en-US" altLang="zh-TW" sz="1100" u="none" dirty="0"/>
              <a:t> as its child pointers</a:t>
            </a:r>
          </a:p>
          <a:p>
            <a:endParaRPr lang="en-US" altLang="zh-TW" sz="1100" u="none" dirty="0"/>
          </a:p>
          <a:p>
            <a:r>
              <a:rPr lang="en-US" altLang="zh-TW" sz="1100" u="none" dirty="0"/>
              <a:t>      </a:t>
            </a:r>
            <a:r>
              <a:rPr lang="en-US" altLang="zh-TW" sz="1100" u="none" dirty="0">
                <a:solidFill>
                  <a:schemeClr val="bg1">
                    <a:lumMod val="65000"/>
                  </a:schemeClr>
                </a:solidFill>
              </a:rPr>
              <a:t>// Construct the left subtree</a:t>
            </a:r>
          </a:p>
          <a:p>
            <a:r>
              <a:rPr lang="en-US" altLang="zh-TW" sz="1100" u="none" dirty="0"/>
              <a:t>      </a:t>
            </a:r>
            <a:r>
              <a:rPr lang="en-US" altLang="zh-TW" sz="1100" u="none" dirty="0" err="1"/>
              <a:t>leftPtr</a:t>
            </a:r>
            <a:r>
              <a:rPr lang="en-US" altLang="zh-TW" sz="1100" u="none" dirty="0"/>
              <a:t> = </a:t>
            </a:r>
            <a:r>
              <a:rPr lang="en-US" altLang="zh-TW" sz="1100" b="1" u="none" dirty="0" err="1">
                <a:solidFill>
                  <a:srgbClr val="C00000"/>
                </a:solidFill>
              </a:rPr>
              <a:t>readTree</a:t>
            </a:r>
            <a:r>
              <a:rPr lang="en-US" altLang="zh-TW" sz="1100" u="none" dirty="0"/>
              <a:t>(</a:t>
            </a:r>
            <a:r>
              <a:rPr lang="en-US" altLang="zh-TW" sz="1100" u="none" dirty="0" err="1"/>
              <a:t>treePtr</a:t>
            </a:r>
            <a:r>
              <a:rPr lang="en-US" altLang="zh-TW" sz="1100" u="none" dirty="0"/>
              <a:t>-&gt;</a:t>
            </a:r>
            <a:r>
              <a:rPr lang="en-US" altLang="zh-TW" sz="1100" u="none" dirty="0" err="1"/>
              <a:t>getLeftChildPtr</a:t>
            </a:r>
            <a:r>
              <a:rPr lang="en-US" altLang="zh-TW" sz="1100" u="none" dirty="0"/>
              <a:t>(), n / 2)</a:t>
            </a:r>
          </a:p>
          <a:p>
            <a:r>
              <a:rPr lang="en-US" altLang="zh-TW" sz="1100" u="none" dirty="0"/>
              <a:t>      </a:t>
            </a:r>
            <a:r>
              <a:rPr lang="en-US" altLang="zh-TW" sz="1100" u="none" dirty="0" err="1"/>
              <a:t>treePtr</a:t>
            </a:r>
            <a:r>
              <a:rPr lang="en-US" altLang="zh-TW" sz="1100" u="none" dirty="0"/>
              <a:t>-&gt;</a:t>
            </a:r>
            <a:r>
              <a:rPr lang="en-US" altLang="zh-TW" sz="1100" u="none" dirty="0" err="1"/>
              <a:t>setLeftChildPtr</a:t>
            </a:r>
            <a:r>
              <a:rPr lang="en-US" altLang="zh-TW" sz="1100" u="none" dirty="0"/>
              <a:t>(</a:t>
            </a:r>
            <a:r>
              <a:rPr lang="en-US" altLang="zh-TW" sz="1100" u="none" dirty="0" err="1"/>
              <a:t>leftPtr</a:t>
            </a:r>
            <a:r>
              <a:rPr lang="en-US" altLang="zh-TW" sz="1100" u="none" dirty="0"/>
              <a:t>)</a:t>
            </a:r>
          </a:p>
          <a:p>
            <a:endParaRPr lang="en-US" altLang="zh-TW" sz="1100" u="none" dirty="0"/>
          </a:p>
          <a:p>
            <a:r>
              <a:rPr lang="en-US" altLang="zh-TW" sz="1100" u="none" dirty="0"/>
              <a:t>      </a:t>
            </a:r>
            <a:r>
              <a:rPr lang="en-US" altLang="zh-TW" sz="1100" u="none" dirty="0">
                <a:solidFill>
                  <a:schemeClr val="bg1">
                    <a:lumMod val="65000"/>
                  </a:schemeClr>
                </a:solidFill>
              </a:rPr>
              <a:t>// Get the root</a:t>
            </a:r>
          </a:p>
          <a:p>
            <a:r>
              <a:rPr lang="en-US" altLang="zh-TW" sz="1100" u="none" dirty="0"/>
              <a:t>      </a:t>
            </a:r>
            <a:r>
              <a:rPr lang="en-US" altLang="zh-TW" sz="1100" u="none" dirty="0" err="1"/>
              <a:t>rootItem</a:t>
            </a:r>
            <a:r>
              <a:rPr lang="en-US" altLang="zh-TW" sz="1100" u="none" dirty="0"/>
              <a:t> = next item from file</a:t>
            </a:r>
          </a:p>
          <a:p>
            <a:r>
              <a:rPr lang="en-US" altLang="zh-TW" sz="1100" u="none" dirty="0"/>
              <a:t>      </a:t>
            </a:r>
            <a:r>
              <a:rPr lang="en-US" altLang="zh-TW" sz="1100" u="none" dirty="0" err="1"/>
              <a:t>treePtr</a:t>
            </a:r>
            <a:r>
              <a:rPr lang="en-US" altLang="zh-TW" sz="1100" u="none" dirty="0"/>
              <a:t>-&gt;</a:t>
            </a:r>
            <a:r>
              <a:rPr lang="en-US" altLang="zh-TW" sz="1100" u="none" dirty="0" err="1"/>
              <a:t>setItem</a:t>
            </a:r>
            <a:r>
              <a:rPr lang="en-US" altLang="zh-TW" sz="1100" u="none" dirty="0"/>
              <a:t>(</a:t>
            </a:r>
            <a:r>
              <a:rPr lang="en-US" altLang="zh-TW" sz="1100" u="none" dirty="0" err="1"/>
              <a:t>rootItem</a:t>
            </a:r>
            <a:r>
              <a:rPr lang="en-US" altLang="zh-TW" sz="1100" u="none" dirty="0"/>
              <a:t>)</a:t>
            </a:r>
          </a:p>
          <a:p>
            <a:endParaRPr lang="en-US" altLang="zh-TW" sz="1100" u="none" dirty="0"/>
          </a:p>
          <a:p>
            <a:r>
              <a:rPr lang="en-US" altLang="zh-TW" sz="1100" u="none" dirty="0"/>
              <a:t>      </a:t>
            </a:r>
            <a:r>
              <a:rPr lang="en-US" altLang="zh-TW" sz="1100" u="none" dirty="0">
                <a:solidFill>
                  <a:schemeClr val="bg1">
                    <a:lumMod val="65000"/>
                  </a:schemeClr>
                </a:solidFill>
              </a:rPr>
              <a:t>// Construct the right subtree</a:t>
            </a:r>
          </a:p>
          <a:p>
            <a:r>
              <a:rPr lang="en-US" altLang="zh-TW" sz="1100" u="none" dirty="0"/>
              <a:t>      </a:t>
            </a:r>
            <a:r>
              <a:rPr lang="en-US" altLang="zh-TW" sz="1100" u="none" dirty="0" err="1"/>
              <a:t>rightPtr</a:t>
            </a:r>
            <a:r>
              <a:rPr lang="en-US" altLang="zh-TW" sz="1100" u="none" dirty="0"/>
              <a:t> = </a:t>
            </a:r>
            <a:r>
              <a:rPr lang="en-US" altLang="zh-TW" sz="1100" b="1" u="none" dirty="0" err="1">
                <a:solidFill>
                  <a:srgbClr val="C00000"/>
                </a:solidFill>
              </a:rPr>
              <a:t>readTree</a:t>
            </a:r>
            <a:r>
              <a:rPr lang="en-US" altLang="zh-TW" sz="1100" u="none" dirty="0"/>
              <a:t>(</a:t>
            </a:r>
            <a:r>
              <a:rPr lang="en-US" altLang="zh-TW" sz="1100" u="none" dirty="0" err="1"/>
              <a:t>treePtr</a:t>
            </a:r>
            <a:r>
              <a:rPr lang="en-US" altLang="zh-TW" sz="1100" u="none" dirty="0"/>
              <a:t>-&gt;</a:t>
            </a:r>
            <a:r>
              <a:rPr lang="en-US" altLang="zh-TW" sz="1100" u="none" dirty="0" err="1"/>
              <a:t>getRightChildPtr</a:t>
            </a:r>
            <a:r>
              <a:rPr lang="en-US" altLang="zh-TW" sz="1100" u="none" dirty="0"/>
              <a:t>(), </a:t>
            </a:r>
            <a:r>
              <a:rPr lang="en-US" altLang="zh-TW" sz="1100" b="1" u="none" dirty="0">
                <a:solidFill>
                  <a:srgbClr val="00B0F0"/>
                </a:solidFill>
              </a:rPr>
              <a:t>(n - 1) / 2</a:t>
            </a:r>
            <a:r>
              <a:rPr lang="en-US" altLang="zh-TW" sz="1100" u="none" dirty="0"/>
              <a:t>)</a:t>
            </a:r>
          </a:p>
          <a:p>
            <a:r>
              <a:rPr lang="en-US" altLang="zh-TW" sz="1100" u="none" dirty="0"/>
              <a:t>      </a:t>
            </a:r>
            <a:r>
              <a:rPr lang="en-US" altLang="zh-TW" sz="1100" u="none" dirty="0" err="1"/>
              <a:t>treePtr</a:t>
            </a:r>
            <a:r>
              <a:rPr lang="en-US" altLang="zh-TW" sz="1100" u="none" dirty="0"/>
              <a:t>-&gt;</a:t>
            </a:r>
            <a:r>
              <a:rPr lang="en-US" altLang="zh-TW" sz="1100" u="none" dirty="0" err="1"/>
              <a:t>setRightChildPtr</a:t>
            </a:r>
            <a:r>
              <a:rPr lang="en-US" altLang="zh-TW" sz="1100" u="none" dirty="0"/>
              <a:t>(</a:t>
            </a:r>
            <a:r>
              <a:rPr lang="en-US" altLang="zh-TW" sz="1100" u="none" dirty="0" err="1"/>
              <a:t>rightPtr</a:t>
            </a:r>
            <a:r>
              <a:rPr lang="en-US" altLang="zh-TW" sz="1100" u="none" dirty="0"/>
              <a:t>)</a:t>
            </a:r>
          </a:p>
          <a:p>
            <a:r>
              <a:rPr lang="en-US" altLang="zh-TW" sz="1100" u="none" dirty="0"/>
              <a:t>      return </a:t>
            </a:r>
            <a:r>
              <a:rPr lang="en-US" altLang="zh-TW" sz="1100" u="none" dirty="0" err="1"/>
              <a:t>treePtr</a:t>
            </a:r>
            <a:endParaRPr lang="en-US" altLang="zh-TW" sz="1100" u="none" dirty="0"/>
          </a:p>
          <a:p>
            <a:r>
              <a:rPr lang="en-US" altLang="zh-TW" sz="1100" u="none" dirty="0"/>
              <a:t>   }</a:t>
            </a:r>
          </a:p>
          <a:p>
            <a:r>
              <a:rPr lang="en-US" altLang="zh-TW" sz="1100" u="none" dirty="0"/>
              <a:t>   else</a:t>
            </a:r>
          </a:p>
          <a:p>
            <a:r>
              <a:rPr lang="en-US" altLang="zh-TW" sz="1100" u="none" dirty="0"/>
              <a:t>      return </a:t>
            </a:r>
            <a:r>
              <a:rPr lang="en-US" altLang="zh-TW" sz="1100" u="none" dirty="0" err="1"/>
              <a:t>nullptr</a:t>
            </a:r>
            <a:endParaRPr lang="en-US" altLang="zh-TW" sz="1100" u="none" dirty="0"/>
          </a:p>
        </p:txBody>
      </p:sp>
      <p:sp>
        <p:nvSpPr>
          <p:cNvPr id="6" name="文字方塊 5"/>
          <p:cNvSpPr txBox="1"/>
          <p:nvPr/>
        </p:nvSpPr>
        <p:spPr>
          <a:xfrm>
            <a:off x="6891507" y="4083978"/>
            <a:ext cx="14253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u="none" dirty="0" smtClean="0"/>
              <a:t>Erratum!!</a:t>
            </a:r>
            <a:endParaRPr lang="zh-TW" altLang="en-US" b="1" u="none" dirty="0"/>
          </a:p>
        </p:txBody>
      </p:sp>
      <p:cxnSp>
        <p:nvCxnSpPr>
          <p:cNvPr id="7" name="直線單箭頭接點 6"/>
          <p:cNvCxnSpPr>
            <a:stCxn id="6" idx="1"/>
          </p:cNvCxnSpPr>
          <p:nvPr/>
        </p:nvCxnSpPr>
        <p:spPr bwMode="auto">
          <a:xfrm flipH="1" flipV="1">
            <a:off x="5977107" y="3962400"/>
            <a:ext cx="914400" cy="30624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660001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E417DA-CF36-4F14-92EA-9DCA8C4BDFC7}" type="slidenum">
              <a:rPr lang="zh-TW" altLang="en-US"/>
              <a:pPr>
                <a:defRPr/>
              </a:pPr>
              <a:t>48</a:t>
            </a:fld>
            <a:endParaRPr lang="en-US" altLang="zh-TW"/>
          </a:p>
        </p:txBody>
      </p:sp>
      <p:sp>
        <p:nvSpPr>
          <p:cNvPr id="1044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Treesort (1/2)</a:t>
            </a:r>
          </a:p>
        </p:txBody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000" dirty="0" err="1" smtClean="0">
                <a:solidFill>
                  <a:schemeClr val="tx2"/>
                </a:solidFill>
              </a:rPr>
              <a:t>Treesort</a:t>
            </a:r>
            <a:endParaRPr lang="en-US" altLang="zh-TW" sz="2000" dirty="0" smtClean="0">
              <a:solidFill>
                <a:schemeClr val="tx2"/>
              </a:solidFill>
            </a:endParaRPr>
          </a:p>
          <a:p>
            <a:pPr lvl="1" eaLnBrk="1" hangingPunct="1"/>
            <a:r>
              <a:rPr lang="en-US" altLang="zh-TW" sz="1800" dirty="0" smtClean="0">
                <a:solidFill>
                  <a:schemeClr val="tx2"/>
                </a:solidFill>
              </a:rPr>
              <a:t>Uses the ADT binary search tree to sort an array of </a:t>
            </a:r>
            <a:r>
              <a:rPr lang="en-US" altLang="zh-TW" sz="1800" dirty="0" smtClean="0">
                <a:solidFill>
                  <a:schemeClr val="tx2"/>
                </a:solidFill>
              </a:rPr>
              <a:t>integers into ascending order.</a:t>
            </a:r>
          </a:p>
          <a:p>
            <a:pPr lvl="1" eaLnBrk="1" hangingPunct="1"/>
            <a:endParaRPr lang="en-US" altLang="zh-TW" sz="1800" dirty="0">
              <a:solidFill>
                <a:schemeClr val="tx2"/>
              </a:solidFill>
            </a:endParaRPr>
          </a:p>
          <a:p>
            <a:pPr lvl="1" eaLnBrk="1" hangingPunct="1"/>
            <a:endParaRPr lang="en-US" altLang="zh-TW" sz="1800" dirty="0" smtClean="0">
              <a:solidFill>
                <a:schemeClr val="tx2"/>
              </a:solidFill>
            </a:endParaRPr>
          </a:p>
          <a:p>
            <a:pPr lvl="1" eaLnBrk="1" hangingPunct="1"/>
            <a:endParaRPr lang="en-US" altLang="zh-TW" sz="1800" dirty="0">
              <a:solidFill>
                <a:schemeClr val="tx2"/>
              </a:solidFill>
            </a:endParaRPr>
          </a:p>
          <a:p>
            <a:pPr lvl="1" eaLnBrk="1" hangingPunct="1"/>
            <a:endParaRPr lang="en-US" altLang="zh-TW" sz="1800" dirty="0" smtClean="0">
              <a:solidFill>
                <a:schemeClr val="tx2"/>
              </a:solidFill>
            </a:endParaRPr>
          </a:p>
          <a:p>
            <a:pPr lvl="1" eaLnBrk="1" hangingPunct="1"/>
            <a:endParaRPr lang="en-US" altLang="zh-TW" sz="1800" dirty="0">
              <a:solidFill>
                <a:schemeClr val="tx2"/>
              </a:solidFill>
            </a:endParaRPr>
          </a:p>
          <a:p>
            <a:pPr lvl="1" eaLnBrk="1" hangingPunct="1"/>
            <a:endParaRPr lang="en-US" altLang="zh-TW" sz="1800" dirty="0" smtClean="0">
              <a:solidFill>
                <a:schemeClr val="tx2"/>
              </a:solidFill>
            </a:endParaRPr>
          </a:p>
          <a:p>
            <a:pPr lvl="1" eaLnBrk="1" hangingPunct="1"/>
            <a:endParaRPr lang="en-US" altLang="zh-TW" sz="1800" dirty="0" smtClean="0">
              <a:solidFill>
                <a:schemeClr val="tx2"/>
              </a:solidFill>
            </a:endParaRPr>
          </a:p>
        </p:txBody>
      </p:sp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498676" y="2743200"/>
            <a:ext cx="8077200" cy="147732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u="none" dirty="0" err="1" smtClean="0"/>
              <a:t>treeSort</a:t>
            </a:r>
            <a:r>
              <a:rPr lang="en-US" altLang="zh-TW" u="none" dirty="0" smtClean="0"/>
              <a:t>(</a:t>
            </a:r>
            <a:r>
              <a:rPr lang="en-US" altLang="zh-TW" u="none" dirty="0" err="1" smtClean="0"/>
              <a:t>anArray</a:t>
            </a:r>
            <a:r>
              <a:rPr lang="en-US" altLang="zh-TW" u="none" dirty="0" smtClean="0"/>
              <a:t>: array, n: integer</a:t>
            </a:r>
            <a:r>
              <a:rPr lang="en-US" altLang="zh-TW" u="none" dirty="0"/>
              <a:t>)</a:t>
            </a:r>
          </a:p>
          <a:p>
            <a:pPr>
              <a:defRPr/>
            </a:pPr>
            <a:r>
              <a:rPr lang="en-US" altLang="zh-TW" u="none" dirty="0"/>
              <a:t>  Insert </a:t>
            </a:r>
            <a:r>
              <a:rPr lang="en-US" altLang="zh-TW" u="none" dirty="0" err="1"/>
              <a:t>anArray’s</a:t>
            </a:r>
            <a:r>
              <a:rPr lang="en-US" altLang="zh-TW" u="none" dirty="0"/>
              <a:t> </a:t>
            </a:r>
            <a:r>
              <a:rPr lang="en-US" altLang="zh-TW" u="none" dirty="0" smtClean="0"/>
              <a:t>entries </a:t>
            </a:r>
            <a:r>
              <a:rPr lang="en-US" altLang="zh-TW" u="none" dirty="0"/>
              <a:t>into a binary search </a:t>
            </a:r>
            <a:r>
              <a:rPr lang="en-US" altLang="zh-TW" u="none" dirty="0" smtClean="0"/>
              <a:t>tree </a:t>
            </a:r>
            <a:r>
              <a:rPr lang="en-US" altLang="zh-TW" u="none" dirty="0" err="1" smtClean="0"/>
              <a:t>bst</a:t>
            </a:r>
            <a:endParaRPr lang="en-US" altLang="zh-TW" u="none" dirty="0"/>
          </a:p>
          <a:p>
            <a:pPr>
              <a:defRPr/>
            </a:pPr>
            <a:r>
              <a:rPr lang="en-US" altLang="zh-TW" b="1" u="none" dirty="0" smtClean="0">
                <a:solidFill>
                  <a:schemeClr val="accent2"/>
                </a:solidFill>
              </a:rPr>
              <a:t>  </a:t>
            </a:r>
            <a:r>
              <a:rPr lang="en-US" altLang="zh-TW" b="1" u="none" dirty="0">
                <a:solidFill>
                  <a:schemeClr val="accent2"/>
                </a:solidFill>
              </a:rPr>
              <a:t>Traverse </a:t>
            </a:r>
            <a:r>
              <a:rPr lang="en-US" altLang="zh-TW" b="1" u="none" dirty="0" err="1" smtClean="0">
                <a:solidFill>
                  <a:schemeClr val="accent2"/>
                </a:solidFill>
              </a:rPr>
              <a:t>bst</a:t>
            </a:r>
            <a:r>
              <a:rPr lang="en-US" altLang="zh-TW" b="1" u="none" dirty="0" smtClean="0">
                <a:solidFill>
                  <a:schemeClr val="accent2"/>
                </a:solidFill>
              </a:rPr>
              <a:t> </a:t>
            </a:r>
            <a:r>
              <a:rPr lang="en-US" altLang="zh-TW" b="1" u="none" dirty="0">
                <a:solidFill>
                  <a:schemeClr val="accent2"/>
                </a:solidFill>
              </a:rPr>
              <a:t>in </a:t>
            </a:r>
            <a:r>
              <a:rPr lang="en-US" altLang="zh-TW" b="1" u="none" dirty="0" err="1">
                <a:solidFill>
                  <a:schemeClr val="accent2"/>
                </a:solidFill>
              </a:rPr>
              <a:t>inorder</a:t>
            </a:r>
            <a:r>
              <a:rPr lang="en-US" altLang="zh-TW" b="1" u="none" dirty="0">
                <a:solidFill>
                  <a:schemeClr val="accent2"/>
                </a:solidFill>
              </a:rPr>
              <a:t>.</a:t>
            </a:r>
            <a:r>
              <a:rPr lang="en-US" altLang="zh-TW" u="none" dirty="0"/>
              <a:t> As you visit </a:t>
            </a:r>
            <a:r>
              <a:rPr lang="en-US" altLang="zh-TW" u="none" dirty="0" err="1" smtClean="0"/>
              <a:t>bst’s</a:t>
            </a:r>
            <a:endParaRPr lang="en-US" altLang="zh-TW" u="none" dirty="0"/>
          </a:p>
          <a:p>
            <a:pPr>
              <a:defRPr/>
            </a:pPr>
            <a:r>
              <a:rPr lang="en-US" altLang="zh-TW" u="none" dirty="0"/>
              <a:t>     nodes, copy their data items into successive</a:t>
            </a:r>
          </a:p>
          <a:p>
            <a:pPr>
              <a:defRPr/>
            </a:pPr>
            <a:r>
              <a:rPr lang="en-US" altLang="zh-TW" u="none" dirty="0"/>
              <a:t>     locations of </a:t>
            </a:r>
            <a:r>
              <a:rPr lang="en-US" altLang="zh-TW" u="none" dirty="0" err="1"/>
              <a:t>anArray</a:t>
            </a:r>
            <a:endParaRPr lang="en-US" altLang="zh-TW" u="none" dirty="0"/>
          </a:p>
        </p:txBody>
      </p:sp>
    </p:spTree>
    <p:extLst>
      <p:ext uri="{BB962C8B-B14F-4D97-AF65-F5344CB8AC3E}">
        <p14:creationId xmlns:p14="http://schemas.microsoft.com/office/powerpoint/2010/main" val="3265902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08B9F2-3B64-4DE7-8B88-437B33113D6D}" type="slidenum">
              <a:rPr lang="zh-TW" altLang="en-US"/>
              <a:pPr>
                <a:defRPr/>
              </a:pPr>
              <a:t>49</a:t>
            </a:fld>
            <a:endParaRPr lang="en-US" altLang="zh-TW"/>
          </a:p>
        </p:txBody>
      </p:sp>
      <p:sp>
        <p:nvSpPr>
          <p:cNvPr id="1054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Treesort (2/2)</a:t>
            </a:r>
          </a:p>
        </p:txBody>
      </p:sp>
      <p:sp>
        <p:nvSpPr>
          <p:cNvPr id="338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400" smtClean="0">
                <a:solidFill>
                  <a:schemeClr val="tx2"/>
                </a:solidFill>
              </a:rPr>
              <a:t>Analysis: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000" smtClean="0">
                <a:solidFill>
                  <a:schemeClr val="tx2"/>
                </a:solidFill>
              </a:rPr>
              <a:t>Insertion: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sz="1800" smtClean="0">
                <a:solidFill>
                  <a:schemeClr val="tx2"/>
                </a:solidFill>
              </a:rPr>
              <a:t>Each insertion into a binary search tree requires O(log</a:t>
            </a:r>
            <a:r>
              <a:rPr lang="en-US" altLang="zh-TW" sz="1800" i="1" smtClean="0">
                <a:solidFill>
                  <a:schemeClr val="tx2"/>
                </a:solidFill>
              </a:rPr>
              <a:t>n</a:t>
            </a:r>
            <a:r>
              <a:rPr lang="en-US" altLang="zh-TW" sz="1800" smtClean="0">
                <a:solidFill>
                  <a:schemeClr val="tx2"/>
                </a:solidFill>
              </a:rPr>
              <a:t>) operations in the average case.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sz="1800" smtClean="0">
                <a:solidFill>
                  <a:schemeClr val="tx2"/>
                </a:solidFill>
              </a:rPr>
              <a:t>And O(</a:t>
            </a:r>
            <a:r>
              <a:rPr lang="en-US" altLang="zh-TW" sz="1800" i="1" smtClean="0">
                <a:solidFill>
                  <a:schemeClr val="tx2"/>
                </a:solidFill>
              </a:rPr>
              <a:t>n</a:t>
            </a:r>
            <a:r>
              <a:rPr lang="en-US" altLang="zh-TW" sz="1800" smtClean="0">
                <a:solidFill>
                  <a:schemeClr val="tx2"/>
                </a:solidFill>
              </a:rPr>
              <a:t>) operations in the worst case.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sz="1800" smtClean="0">
                <a:solidFill>
                  <a:schemeClr val="tx2"/>
                </a:solidFill>
              </a:rPr>
              <a:t>Thus, </a:t>
            </a:r>
            <a:r>
              <a:rPr lang="en-US" altLang="zh-TW" sz="1800" i="1" smtClean="0">
                <a:solidFill>
                  <a:schemeClr val="tx2"/>
                </a:solidFill>
              </a:rPr>
              <a:t>n</a:t>
            </a:r>
            <a:r>
              <a:rPr lang="en-US" altLang="zh-TW" sz="1800" smtClean="0">
                <a:solidFill>
                  <a:schemeClr val="tx2"/>
                </a:solidFill>
              </a:rPr>
              <a:t>-node insertions require O(</a:t>
            </a:r>
            <a:r>
              <a:rPr lang="en-US" altLang="zh-TW" sz="1800" i="1" smtClean="0">
                <a:solidFill>
                  <a:schemeClr val="tx2"/>
                </a:solidFill>
              </a:rPr>
              <a:t>n</a:t>
            </a:r>
            <a:r>
              <a:rPr lang="en-US" altLang="zh-TW" sz="1800" smtClean="0">
                <a:solidFill>
                  <a:schemeClr val="tx2"/>
                </a:solidFill>
              </a:rPr>
              <a:t>log</a:t>
            </a:r>
            <a:r>
              <a:rPr lang="en-US" altLang="zh-TW" sz="1800" i="1" smtClean="0">
                <a:solidFill>
                  <a:schemeClr val="tx2"/>
                </a:solidFill>
              </a:rPr>
              <a:t>n</a:t>
            </a:r>
            <a:r>
              <a:rPr lang="en-US" altLang="zh-TW" sz="1800" smtClean="0">
                <a:solidFill>
                  <a:schemeClr val="tx2"/>
                </a:solidFill>
              </a:rPr>
              <a:t>) operations in average case, and O(</a:t>
            </a:r>
            <a:r>
              <a:rPr lang="en-US" altLang="zh-TW" sz="1800" i="1" smtClean="0">
                <a:solidFill>
                  <a:schemeClr val="tx2"/>
                </a:solidFill>
              </a:rPr>
              <a:t>n</a:t>
            </a:r>
            <a:r>
              <a:rPr lang="en-US" altLang="zh-TW" sz="1800" baseline="30000" smtClean="0">
                <a:solidFill>
                  <a:schemeClr val="tx2"/>
                </a:solidFill>
              </a:rPr>
              <a:t>2</a:t>
            </a:r>
            <a:r>
              <a:rPr lang="en-US" altLang="zh-TW" sz="1800" smtClean="0">
                <a:solidFill>
                  <a:schemeClr val="tx2"/>
                </a:solidFill>
              </a:rPr>
              <a:t>) operations in the worst case.</a:t>
            </a:r>
          </a:p>
          <a:p>
            <a:pPr lvl="1" eaLnBrk="1" hangingPunct="1">
              <a:lnSpc>
                <a:spcPct val="90000"/>
              </a:lnSpc>
            </a:pPr>
            <a:endParaRPr lang="en-US" altLang="zh-TW" sz="1000" smtClean="0">
              <a:solidFill>
                <a:schemeClr val="tx2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zh-TW" sz="2000" smtClean="0">
                <a:solidFill>
                  <a:schemeClr val="tx2"/>
                </a:solidFill>
              </a:rPr>
              <a:t>The inroder traversal: 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sz="1800" smtClean="0">
                <a:solidFill>
                  <a:schemeClr val="tx2"/>
                </a:solidFill>
              </a:rPr>
              <a:t>O(</a:t>
            </a:r>
            <a:r>
              <a:rPr lang="en-US" altLang="zh-TW" sz="1800" i="1" smtClean="0">
                <a:solidFill>
                  <a:schemeClr val="tx2"/>
                </a:solidFill>
              </a:rPr>
              <a:t>n</a:t>
            </a:r>
            <a:r>
              <a:rPr lang="en-US" altLang="zh-TW" sz="1800" smtClean="0">
                <a:solidFill>
                  <a:schemeClr val="tx2"/>
                </a:solidFill>
              </a:rPr>
              <a:t>) in all cases.</a:t>
            </a:r>
          </a:p>
          <a:p>
            <a:pPr lvl="2" eaLnBrk="1" hangingPunct="1">
              <a:lnSpc>
                <a:spcPct val="90000"/>
              </a:lnSpc>
            </a:pPr>
            <a:endParaRPr lang="en-US" altLang="zh-TW" sz="1800" smtClean="0">
              <a:solidFill>
                <a:schemeClr val="tx2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zh-TW" sz="2000" smtClean="0">
                <a:solidFill>
                  <a:schemeClr val="tx2"/>
                </a:solidFill>
              </a:rPr>
              <a:t>Sum up: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sz="1800" smtClean="0">
                <a:solidFill>
                  <a:schemeClr val="tx2"/>
                </a:solidFill>
              </a:rPr>
              <a:t>Average case: O(</a:t>
            </a:r>
            <a:r>
              <a:rPr lang="en-US" altLang="zh-TW" sz="1800" i="1" smtClean="0">
                <a:solidFill>
                  <a:schemeClr val="tx2"/>
                </a:solidFill>
              </a:rPr>
              <a:t>n</a:t>
            </a:r>
            <a:r>
              <a:rPr lang="en-US" altLang="zh-TW" sz="1800" smtClean="0">
                <a:solidFill>
                  <a:schemeClr val="tx2"/>
                </a:solidFill>
              </a:rPr>
              <a:t>log</a:t>
            </a:r>
            <a:r>
              <a:rPr lang="en-US" altLang="zh-TW" sz="1800" i="1" smtClean="0">
                <a:solidFill>
                  <a:schemeClr val="tx2"/>
                </a:solidFill>
              </a:rPr>
              <a:t>n</a:t>
            </a:r>
            <a:r>
              <a:rPr lang="en-US" altLang="zh-TW" sz="1800" smtClean="0">
                <a:solidFill>
                  <a:schemeClr val="tx2"/>
                </a:solidFill>
              </a:rPr>
              <a:t>)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sz="1800" smtClean="0">
                <a:solidFill>
                  <a:schemeClr val="tx2"/>
                </a:solidFill>
              </a:rPr>
              <a:t>Worst case: O(</a:t>
            </a:r>
            <a:r>
              <a:rPr lang="en-US" altLang="zh-TW" sz="1800" i="1" smtClean="0">
                <a:solidFill>
                  <a:schemeClr val="tx2"/>
                </a:solidFill>
              </a:rPr>
              <a:t>n</a:t>
            </a:r>
            <a:r>
              <a:rPr lang="en-US" altLang="zh-TW" sz="1800" baseline="30000" smtClean="0">
                <a:solidFill>
                  <a:schemeClr val="tx2"/>
                </a:solidFill>
              </a:rPr>
              <a:t>2</a:t>
            </a:r>
            <a:r>
              <a:rPr lang="en-US" altLang="zh-TW" sz="1800" smtClean="0">
                <a:solidFill>
                  <a:schemeClr val="tx2"/>
                </a:solidFill>
              </a:rPr>
              <a:t>)</a:t>
            </a:r>
            <a:endParaRPr lang="zh-TW" altLang="en-US" sz="1800" smtClean="0"/>
          </a:p>
        </p:txBody>
      </p:sp>
    </p:spTree>
    <p:extLst>
      <p:ext uri="{BB962C8B-B14F-4D97-AF65-F5344CB8AC3E}">
        <p14:creationId xmlns:p14="http://schemas.microsoft.com/office/powerpoint/2010/main" val="3926684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38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389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3389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3389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3389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3389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55FBBE-4C21-4092-954D-9AAB7FCBF01B}" type="slidenum">
              <a:rPr lang="zh-TW" altLang="en-US"/>
              <a:pPr>
                <a:defRPr/>
              </a:pPr>
              <a:t>50</a:t>
            </a:fld>
            <a:endParaRPr lang="en-US" altLang="zh-TW"/>
          </a:p>
        </p:txBody>
      </p:sp>
      <p:sp>
        <p:nvSpPr>
          <p:cNvPr id="1085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General Trees (1/2)</a:t>
            </a:r>
          </a:p>
        </p:txBody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400" smtClean="0">
                <a:solidFill>
                  <a:schemeClr val="tx2"/>
                </a:solidFill>
              </a:rPr>
              <a:t>Each node can have an arbitrary number of children.</a:t>
            </a:r>
          </a:p>
          <a:p>
            <a:pPr lvl="1" eaLnBrk="1" hangingPunct="1"/>
            <a:endParaRPr lang="en-US" altLang="zh-TW" sz="120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sz="2400" smtClean="0">
                <a:solidFill>
                  <a:schemeClr val="tx2"/>
                </a:solidFill>
              </a:rPr>
              <a:t>A binary tree can represent a general tree.</a:t>
            </a:r>
          </a:p>
          <a:p>
            <a:pPr lvl="1" eaLnBrk="1" hangingPunct="1"/>
            <a:r>
              <a:rPr lang="en-US" altLang="zh-TW" sz="2000" smtClean="0">
                <a:solidFill>
                  <a:schemeClr val="tx2"/>
                </a:solidFill>
              </a:rPr>
              <a:t>Each node has two pointers:</a:t>
            </a:r>
          </a:p>
          <a:p>
            <a:pPr lvl="2" eaLnBrk="1" hangingPunct="1"/>
            <a:r>
              <a:rPr lang="en-US" altLang="zh-TW" sz="1800" smtClean="0">
                <a:solidFill>
                  <a:schemeClr val="tx2"/>
                </a:solidFill>
              </a:rPr>
              <a:t>The left pointer points to the node</a:t>
            </a:r>
            <a:r>
              <a:rPr lang="en-US" altLang="zh-TW" sz="1800" smtClean="0">
                <a:solidFill>
                  <a:schemeClr val="tx2"/>
                </a:solidFill>
                <a:latin typeface="Times" pitchFamily="18" charset="0"/>
              </a:rPr>
              <a:t>’</a:t>
            </a:r>
            <a:r>
              <a:rPr lang="en-US" altLang="zh-TW" sz="1800" smtClean="0">
                <a:solidFill>
                  <a:schemeClr val="tx2"/>
                </a:solidFill>
              </a:rPr>
              <a:t>s oldest (first) child.</a:t>
            </a:r>
          </a:p>
          <a:p>
            <a:pPr lvl="2" eaLnBrk="1" hangingPunct="1"/>
            <a:r>
              <a:rPr lang="en-US" altLang="zh-TW" sz="1800" smtClean="0">
                <a:solidFill>
                  <a:schemeClr val="tx2"/>
                </a:solidFill>
              </a:rPr>
              <a:t>The right pointer points to the node</a:t>
            </a:r>
            <a:r>
              <a:rPr lang="en-US" altLang="zh-TW" sz="1800" smtClean="0">
                <a:solidFill>
                  <a:schemeClr val="tx2"/>
                </a:solidFill>
                <a:latin typeface="Times" pitchFamily="18" charset="0"/>
              </a:rPr>
              <a:t>’</a:t>
            </a:r>
            <a:r>
              <a:rPr lang="en-US" altLang="zh-TW" sz="1800" smtClean="0">
                <a:solidFill>
                  <a:schemeClr val="tx2"/>
                </a:solidFill>
              </a:rPr>
              <a:t>s next sibling.</a:t>
            </a:r>
          </a:p>
          <a:p>
            <a:pPr lvl="1" eaLnBrk="1" hangingPunct="1"/>
            <a:endParaRPr lang="en-US" altLang="zh-TW" sz="2000" smtClean="0">
              <a:solidFill>
                <a:schemeClr val="tx2"/>
              </a:solidFill>
            </a:endParaRPr>
          </a:p>
        </p:txBody>
      </p:sp>
      <p:pic>
        <p:nvPicPr>
          <p:cNvPr id="108549" name="Picture 16" descr="fig10_3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343400"/>
            <a:ext cx="2667000" cy="1481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550" name="Picture 18" descr="fig10_3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4343400"/>
            <a:ext cx="3810000" cy="161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551" name="Picture 19" descr="fig10_4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4343400"/>
            <a:ext cx="1274763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639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E33675-3EFD-4CA5-9A3A-8537AE7D800B}" type="slidenum">
              <a:rPr lang="zh-TW" altLang="en-US"/>
              <a:pPr>
                <a:defRPr/>
              </a:pPr>
              <a:t>51</a:t>
            </a:fld>
            <a:endParaRPr lang="en-US" altLang="zh-TW"/>
          </a:p>
        </p:txBody>
      </p:sp>
      <p:sp>
        <p:nvSpPr>
          <p:cNvPr id="1095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General Trees (2/2)</a:t>
            </a:r>
          </a:p>
        </p:txBody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400" smtClean="0">
                <a:solidFill>
                  <a:schemeClr val="tx2"/>
                </a:solidFill>
              </a:rPr>
              <a:t>An </a:t>
            </a:r>
            <a:r>
              <a:rPr lang="en-US" altLang="zh-TW" sz="2400" i="1" smtClean="0">
                <a:solidFill>
                  <a:schemeClr val="tx2"/>
                </a:solidFill>
              </a:rPr>
              <a:t>n</a:t>
            </a:r>
            <a:r>
              <a:rPr lang="en-US" altLang="zh-TW" sz="2400" smtClean="0">
                <a:solidFill>
                  <a:schemeClr val="tx2"/>
                </a:solidFill>
              </a:rPr>
              <a:t>-ary tree is a general tree whose nodes can have no more than </a:t>
            </a:r>
            <a:r>
              <a:rPr lang="en-US" altLang="zh-TW" sz="2400" i="1" smtClean="0">
                <a:solidFill>
                  <a:schemeClr val="tx2"/>
                </a:solidFill>
              </a:rPr>
              <a:t>n</a:t>
            </a:r>
            <a:r>
              <a:rPr lang="en-US" altLang="zh-TW" sz="2400" smtClean="0">
                <a:solidFill>
                  <a:schemeClr val="tx2"/>
                </a:solidFill>
              </a:rPr>
              <a:t> children each. </a:t>
            </a:r>
          </a:p>
          <a:p>
            <a:pPr lvl="1" eaLnBrk="1" hangingPunct="1"/>
            <a:endParaRPr lang="en-US" altLang="zh-TW" sz="120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sz="2400" smtClean="0">
                <a:solidFill>
                  <a:schemeClr val="tx2"/>
                </a:solidFill>
              </a:rPr>
              <a:t>In implementation, each node points directly to its children.</a:t>
            </a:r>
            <a:endParaRPr lang="en-US" altLang="zh-TW" smtClean="0">
              <a:solidFill>
                <a:schemeClr val="tx2"/>
              </a:solidFill>
            </a:endParaRPr>
          </a:p>
        </p:txBody>
      </p:sp>
      <p:pic>
        <p:nvPicPr>
          <p:cNvPr id="109573" name="Picture 11" descr="fig10_4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697288"/>
            <a:ext cx="4876800" cy="230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2276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ofile">
  <a:themeElements>
    <a:clrScheme name="Profile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Profile">
      <a:majorFont>
        <a:latin typeface="Verdana"/>
        <a:ea typeface="新細明體"/>
        <a:cs typeface=""/>
      </a:majorFont>
      <a:minorFont>
        <a:latin typeface="Verdana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18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urier New" pitchFamily="49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18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urier New" pitchFamily="49" charset="0"/>
            <a:ea typeface="新細明體" pitchFamily="18" charset="-120"/>
          </a:defRPr>
        </a:defPPr>
      </a:lstStyle>
    </a:lnDef>
  </a:objectDefaults>
  <a:extraClrSchemeLst>
    <a:extraClrScheme>
      <a:clrScheme name="Profile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ile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Profile</Template>
  <TotalTime>9404</TotalTime>
  <Words>3141</Words>
  <Application>Microsoft Office PowerPoint</Application>
  <PresentationFormat>如螢幕大小 (4:3)</PresentationFormat>
  <Paragraphs>605</Paragraphs>
  <Slides>51</Slides>
  <Notes>5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51</vt:i4>
      </vt:variant>
    </vt:vector>
  </HeadingPairs>
  <TitlesOfParts>
    <vt:vector size="59" baseType="lpstr">
      <vt:lpstr>新細明體</vt:lpstr>
      <vt:lpstr>Arial</vt:lpstr>
      <vt:lpstr>Courier New</vt:lpstr>
      <vt:lpstr>Times</vt:lpstr>
      <vt:lpstr>Times New Roman</vt:lpstr>
      <vt:lpstr>Verdana</vt:lpstr>
      <vt:lpstr>Wingdings</vt:lpstr>
      <vt:lpstr>Profile</vt:lpstr>
      <vt:lpstr>Chapter 16  Tree Implementations</vt:lpstr>
      <vt:lpstr>The Nodes in a Binary Tree</vt:lpstr>
      <vt:lpstr>An Array-Based Representation (1/3)</vt:lpstr>
      <vt:lpstr>An Array-Based Representation (2/3)</vt:lpstr>
      <vt:lpstr>An Array-Based Representation (3/3)</vt:lpstr>
      <vt:lpstr>A Link-Based Representation (1/3)</vt:lpstr>
      <vt:lpstr>A Link-Based Representation (2/3)</vt:lpstr>
      <vt:lpstr>A Link-Based Representation (3/3)</vt:lpstr>
      <vt:lpstr>A Link-Based Implementation of the ADT Binary Tree (1/13)</vt:lpstr>
      <vt:lpstr>A Link-Based Implementation of the ADT Binary Tree (2/13)</vt:lpstr>
      <vt:lpstr>A Link-Based Implementation of the ADT Binary Tree (3/13)</vt:lpstr>
      <vt:lpstr>A Link-Based Implementation of the ADT Binary Tree (4/13)</vt:lpstr>
      <vt:lpstr>A Link-Based Implementation of the ADT Binary Tree (5/13)</vt:lpstr>
      <vt:lpstr>A Link-Based Implementation of the ADT Binary Tree (6/13)</vt:lpstr>
      <vt:lpstr>A Link-Based Implementation of the ADT Binary Tree (7/13)</vt:lpstr>
      <vt:lpstr>A Link-Based Implementation of the ADT Binary Tree (8/13)</vt:lpstr>
      <vt:lpstr>A Link-Based Implementation of the ADT Binary Tree (9/13)</vt:lpstr>
      <vt:lpstr>A Link-Based Implementation of the ADT Binary Tree (10/13)</vt:lpstr>
      <vt:lpstr>A Link-Based Implementation of the ADT Binary Tree (11/13)</vt:lpstr>
      <vt:lpstr>A Link-Based Implementation of the ADT Binary Tree (12/13)</vt:lpstr>
      <vt:lpstr>A Link-Based Implementation of the ADT Binary Tree (13/13)</vt:lpstr>
      <vt:lpstr>A Link-Based Implementation of the ADT Binary Search Tree (1/20)</vt:lpstr>
      <vt:lpstr>A Link-Based Implementation of the ADT Binary Search Tree (2/20)</vt:lpstr>
      <vt:lpstr>A Link-Based Implementation of the ADT Binary Search Tree (3/20)</vt:lpstr>
      <vt:lpstr>A Link-Based Implementation of the ADT Binary Search Tree (4/20)</vt:lpstr>
      <vt:lpstr>A Link-Based Implementation of the ADT Binary Search Tree (5/20)</vt:lpstr>
      <vt:lpstr>A Link-Based Implementation of the ADT Binary Search Tree (6/20)</vt:lpstr>
      <vt:lpstr>A Link-Based Implementation of the ADT Binary Search Tree (7/20)</vt:lpstr>
      <vt:lpstr>A Link-Based Implementation of the ADT Binary Search Tree (8/20)</vt:lpstr>
      <vt:lpstr>A Link-Based Implementation of the ADT Binary Search Tree (9/20)</vt:lpstr>
      <vt:lpstr>A Link-Based Implementation of the ADT Binary Search Tree (10/20)</vt:lpstr>
      <vt:lpstr>A Link-Based Implementation of the ADT Binary Search Tree (11/20)</vt:lpstr>
      <vt:lpstr>A Link-Based Implementation of the ADT Binary Search Tree (12/20)</vt:lpstr>
      <vt:lpstr>A Link-Based Implementation of the ADT Binary Search Tree (13/20)</vt:lpstr>
      <vt:lpstr>A Link-Based Implementation of the ADT Binary Search Tree (14/20)</vt:lpstr>
      <vt:lpstr>A Link-Based Implementation of the ADT Binary Search Tree (15/20)</vt:lpstr>
      <vt:lpstr>A Link-Based Implementation of the ADT Binary Search Tree (16/20)</vt:lpstr>
      <vt:lpstr>A Link-Based Implementation of the ADT Binary Search Tree (17/20)</vt:lpstr>
      <vt:lpstr>A Link-Based Implementation of the ADT Binary Search Tree (18/20)</vt:lpstr>
      <vt:lpstr>A Link-Based Implementation of the ADT Binary Search Tree (19/20)</vt:lpstr>
      <vt:lpstr>A Link-Based Implementation of the ADT Binary Search Tree (20/20)</vt:lpstr>
      <vt:lpstr>Saving a Binary Search in a File (1/6)</vt:lpstr>
      <vt:lpstr>Saving a Binary Search in a File (2/6)</vt:lpstr>
      <vt:lpstr>Saving a Binary Search in a File (3/6)</vt:lpstr>
      <vt:lpstr>Saving a Binary Search in a File (4/6)</vt:lpstr>
      <vt:lpstr>Saving a Binary Search in a File (5/6)</vt:lpstr>
      <vt:lpstr>Saving a Binary Search in a File (6/6)</vt:lpstr>
      <vt:lpstr>Treesort (1/2)</vt:lpstr>
      <vt:lpstr>Treesort (2/2)</vt:lpstr>
      <vt:lpstr>General Trees (1/2)</vt:lpstr>
      <vt:lpstr>General Trees (2/2)</vt:lpstr>
    </vt:vector>
  </TitlesOfParts>
  <Company>Dept. of IM, NTU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10</dc:title>
  <dc:subject>Trees</dc:subject>
  <dc:creator>Chien Chin Chen</dc:creator>
  <cp:lastModifiedBy>Chien Chin Chen</cp:lastModifiedBy>
  <cp:revision>2233</cp:revision>
  <dcterms:created xsi:type="dcterms:W3CDTF">2003-05-23T15:49:24Z</dcterms:created>
  <dcterms:modified xsi:type="dcterms:W3CDTF">2015-12-13T13:49:13Z</dcterms:modified>
</cp:coreProperties>
</file>