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59"/>
  </p:notesMasterIdLst>
  <p:handoutMasterIdLst>
    <p:handoutMasterId r:id="rId60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311" r:id="rId21"/>
    <p:sldId id="274" r:id="rId22"/>
    <p:sldId id="275" r:id="rId23"/>
    <p:sldId id="276" r:id="rId24"/>
    <p:sldId id="277" r:id="rId25"/>
    <p:sldId id="278" r:id="rId26"/>
    <p:sldId id="279" r:id="rId27"/>
    <p:sldId id="312" r:id="rId28"/>
    <p:sldId id="280" r:id="rId29"/>
    <p:sldId id="281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</p:sldIdLst>
  <p:sldSz cx="9144000" cy="6858000" type="screen4x3"/>
  <p:notesSz cx="6797675" cy="9874250"/>
  <p:custDataLst>
    <p:tags r:id="rId61"/>
  </p:custData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688" autoAdjust="0"/>
  </p:normalViewPr>
  <p:slideViewPr>
    <p:cSldViewPr>
      <p:cViewPr varScale="1">
        <p:scale>
          <a:sx n="72" d="100"/>
          <a:sy n="72" d="100"/>
        </p:scale>
        <p:origin x="951" y="3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61" Type="http://schemas.openxmlformats.org/officeDocument/2006/relationships/tags" Target="tags/tag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handoutMaster" Target="handoutMasters/handoutMaster1.xml"/><Relationship Id="rId65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EBDC1B-6146-8B4F-ADAA-B1BAE52EE31A}" type="doc">
      <dgm:prSet loTypeId="urn:microsoft.com/office/officeart/2005/8/layout/lProcess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168749A-CCED-F94B-85DD-583BF6BB6ECA}">
      <dgm:prSet/>
      <dgm:spPr>
        <a:solidFill>
          <a:schemeClr val="bg1"/>
        </a:solidFill>
        <a:effectLst>
          <a:glow rad="101600">
            <a:schemeClr val="accent1">
              <a:alpha val="75000"/>
            </a:schemeClr>
          </a:glow>
          <a:softEdge rad="101600"/>
        </a:effectLst>
      </dgm:spPr>
      <dgm:t>
        <a:bodyPr/>
        <a:lstStyle/>
        <a:p>
          <a:pPr rtl="0"/>
          <a:r>
            <a:rPr lang="en-US" dirty="0" smtClean="0"/>
            <a:t>Commonly used to create a one-way password file</a:t>
          </a:r>
          <a:endParaRPr lang="en-US" dirty="0"/>
        </a:p>
      </dgm:t>
    </dgm:pt>
    <dgm:pt modelId="{6C916D29-5426-E845-97F0-AA734D75502E}" type="parTrans" cxnId="{49DE799D-F643-4742-B3EA-CFA13418E709}">
      <dgm:prSet/>
      <dgm:spPr/>
      <dgm:t>
        <a:bodyPr/>
        <a:lstStyle/>
        <a:p>
          <a:endParaRPr lang="en-US"/>
        </a:p>
      </dgm:t>
    </dgm:pt>
    <dgm:pt modelId="{2666BCAD-EF2E-ED48-8EB0-7FA10ED7AB39}" type="sibTrans" cxnId="{49DE799D-F643-4742-B3EA-CFA13418E709}">
      <dgm:prSet/>
      <dgm:spPr/>
      <dgm:t>
        <a:bodyPr/>
        <a:lstStyle/>
        <a:p>
          <a:endParaRPr lang="en-US"/>
        </a:p>
      </dgm:t>
    </dgm:pt>
    <dgm:pt modelId="{45CB8223-24EF-DA44-B0F7-261AFC2D85F1}">
      <dgm:prSet/>
      <dgm:spPr>
        <a:ln>
          <a:solidFill>
            <a:schemeClr val="tx1"/>
          </a:solidFill>
        </a:ln>
      </dgm:spPr>
      <dgm:t>
        <a:bodyPr/>
        <a:lstStyle/>
        <a:p>
          <a:pPr rtl="0"/>
          <a:r>
            <a:rPr lang="en-US" dirty="0" smtClean="0"/>
            <a:t>When a user enters a password, the hash of that password is compared to the stored hash value for verification</a:t>
          </a:r>
          <a:endParaRPr lang="en-US" dirty="0"/>
        </a:p>
      </dgm:t>
    </dgm:pt>
    <dgm:pt modelId="{19BDC7F9-204D-BC45-8712-C0E743B3E059}" type="parTrans" cxnId="{A293BFD2-4A86-2A45-A3A9-C86F624029B9}">
      <dgm:prSet/>
      <dgm:spPr/>
      <dgm:t>
        <a:bodyPr/>
        <a:lstStyle/>
        <a:p>
          <a:endParaRPr lang="en-US"/>
        </a:p>
      </dgm:t>
    </dgm:pt>
    <dgm:pt modelId="{6ACE365A-8EE6-3441-BC81-803990CBAA46}" type="sibTrans" cxnId="{A293BFD2-4A86-2A45-A3A9-C86F624029B9}">
      <dgm:prSet/>
      <dgm:spPr/>
      <dgm:t>
        <a:bodyPr/>
        <a:lstStyle/>
        <a:p>
          <a:endParaRPr lang="en-US"/>
        </a:p>
      </dgm:t>
    </dgm:pt>
    <dgm:pt modelId="{60DD25D4-1CB3-834F-9602-C41C798A7F4D}">
      <dgm:prSet/>
      <dgm:spPr>
        <a:ln>
          <a:solidFill>
            <a:schemeClr val="tx1"/>
          </a:solidFill>
        </a:ln>
      </dgm:spPr>
      <dgm:t>
        <a:bodyPr/>
        <a:lstStyle/>
        <a:p>
          <a:pPr rtl="0"/>
          <a:r>
            <a:rPr lang="en-US" dirty="0" smtClean="0"/>
            <a:t>This approach to password protection is used by most operating systems </a:t>
          </a:r>
          <a:endParaRPr lang="en-US" dirty="0"/>
        </a:p>
      </dgm:t>
    </dgm:pt>
    <dgm:pt modelId="{0A089693-76E9-7A4B-9148-82FE024D2EC8}" type="parTrans" cxnId="{B2C7D9A6-28D6-E24B-B4C0-759FBA866AAF}">
      <dgm:prSet/>
      <dgm:spPr/>
      <dgm:t>
        <a:bodyPr/>
        <a:lstStyle/>
        <a:p>
          <a:endParaRPr lang="en-US"/>
        </a:p>
      </dgm:t>
    </dgm:pt>
    <dgm:pt modelId="{05551EFB-9F83-2349-9014-87D3233C4975}" type="sibTrans" cxnId="{B2C7D9A6-28D6-E24B-B4C0-759FBA866AAF}">
      <dgm:prSet/>
      <dgm:spPr/>
      <dgm:t>
        <a:bodyPr/>
        <a:lstStyle/>
        <a:p>
          <a:endParaRPr lang="en-US"/>
        </a:p>
      </dgm:t>
    </dgm:pt>
    <dgm:pt modelId="{C6BFF961-4373-6E4D-90C3-1F201EBAB55E}">
      <dgm:prSet/>
      <dgm:spPr>
        <a:solidFill>
          <a:schemeClr val="bg1"/>
        </a:solidFill>
        <a:effectLst>
          <a:glow rad="101600">
            <a:schemeClr val="accent1">
              <a:alpha val="75000"/>
            </a:schemeClr>
          </a:glow>
          <a:softEdge rad="63500"/>
        </a:effectLst>
      </dgm:spPr>
      <dgm:t>
        <a:bodyPr/>
        <a:lstStyle/>
        <a:p>
          <a:pPr rtl="0"/>
          <a:r>
            <a:rPr lang="en-US" dirty="0" smtClean="0"/>
            <a:t>Can be used for intrusion and virus detection</a:t>
          </a:r>
          <a:endParaRPr lang="en-US" dirty="0"/>
        </a:p>
      </dgm:t>
    </dgm:pt>
    <dgm:pt modelId="{CF7868EC-A98C-5342-8873-CCCF7E182B9A}" type="parTrans" cxnId="{AD6F7AF3-0DDE-E540-947F-337A24E28EEE}">
      <dgm:prSet/>
      <dgm:spPr/>
      <dgm:t>
        <a:bodyPr/>
        <a:lstStyle/>
        <a:p>
          <a:endParaRPr lang="en-US"/>
        </a:p>
      </dgm:t>
    </dgm:pt>
    <dgm:pt modelId="{34C2C00B-100D-8548-88E7-E3DF6B3D1BCE}" type="sibTrans" cxnId="{AD6F7AF3-0DDE-E540-947F-337A24E28EEE}">
      <dgm:prSet/>
      <dgm:spPr/>
      <dgm:t>
        <a:bodyPr/>
        <a:lstStyle/>
        <a:p>
          <a:endParaRPr lang="en-US"/>
        </a:p>
      </dgm:t>
    </dgm:pt>
    <dgm:pt modelId="{E645E13A-A24E-6B48-B19F-89AFAD4995F2}">
      <dgm:prSet/>
      <dgm:spPr>
        <a:ln>
          <a:solidFill>
            <a:schemeClr val="tx1"/>
          </a:solidFill>
        </a:ln>
      </dgm:spPr>
      <dgm:t>
        <a:bodyPr/>
        <a:lstStyle/>
        <a:p>
          <a:pPr rtl="0"/>
          <a:r>
            <a:rPr lang="en-US" dirty="0" smtClean="0"/>
            <a:t>Store H(F) for each file on a system and secure the hash values</a:t>
          </a:r>
          <a:endParaRPr lang="en-US" dirty="0"/>
        </a:p>
      </dgm:t>
    </dgm:pt>
    <dgm:pt modelId="{59B39548-73D2-0249-A7C6-B778D02A4F88}" type="parTrans" cxnId="{42366A1C-2F6A-AE42-8B22-C9D6F383404B}">
      <dgm:prSet/>
      <dgm:spPr/>
      <dgm:t>
        <a:bodyPr/>
        <a:lstStyle/>
        <a:p>
          <a:endParaRPr lang="en-US"/>
        </a:p>
      </dgm:t>
    </dgm:pt>
    <dgm:pt modelId="{29313F91-225C-F043-8F8F-E6D2E14FAD7C}" type="sibTrans" cxnId="{42366A1C-2F6A-AE42-8B22-C9D6F383404B}">
      <dgm:prSet/>
      <dgm:spPr/>
      <dgm:t>
        <a:bodyPr/>
        <a:lstStyle/>
        <a:p>
          <a:endParaRPr lang="en-US"/>
        </a:p>
      </dgm:t>
    </dgm:pt>
    <dgm:pt modelId="{8A46D1A2-AE66-5545-B5C6-68A577BE8DFF}">
      <dgm:prSet/>
      <dgm:spPr>
        <a:ln>
          <a:solidFill>
            <a:schemeClr val="tx1"/>
          </a:solidFill>
        </a:ln>
      </dgm:spPr>
      <dgm:t>
        <a:bodyPr/>
        <a:lstStyle/>
        <a:p>
          <a:pPr rtl="0"/>
          <a:r>
            <a:rPr lang="en-US" dirty="0" smtClean="0"/>
            <a:t>One can later determine if a file has been modified by </a:t>
          </a:r>
          <a:r>
            <a:rPr lang="en-US" dirty="0" err="1" smtClean="0"/>
            <a:t>recomputing</a:t>
          </a:r>
          <a:r>
            <a:rPr lang="en-US" dirty="0" smtClean="0"/>
            <a:t> H(F) </a:t>
          </a:r>
          <a:endParaRPr lang="en-US" dirty="0"/>
        </a:p>
      </dgm:t>
    </dgm:pt>
    <dgm:pt modelId="{6024C005-E62C-944B-A18B-3CA93DF3F49C}" type="parTrans" cxnId="{CF9116B3-8426-9148-A34F-36CDAB7EE007}">
      <dgm:prSet/>
      <dgm:spPr/>
      <dgm:t>
        <a:bodyPr/>
        <a:lstStyle/>
        <a:p>
          <a:endParaRPr lang="en-US"/>
        </a:p>
      </dgm:t>
    </dgm:pt>
    <dgm:pt modelId="{DCC37FF7-A669-D344-BFD1-C182DC2A28CF}" type="sibTrans" cxnId="{CF9116B3-8426-9148-A34F-36CDAB7EE007}">
      <dgm:prSet/>
      <dgm:spPr/>
      <dgm:t>
        <a:bodyPr/>
        <a:lstStyle/>
        <a:p>
          <a:endParaRPr lang="en-US"/>
        </a:p>
      </dgm:t>
    </dgm:pt>
    <dgm:pt modelId="{35D04BC2-6AD2-EF4F-B93B-6DF04AE62FD4}">
      <dgm:prSet/>
      <dgm:spPr>
        <a:ln>
          <a:solidFill>
            <a:schemeClr val="tx1"/>
          </a:solidFill>
        </a:ln>
      </dgm:spPr>
      <dgm:t>
        <a:bodyPr/>
        <a:lstStyle/>
        <a:p>
          <a:pPr rtl="0"/>
          <a:r>
            <a:rPr lang="en-US" dirty="0" smtClean="0"/>
            <a:t>An intruder would need to change F without changing H(F)</a:t>
          </a:r>
          <a:endParaRPr lang="en-US" dirty="0"/>
        </a:p>
      </dgm:t>
    </dgm:pt>
    <dgm:pt modelId="{918F828C-F7CE-4245-BDE4-80D63A70B67C}" type="parTrans" cxnId="{01112895-96DA-4940-BC27-1C63CCAEFCFD}">
      <dgm:prSet/>
      <dgm:spPr/>
      <dgm:t>
        <a:bodyPr/>
        <a:lstStyle/>
        <a:p>
          <a:endParaRPr lang="en-US"/>
        </a:p>
      </dgm:t>
    </dgm:pt>
    <dgm:pt modelId="{D08FEB11-9159-CB47-A020-E7CE4A2E6A60}" type="sibTrans" cxnId="{01112895-96DA-4940-BC27-1C63CCAEFCFD}">
      <dgm:prSet/>
      <dgm:spPr/>
      <dgm:t>
        <a:bodyPr/>
        <a:lstStyle/>
        <a:p>
          <a:endParaRPr lang="en-US"/>
        </a:p>
      </dgm:t>
    </dgm:pt>
    <dgm:pt modelId="{C19458EB-338E-834D-9D24-B265F4C45145}">
      <dgm:prSet/>
      <dgm:spPr>
        <a:solidFill>
          <a:schemeClr val="bg1"/>
        </a:solidFill>
        <a:effectLst>
          <a:glow rad="101600">
            <a:schemeClr val="accent1">
              <a:alpha val="75000"/>
            </a:schemeClr>
          </a:glow>
          <a:softEdge rad="63500"/>
        </a:effectLst>
      </dgm:spPr>
      <dgm:t>
        <a:bodyPr/>
        <a:lstStyle/>
        <a:p>
          <a:pPr rtl="0"/>
          <a:r>
            <a:rPr lang="en-US" dirty="0" smtClean="0"/>
            <a:t>Can be used to construct a pseudorandom function (PRF) or a pseudorandom number generator (PRNG)</a:t>
          </a:r>
          <a:endParaRPr lang="en-US" dirty="0"/>
        </a:p>
      </dgm:t>
    </dgm:pt>
    <dgm:pt modelId="{053173A1-753A-0343-970C-5BE5BAB1D2EC}" type="parTrans" cxnId="{B52114E4-AA6B-0A40-AB14-D739C44CE811}">
      <dgm:prSet/>
      <dgm:spPr/>
      <dgm:t>
        <a:bodyPr/>
        <a:lstStyle/>
        <a:p>
          <a:endParaRPr lang="en-US"/>
        </a:p>
      </dgm:t>
    </dgm:pt>
    <dgm:pt modelId="{98381C18-658F-454A-ABED-C101412FD474}" type="sibTrans" cxnId="{B52114E4-AA6B-0A40-AB14-D739C44CE811}">
      <dgm:prSet/>
      <dgm:spPr/>
      <dgm:t>
        <a:bodyPr/>
        <a:lstStyle/>
        <a:p>
          <a:endParaRPr lang="en-US"/>
        </a:p>
      </dgm:t>
    </dgm:pt>
    <dgm:pt modelId="{A015E574-47A3-E944-B303-D53B4E1815CF}">
      <dgm:prSet/>
      <dgm:spPr>
        <a:ln>
          <a:solidFill>
            <a:schemeClr val="tx1"/>
          </a:solidFill>
        </a:ln>
      </dgm:spPr>
      <dgm:t>
        <a:bodyPr/>
        <a:lstStyle/>
        <a:p>
          <a:pPr rtl="0"/>
          <a:r>
            <a:rPr lang="en-US" dirty="0" smtClean="0"/>
            <a:t>A common application for a hash-based PRF is for the generation of symmetric keys</a:t>
          </a:r>
          <a:endParaRPr lang="en-US" dirty="0"/>
        </a:p>
      </dgm:t>
    </dgm:pt>
    <dgm:pt modelId="{D9B79708-16E5-A444-848C-4BDA40A631A6}" type="parTrans" cxnId="{AAF12A67-E486-CB4B-BE9C-858D90B6B82F}">
      <dgm:prSet/>
      <dgm:spPr/>
      <dgm:t>
        <a:bodyPr/>
        <a:lstStyle/>
        <a:p>
          <a:endParaRPr lang="en-US"/>
        </a:p>
      </dgm:t>
    </dgm:pt>
    <dgm:pt modelId="{ABB6F286-DC2D-F24A-A05D-7C2C2ACA01A9}" type="sibTrans" cxnId="{AAF12A67-E486-CB4B-BE9C-858D90B6B82F}">
      <dgm:prSet/>
      <dgm:spPr/>
      <dgm:t>
        <a:bodyPr/>
        <a:lstStyle/>
        <a:p>
          <a:endParaRPr lang="en-US"/>
        </a:p>
      </dgm:t>
    </dgm:pt>
    <dgm:pt modelId="{3A9DB640-426A-0648-828C-9459C8F29563}" type="pres">
      <dgm:prSet presAssocID="{F6EBDC1B-6146-8B4F-ADAA-B1BAE52EE31A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E031654-D7E9-8E48-94E5-BBF8E3A21A9E}" type="pres">
      <dgm:prSet presAssocID="{2168749A-CCED-F94B-85DD-583BF6BB6ECA}" presName="compNode" presStyleCnt="0"/>
      <dgm:spPr/>
    </dgm:pt>
    <dgm:pt modelId="{1886384E-7F5E-0C46-B09E-DD5887B1D990}" type="pres">
      <dgm:prSet presAssocID="{2168749A-CCED-F94B-85DD-583BF6BB6ECA}" presName="aNode" presStyleLbl="bgShp" presStyleIdx="0" presStyleCnt="3"/>
      <dgm:spPr/>
      <dgm:t>
        <a:bodyPr/>
        <a:lstStyle/>
        <a:p>
          <a:endParaRPr lang="en-US"/>
        </a:p>
      </dgm:t>
    </dgm:pt>
    <dgm:pt modelId="{A4F68F0C-ADB1-7E4E-A35C-8C21154957C6}" type="pres">
      <dgm:prSet presAssocID="{2168749A-CCED-F94B-85DD-583BF6BB6ECA}" presName="textNode" presStyleLbl="bgShp" presStyleIdx="0" presStyleCnt="3"/>
      <dgm:spPr/>
      <dgm:t>
        <a:bodyPr/>
        <a:lstStyle/>
        <a:p>
          <a:endParaRPr lang="en-US"/>
        </a:p>
      </dgm:t>
    </dgm:pt>
    <dgm:pt modelId="{604D0E69-2C8A-FF4A-A767-DC104804CBE4}" type="pres">
      <dgm:prSet presAssocID="{2168749A-CCED-F94B-85DD-583BF6BB6ECA}" presName="compChildNode" presStyleCnt="0"/>
      <dgm:spPr/>
    </dgm:pt>
    <dgm:pt modelId="{3A6283B4-62BC-1642-8579-66480AFE9981}" type="pres">
      <dgm:prSet presAssocID="{2168749A-CCED-F94B-85DD-583BF6BB6ECA}" presName="theInnerList" presStyleCnt="0"/>
      <dgm:spPr/>
    </dgm:pt>
    <dgm:pt modelId="{9A5C8B54-E8B9-5144-A712-533FDFDCB980}" type="pres">
      <dgm:prSet presAssocID="{45CB8223-24EF-DA44-B0F7-261AFC2D85F1}" presName="child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5C0AB9-8408-B444-8622-D43C27D9DAFC}" type="pres">
      <dgm:prSet presAssocID="{45CB8223-24EF-DA44-B0F7-261AFC2D85F1}" presName="aSpace2" presStyleCnt="0"/>
      <dgm:spPr/>
    </dgm:pt>
    <dgm:pt modelId="{32190510-28D4-564D-8C61-CA1C4E71FFDA}" type="pres">
      <dgm:prSet presAssocID="{60DD25D4-1CB3-834F-9602-C41C798A7F4D}" presName="child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2909FE-8B7B-FD4B-80C1-8E30337A1613}" type="pres">
      <dgm:prSet presAssocID="{2168749A-CCED-F94B-85DD-583BF6BB6ECA}" presName="aSpace" presStyleCnt="0"/>
      <dgm:spPr/>
    </dgm:pt>
    <dgm:pt modelId="{FA2DD86E-B6D3-E94E-958E-153B47809AD4}" type="pres">
      <dgm:prSet presAssocID="{C6BFF961-4373-6E4D-90C3-1F201EBAB55E}" presName="compNode" presStyleCnt="0"/>
      <dgm:spPr/>
    </dgm:pt>
    <dgm:pt modelId="{5F7C211F-9042-EC43-AF3D-42BEB42044BE}" type="pres">
      <dgm:prSet presAssocID="{C6BFF961-4373-6E4D-90C3-1F201EBAB55E}" presName="aNode" presStyleLbl="bgShp" presStyleIdx="1" presStyleCnt="3"/>
      <dgm:spPr/>
      <dgm:t>
        <a:bodyPr/>
        <a:lstStyle/>
        <a:p>
          <a:endParaRPr lang="en-US"/>
        </a:p>
      </dgm:t>
    </dgm:pt>
    <dgm:pt modelId="{42B7F9B9-8348-0C4D-AC9B-CC66D458F7FF}" type="pres">
      <dgm:prSet presAssocID="{C6BFF961-4373-6E4D-90C3-1F201EBAB55E}" presName="textNode" presStyleLbl="bgShp" presStyleIdx="1" presStyleCnt="3"/>
      <dgm:spPr/>
      <dgm:t>
        <a:bodyPr/>
        <a:lstStyle/>
        <a:p>
          <a:endParaRPr lang="en-US"/>
        </a:p>
      </dgm:t>
    </dgm:pt>
    <dgm:pt modelId="{268DBC68-748D-B043-B027-807A4CC41A44}" type="pres">
      <dgm:prSet presAssocID="{C6BFF961-4373-6E4D-90C3-1F201EBAB55E}" presName="compChildNode" presStyleCnt="0"/>
      <dgm:spPr/>
    </dgm:pt>
    <dgm:pt modelId="{0E727FDF-35A6-7145-B311-ECCC0E742A36}" type="pres">
      <dgm:prSet presAssocID="{C6BFF961-4373-6E4D-90C3-1F201EBAB55E}" presName="theInnerList" presStyleCnt="0"/>
      <dgm:spPr/>
    </dgm:pt>
    <dgm:pt modelId="{BB3EEB33-7471-3C46-B37A-EF306DC11397}" type="pres">
      <dgm:prSet presAssocID="{E645E13A-A24E-6B48-B19F-89AFAD4995F2}" presName="child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AADDC7-19A1-E046-8D58-2090353C4FC2}" type="pres">
      <dgm:prSet presAssocID="{E645E13A-A24E-6B48-B19F-89AFAD4995F2}" presName="aSpace2" presStyleCnt="0"/>
      <dgm:spPr/>
    </dgm:pt>
    <dgm:pt modelId="{219509CF-B5AE-824C-9137-90FE6F41E897}" type="pres">
      <dgm:prSet presAssocID="{8A46D1A2-AE66-5545-B5C6-68A577BE8DFF}" presName="child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CE05AF-A9AC-F34D-BAE5-F9BF37374EDB}" type="pres">
      <dgm:prSet presAssocID="{8A46D1A2-AE66-5545-B5C6-68A577BE8DFF}" presName="aSpace2" presStyleCnt="0"/>
      <dgm:spPr/>
    </dgm:pt>
    <dgm:pt modelId="{BF798EF9-4DCA-F54E-BDEA-C66F968FF331}" type="pres">
      <dgm:prSet presAssocID="{35D04BC2-6AD2-EF4F-B93B-6DF04AE62FD4}" presName="child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51A7FC-48BE-1849-81A6-2DCDABBA10D4}" type="pres">
      <dgm:prSet presAssocID="{C6BFF961-4373-6E4D-90C3-1F201EBAB55E}" presName="aSpace" presStyleCnt="0"/>
      <dgm:spPr/>
    </dgm:pt>
    <dgm:pt modelId="{194E2B3A-3D7A-354B-B54E-F148D5E0D04C}" type="pres">
      <dgm:prSet presAssocID="{C19458EB-338E-834D-9D24-B265F4C45145}" presName="compNode" presStyleCnt="0"/>
      <dgm:spPr/>
    </dgm:pt>
    <dgm:pt modelId="{847E0B4C-8D6D-244B-9DA0-6F3A49E346AE}" type="pres">
      <dgm:prSet presAssocID="{C19458EB-338E-834D-9D24-B265F4C45145}" presName="aNode" presStyleLbl="bgShp" presStyleIdx="2" presStyleCnt="3"/>
      <dgm:spPr/>
      <dgm:t>
        <a:bodyPr/>
        <a:lstStyle/>
        <a:p>
          <a:endParaRPr lang="en-US"/>
        </a:p>
      </dgm:t>
    </dgm:pt>
    <dgm:pt modelId="{2F0FD1B9-6F06-5F43-8A4B-220409073675}" type="pres">
      <dgm:prSet presAssocID="{C19458EB-338E-834D-9D24-B265F4C45145}" presName="textNode" presStyleLbl="bgShp" presStyleIdx="2" presStyleCnt="3"/>
      <dgm:spPr/>
      <dgm:t>
        <a:bodyPr/>
        <a:lstStyle/>
        <a:p>
          <a:endParaRPr lang="en-US"/>
        </a:p>
      </dgm:t>
    </dgm:pt>
    <dgm:pt modelId="{835EDF3B-C9A5-3246-9510-75B3D6732884}" type="pres">
      <dgm:prSet presAssocID="{C19458EB-338E-834D-9D24-B265F4C45145}" presName="compChildNode" presStyleCnt="0"/>
      <dgm:spPr/>
    </dgm:pt>
    <dgm:pt modelId="{D37A1B7D-60C9-C140-B7DD-4859D7571AC8}" type="pres">
      <dgm:prSet presAssocID="{C19458EB-338E-834D-9D24-B265F4C45145}" presName="theInnerList" presStyleCnt="0"/>
      <dgm:spPr/>
    </dgm:pt>
    <dgm:pt modelId="{2DE2D63A-4790-D443-97AA-DFD90F9B3785}" type="pres">
      <dgm:prSet presAssocID="{A015E574-47A3-E944-B303-D53B4E1815CF}" presName="child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C83FEFF-F8C2-4A5A-9903-FA6CDDD2BF54}" type="presOf" srcId="{8A46D1A2-AE66-5545-B5C6-68A577BE8DFF}" destId="{219509CF-B5AE-824C-9137-90FE6F41E897}" srcOrd="0" destOrd="0" presId="urn:microsoft.com/office/officeart/2005/8/layout/lProcess2"/>
    <dgm:cxn modelId="{ECEB7377-6535-44A8-93BB-95D3D22D0554}" type="presOf" srcId="{C6BFF961-4373-6E4D-90C3-1F201EBAB55E}" destId="{5F7C211F-9042-EC43-AF3D-42BEB42044BE}" srcOrd="0" destOrd="0" presId="urn:microsoft.com/office/officeart/2005/8/layout/lProcess2"/>
    <dgm:cxn modelId="{CF9116B3-8426-9148-A34F-36CDAB7EE007}" srcId="{C6BFF961-4373-6E4D-90C3-1F201EBAB55E}" destId="{8A46D1A2-AE66-5545-B5C6-68A577BE8DFF}" srcOrd="1" destOrd="0" parTransId="{6024C005-E62C-944B-A18B-3CA93DF3F49C}" sibTransId="{DCC37FF7-A669-D344-BFD1-C182DC2A28CF}"/>
    <dgm:cxn modelId="{DA17646A-C209-4B6E-971E-B41989776782}" type="presOf" srcId="{C6BFF961-4373-6E4D-90C3-1F201EBAB55E}" destId="{42B7F9B9-8348-0C4D-AC9B-CC66D458F7FF}" srcOrd="1" destOrd="0" presId="urn:microsoft.com/office/officeart/2005/8/layout/lProcess2"/>
    <dgm:cxn modelId="{F566FA13-F6B2-4CE0-9085-221DCE7FC35E}" type="presOf" srcId="{60DD25D4-1CB3-834F-9602-C41C798A7F4D}" destId="{32190510-28D4-564D-8C61-CA1C4E71FFDA}" srcOrd="0" destOrd="0" presId="urn:microsoft.com/office/officeart/2005/8/layout/lProcess2"/>
    <dgm:cxn modelId="{A293BFD2-4A86-2A45-A3A9-C86F624029B9}" srcId="{2168749A-CCED-F94B-85DD-583BF6BB6ECA}" destId="{45CB8223-24EF-DA44-B0F7-261AFC2D85F1}" srcOrd="0" destOrd="0" parTransId="{19BDC7F9-204D-BC45-8712-C0E743B3E059}" sibTransId="{6ACE365A-8EE6-3441-BC81-803990CBAA46}"/>
    <dgm:cxn modelId="{AD6F7AF3-0DDE-E540-947F-337A24E28EEE}" srcId="{F6EBDC1B-6146-8B4F-ADAA-B1BAE52EE31A}" destId="{C6BFF961-4373-6E4D-90C3-1F201EBAB55E}" srcOrd="1" destOrd="0" parTransId="{CF7868EC-A98C-5342-8873-CCCF7E182B9A}" sibTransId="{34C2C00B-100D-8548-88E7-E3DF6B3D1BCE}"/>
    <dgm:cxn modelId="{85B94A92-D7D8-43AB-9F55-113E1B40AE2E}" type="presOf" srcId="{35D04BC2-6AD2-EF4F-B93B-6DF04AE62FD4}" destId="{BF798EF9-4DCA-F54E-BDEA-C66F968FF331}" srcOrd="0" destOrd="0" presId="urn:microsoft.com/office/officeart/2005/8/layout/lProcess2"/>
    <dgm:cxn modelId="{49DE799D-F643-4742-B3EA-CFA13418E709}" srcId="{F6EBDC1B-6146-8B4F-ADAA-B1BAE52EE31A}" destId="{2168749A-CCED-F94B-85DD-583BF6BB6ECA}" srcOrd="0" destOrd="0" parTransId="{6C916D29-5426-E845-97F0-AA734D75502E}" sibTransId="{2666BCAD-EF2E-ED48-8EB0-7FA10ED7AB39}"/>
    <dgm:cxn modelId="{B2C7D9A6-28D6-E24B-B4C0-759FBA866AAF}" srcId="{2168749A-CCED-F94B-85DD-583BF6BB6ECA}" destId="{60DD25D4-1CB3-834F-9602-C41C798A7F4D}" srcOrd="1" destOrd="0" parTransId="{0A089693-76E9-7A4B-9148-82FE024D2EC8}" sibTransId="{05551EFB-9F83-2349-9014-87D3233C4975}"/>
    <dgm:cxn modelId="{B52114E4-AA6B-0A40-AB14-D739C44CE811}" srcId="{F6EBDC1B-6146-8B4F-ADAA-B1BAE52EE31A}" destId="{C19458EB-338E-834D-9D24-B265F4C45145}" srcOrd="2" destOrd="0" parTransId="{053173A1-753A-0343-970C-5BE5BAB1D2EC}" sibTransId="{98381C18-658F-454A-ABED-C101412FD474}"/>
    <dgm:cxn modelId="{918EE686-C2F4-4AEF-A877-C4F261BEB067}" type="presOf" srcId="{C19458EB-338E-834D-9D24-B265F4C45145}" destId="{847E0B4C-8D6D-244B-9DA0-6F3A49E346AE}" srcOrd="0" destOrd="0" presId="urn:microsoft.com/office/officeart/2005/8/layout/lProcess2"/>
    <dgm:cxn modelId="{240C7470-0F3C-4467-B227-FD5B3BAEAD48}" type="presOf" srcId="{F6EBDC1B-6146-8B4F-ADAA-B1BAE52EE31A}" destId="{3A9DB640-426A-0648-828C-9459C8F29563}" srcOrd="0" destOrd="0" presId="urn:microsoft.com/office/officeart/2005/8/layout/lProcess2"/>
    <dgm:cxn modelId="{42366A1C-2F6A-AE42-8B22-C9D6F383404B}" srcId="{C6BFF961-4373-6E4D-90C3-1F201EBAB55E}" destId="{E645E13A-A24E-6B48-B19F-89AFAD4995F2}" srcOrd="0" destOrd="0" parTransId="{59B39548-73D2-0249-A7C6-B778D02A4F88}" sibTransId="{29313F91-225C-F043-8F8F-E6D2E14FAD7C}"/>
    <dgm:cxn modelId="{400742A2-26E8-4F70-A4B3-AC1B44949566}" type="presOf" srcId="{2168749A-CCED-F94B-85DD-583BF6BB6ECA}" destId="{A4F68F0C-ADB1-7E4E-A35C-8C21154957C6}" srcOrd="1" destOrd="0" presId="urn:microsoft.com/office/officeart/2005/8/layout/lProcess2"/>
    <dgm:cxn modelId="{01112895-96DA-4940-BC27-1C63CCAEFCFD}" srcId="{C6BFF961-4373-6E4D-90C3-1F201EBAB55E}" destId="{35D04BC2-6AD2-EF4F-B93B-6DF04AE62FD4}" srcOrd="2" destOrd="0" parTransId="{918F828C-F7CE-4245-BDE4-80D63A70B67C}" sibTransId="{D08FEB11-9159-CB47-A020-E7CE4A2E6A60}"/>
    <dgm:cxn modelId="{C687E4EC-A45E-417E-A446-E2DD01CAF215}" type="presOf" srcId="{45CB8223-24EF-DA44-B0F7-261AFC2D85F1}" destId="{9A5C8B54-E8B9-5144-A712-533FDFDCB980}" srcOrd="0" destOrd="0" presId="urn:microsoft.com/office/officeart/2005/8/layout/lProcess2"/>
    <dgm:cxn modelId="{17E43DB1-2A02-4F1E-862B-B12D6574A709}" type="presOf" srcId="{2168749A-CCED-F94B-85DD-583BF6BB6ECA}" destId="{1886384E-7F5E-0C46-B09E-DD5887B1D990}" srcOrd="0" destOrd="0" presId="urn:microsoft.com/office/officeart/2005/8/layout/lProcess2"/>
    <dgm:cxn modelId="{DCF51F48-BED0-4FFA-90DB-A67154C5DED7}" type="presOf" srcId="{E645E13A-A24E-6B48-B19F-89AFAD4995F2}" destId="{BB3EEB33-7471-3C46-B37A-EF306DC11397}" srcOrd="0" destOrd="0" presId="urn:microsoft.com/office/officeart/2005/8/layout/lProcess2"/>
    <dgm:cxn modelId="{EF6A16CB-8A75-4ACC-A943-5DF8F8FBF183}" type="presOf" srcId="{A015E574-47A3-E944-B303-D53B4E1815CF}" destId="{2DE2D63A-4790-D443-97AA-DFD90F9B3785}" srcOrd="0" destOrd="0" presId="urn:microsoft.com/office/officeart/2005/8/layout/lProcess2"/>
    <dgm:cxn modelId="{AAF12A67-E486-CB4B-BE9C-858D90B6B82F}" srcId="{C19458EB-338E-834D-9D24-B265F4C45145}" destId="{A015E574-47A3-E944-B303-D53B4E1815CF}" srcOrd="0" destOrd="0" parTransId="{D9B79708-16E5-A444-848C-4BDA40A631A6}" sibTransId="{ABB6F286-DC2D-F24A-A05D-7C2C2ACA01A9}"/>
    <dgm:cxn modelId="{D4D271F8-E8CA-4A10-BB14-5F2DFC0AE72D}" type="presOf" srcId="{C19458EB-338E-834D-9D24-B265F4C45145}" destId="{2F0FD1B9-6F06-5F43-8A4B-220409073675}" srcOrd="1" destOrd="0" presId="urn:microsoft.com/office/officeart/2005/8/layout/lProcess2"/>
    <dgm:cxn modelId="{4B1529A9-6937-4A39-A013-D077ACDBD1C2}" type="presParOf" srcId="{3A9DB640-426A-0648-828C-9459C8F29563}" destId="{0E031654-D7E9-8E48-94E5-BBF8E3A21A9E}" srcOrd="0" destOrd="0" presId="urn:microsoft.com/office/officeart/2005/8/layout/lProcess2"/>
    <dgm:cxn modelId="{AEF52642-6D2F-4802-A0A6-96FDBBE10F26}" type="presParOf" srcId="{0E031654-D7E9-8E48-94E5-BBF8E3A21A9E}" destId="{1886384E-7F5E-0C46-B09E-DD5887B1D990}" srcOrd="0" destOrd="0" presId="urn:microsoft.com/office/officeart/2005/8/layout/lProcess2"/>
    <dgm:cxn modelId="{4A369EFF-4365-4BB6-8C6F-8B9A6E7212A7}" type="presParOf" srcId="{0E031654-D7E9-8E48-94E5-BBF8E3A21A9E}" destId="{A4F68F0C-ADB1-7E4E-A35C-8C21154957C6}" srcOrd="1" destOrd="0" presId="urn:microsoft.com/office/officeart/2005/8/layout/lProcess2"/>
    <dgm:cxn modelId="{76605B86-0926-4330-8240-C172E9A19D1D}" type="presParOf" srcId="{0E031654-D7E9-8E48-94E5-BBF8E3A21A9E}" destId="{604D0E69-2C8A-FF4A-A767-DC104804CBE4}" srcOrd="2" destOrd="0" presId="urn:microsoft.com/office/officeart/2005/8/layout/lProcess2"/>
    <dgm:cxn modelId="{FBABB1E4-B583-47B8-A080-0BEEE892C905}" type="presParOf" srcId="{604D0E69-2C8A-FF4A-A767-DC104804CBE4}" destId="{3A6283B4-62BC-1642-8579-66480AFE9981}" srcOrd="0" destOrd="0" presId="urn:microsoft.com/office/officeart/2005/8/layout/lProcess2"/>
    <dgm:cxn modelId="{4DACCFF1-908E-4961-A835-B45DB0BD9C19}" type="presParOf" srcId="{3A6283B4-62BC-1642-8579-66480AFE9981}" destId="{9A5C8B54-E8B9-5144-A712-533FDFDCB980}" srcOrd="0" destOrd="0" presId="urn:microsoft.com/office/officeart/2005/8/layout/lProcess2"/>
    <dgm:cxn modelId="{57311A8E-669F-4883-B967-5F1C729EFF3F}" type="presParOf" srcId="{3A6283B4-62BC-1642-8579-66480AFE9981}" destId="{EF5C0AB9-8408-B444-8622-D43C27D9DAFC}" srcOrd="1" destOrd="0" presId="urn:microsoft.com/office/officeart/2005/8/layout/lProcess2"/>
    <dgm:cxn modelId="{5EA6BAF0-01BB-49F3-B249-82C5A96EF9B5}" type="presParOf" srcId="{3A6283B4-62BC-1642-8579-66480AFE9981}" destId="{32190510-28D4-564D-8C61-CA1C4E71FFDA}" srcOrd="2" destOrd="0" presId="urn:microsoft.com/office/officeart/2005/8/layout/lProcess2"/>
    <dgm:cxn modelId="{C57AB683-F515-46F7-BF00-B27803ED411F}" type="presParOf" srcId="{3A9DB640-426A-0648-828C-9459C8F29563}" destId="{0A2909FE-8B7B-FD4B-80C1-8E30337A1613}" srcOrd="1" destOrd="0" presId="urn:microsoft.com/office/officeart/2005/8/layout/lProcess2"/>
    <dgm:cxn modelId="{BA2C1AD2-AF98-4BFA-A1EA-2AE099A416AA}" type="presParOf" srcId="{3A9DB640-426A-0648-828C-9459C8F29563}" destId="{FA2DD86E-B6D3-E94E-958E-153B47809AD4}" srcOrd="2" destOrd="0" presId="urn:microsoft.com/office/officeart/2005/8/layout/lProcess2"/>
    <dgm:cxn modelId="{6CDAC7D6-1EDF-4C66-95CA-51D6B82EAF60}" type="presParOf" srcId="{FA2DD86E-B6D3-E94E-958E-153B47809AD4}" destId="{5F7C211F-9042-EC43-AF3D-42BEB42044BE}" srcOrd="0" destOrd="0" presId="urn:microsoft.com/office/officeart/2005/8/layout/lProcess2"/>
    <dgm:cxn modelId="{9D1C671C-E19D-4570-8375-FA2059156230}" type="presParOf" srcId="{FA2DD86E-B6D3-E94E-958E-153B47809AD4}" destId="{42B7F9B9-8348-0C4D-AC9B-CC66D458F7FF}" srcOrd="1" destOrd="0" presId="urn:microsoft.com/office/officeart/2005/8/layout/lProcess2"/>
    <dgm:cxn modelId="{80FB3FAE-E64A-46C9-AA24-61AE56588FDC}" type="presParOf" srcId="{FA2DD86E-B6D3-E94E-958E-153B47809AD4}" destId="{268DBC68-748D-B043-B027-807A4CC41A44}" srcOrd="2" destOrd="0" presId="urn:microsoft.com/office/officeart/2005/8/layout/lProcess2"/>
    <dgm:cxn modelId="{0D394682-E34D-4F8A-A850-1D4E6A8E82A0}" type="presParOf" srcId="{268DBC68-748D-B043-B027-807A4CC41A44}" destId="{0E727FDF-35A6-7145-B311-ECCC0E742A36}" srcOrd="0" destOrd="0" presId="urn:microsoft.com/office/officeart/2005/8/layout/lProcess2"/>
    <dgm:cxn modelId="{8A325D69-9A93-4EBE-AC9B-4B1319872E8C}" type="presParOf" srcId="{0E727FDF-35A6-7145-B311-ECCC0E742A36}" destId="{BB3EEB33-7471-3C46-B37A-EF306DC11397}" srcOrd="0" destOrd="0" presId="urn:microsoft.com/office/officeart/2005/8/layout/lProcess2"/>
    <dgm:cxn modelId="{2636C055-679A-4609-A9DA-A120C3F7A12C}" type="presParOf" srcId="{0E727FDF-35A6-7145-B311-ECCC0E742A36}" destId="{B6AADDC7-19A1-E046-8D58-2090353C4FC2}" srcOrd="1" destOrd="0" presId="urn:microsoft.com/office/officeart/2005/8/layout/lProcess2"/>
    <dgm:cxn modelId="{2809025C-FB44-43A0-8A2C-3579C7BF8714}" type="presParOf" srcId="{0E727FDF-35A6-7145-B311-ECCC0E742A36}" destId="{219509CF-B5AE-824C-9137-90FE6F41E897}" srcOrd="2" destOrd="0" presId="urn:microsoft.com/office/officeart/2005/8/layout/lProcess2"/>
    <dgm:cxn modelId="{F4DBBDD7-B3C7-4881-B10E-3FC85B1B98F1}" type="presParOf" srcId="{0E727FDF-35A6-7145-B311-ECCC0E742A36}" destId="{E0CE05AF-A9AC-F34D-BAE5-F9BF37374EDB}" srcOrd="3" destOrd="0" presId="urn:microsoft.com/office/officeart/2005/8/layout/lProcess2"/>
    <dgm:cxn modelId="{F0B58F16-E7AD-4C00-AF4C-985950BA308A}" type="presParOf" srcId="{0E727FDF-35A6-7145-B311-ECCC0E742A36}" destId="{BF798EF9-4DCA-F54E-BDEA-C66F968FF331}" srcOrd="4" destOrd="0" presId="urn:microsoft.com/office/officeart/2005/8/layout/lProcess2"/>
    <dgm:cxn modelId="{3E06CCD7-4267-4D5B-BFD9-5B0266DA6522}" type="presParOf" srcId="{3A9DB640-426A-0648-828C-9459C8F29563}" destId="{A051A7FC-48BE-1849-81A6-2DCDABBA10D4}" srcOrd="3" destOrd="0" presId="urn:microsoft.com/office/officeart/2005/8/layout/lProcess2"/>
    <dgm:cxn modelId="{8EB88DFF-AC9F-46A1-BA9A-5641218BC9A3}" type="presParOf" srcId="{3A9DB640-426A-0648-828C-9459C8F29563}" destId="{194E2B3A-3D7A-354B-B54E-F148D5E0D04C}" srcOrd="4" destOrd="0" presId="urn:microsoft.com/office/officeart/2005/8/layout/lProcess2"/>
    <dgm:cxn modelId="{EB0F51B5-E484-4C02-90C4-7462C22CF752}" type="presParOf" srcId="{194E2B3A-3D7A-354B-B54E-F148D5E0D04C}" destId="{847E0B4C-8D6D-244B-9DA0-6F3A49E346AE}" srcOrd="0" destOrd="0" presId="urn:microsoft.com/office/officeart/2005/8/layout/lProcess2"/>
    <dgm:cxn modelId="{4922097F-CF0A-468E-9986-0D269CC8E8B3}" type="presParOf" srcId="{194E2B3A-3D7A-354B-B54E-F148D5E0D04C}" destId="{2F0FD1B9-6F06-5F43-8A4B-220409073675}" srcOrd="1" destOrd="0" presId="urn:microsoft.com/office/officeart/2005/8/layout/lProcess2"/>
    <dgm:cxn modelId="{09BB4D41-9717-46BE-AC15-5CB5EDF035D5}" type="presParOf" srcId="{194E2B3A-3D7A-354B-B54E-F148D5E0D04C}" destId="{835EDF3B-C9A5-3246-9510-75B3D6732884}" srcOrd="2" destOrd="0" presId="urn:microsoft.com/office/officeart/2005/8/layout/lProcess2"/>
    <dgm:cxn modelId="{7C570442-E826-4203-AF26-BACCE2B7FF50}" type="presParOf" srcId="{835EDF3B-C9A5-3246-9510-75B3D6732884}" destId="{D37A1B7D-60C9-C140-B7DD-4859D7571AC8}" srcOrd="0" destOrd="0" presId="urn:microsoft.com/office/officeart/2005/8/layout/lProcess2"/>
    <dgm:cxn modelId="{2C180B1C-B40C-4D61-BF51-DFD7B975D81E}" type="presParOf" srcId="{D37A1B7D-60C9-C140-B7DD-4859D7571AC8}" destId="{2DE2D63A-4790-D443-97AA-DFD90F9B3785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A58C3BC-FC5A-EF44-A06F-C9156D9901F6}" type="doc">
      <dgm:prSet loTypeId="urn:microsoft.com/office/officeart/2005/8/layout/cycle5" loCatId="cycle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3090A6-CDD9-AA4D-94D3-607B5E5417F0}">
      <dgm:prSet custT="1"/>
      <dgm:spPr>
        <a:solidFill>
          <a:schemeClr val="bg1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sz="1600" b="1" i="0" dirty="0" smtClean="0">
              <a:solidFill>
                <a:schemeClr val="tx1"/>
              </a:solidFill>
            </a:rPr>
            <a:t>SHA-1 has not yet been "broken”</a:t>
          </a:r>
          <a:endParaRPr lang="en-US" sz="1600" b="1" i="0" dirty="0">
            <a:solidFill>
              <a:schemeClr val="tx1"/>
            </a:solidFill>
          </a:endParaRPr>
        </a:p>
      </dgm:t>
    </dgm:pt>
    <dgm:pt modelId="{340C0904-40E8-4444-9DD2-CB615B1AF9A4}" type="parTrans" cxnId="{A843E724-9596-3A40-87C1-545C058EE6D6}">
      <dgm:prSet/>
      <dgm:spPr/>
      <dgm:t>
        <a:bodyPr/>
        <a:lstStyle/>
        <a:p>
          <a:endParaRPr lang="en-US"/>
        </a:p>
      </dgm:t>
    </dgm:pt>
    <dgm:pt modelId="{126F67C4-9A61-3847-83D6-7056D217DDA0}" type="sibTrans" cxnId="{A843E724-9596-3A40-87C1-545C058EE6D6}">
      <dgm:prSet/>
      <dgm:spPr>
        <a:ln w="76200"/>
      </dgm:spPr>
      <dgm:t>
        <a:bodyPr/>
        <a:lstStyle/>
        <a:p>
          <a:endParaRPr lang="en-US"/>
        </a:p>
      </dgm:t>
    </dgm:pt>
    <dgm:pt modelId="{CA48A05E-0B7C-7E4F-ABCC-996B1E5555C7}">
      <dgm:prSet custT="1"/>
      <dgm:spPr>
        <a:solidFill>
          <a:schemeClr val="bg1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sz="1600" b="1" i="0" dirty="0" smtClean="0">
              <a:solidFill>
                <a:schemeClr val="tx1"/>
              </a:solidFill>
            </a:rPr>
            <a:t>No one has demonstrated a technique for producing collisions in a practical amount of time</a:t>
          </a:r>
          <a:endParaRPr lang="en-US" sz="1600" b="1" i="0" dirty="0">
            <a:solidFill>
              <a:schemeClr val="tx1"/>
            </a:solidFill>
          </a:endParaRPr>
        </a:p>
      </dgm:t>
    </dgm:pt>
    <dgm:pt modelId="{126CB11A-064E-2E4B-9BD7-5FC3C6149A7A}" type="parTrans" cxnId="{1115A795-87AD-3542-9B33-12279A8C4ED1}">
      <dgm:prSet/>
      <dgm:spPr/>
      <dgm:t>
        <a:bodyPr/>
        <a:lstStyle/>
        <a:p>
          <a:endParaRPr lang="en-US"/>
        </a:p>
      </dgm:t>
    </dgm:pt>
    <dgm:pt modelId="{34E440C3-2702-924E-98BF-9B527E6B1277}" type="sibTrans" cxnId="{1115A795-87AD-3542-9B33-12279A8C4ED1}">
      <dgm:prSet/>
      <dgm:spPr/>
      <dgm:t>
        <a:bodyPr/>
        <a:lstStyle/>
        <a:p>
          <a:endParaRPr lang="en-US"/>
        </a:p>
      </dgm:t>
    </dgm:pt>
    <dgm:pt modelId="{1C24CE7F-07E9-1841-9A44-3D07361E51FB}">
      <dgm:prSet custT="1"/>
      <dgm:spPr>
        <a:solidFill>
          <a:schemeClr val="bg1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sz="1600" b="1" i="0" dirty="0" smtClean="0">
              <a:solidFill>
                <a:schemeClr val="tx1"/>
              </a:solidFill>
            </a:rPr>
            <a:t>Considered to be insecure and has been phased out for SHA-2</a:t>
          </a:r>
          <a:endParaRPr lang="en-US" sz="1600" b="1" i="0" dirty="0">
            <a:solidFill>
              <a:schemeClr val="tx1"/>
            </a:solidFill>
          </a:endParaRPr>
        </a:p>
      </dgm:t>
    </dgm:pt>
    <dgm:pt modelId="{B6CE00C5-CD16-494B-BA3E-0C671159B146}" type="parTrans" cxnId="{0B555CDB-93D6-0742-9D36-DC897B851A9A}">
      <dgm:prSet/>
      <dgm:spPr/>
      <dgm:t>
        <a:bodyPr/>
        <a:lstStyle/>
        <a:p>
          <a:endParaRPr lang="en-US"/>
        </a:p>
      </dgm:t>
    </dgm:pt>
    <dgm:pt modelId="{9823E08E-C811-FF4D-8943-524E0B6F4B6D}" type="sibTrans" cxnId="{0B555CDB-93D6-0742-9D36-DC897B851A9A}">
      <dgm:prSet/>
      <dgm:spPr/>
      <dgm:t>
        <a:bodyPr/>
        <a:lstStyle/>
        <a:p>
          <a:endParaRPr lang="en-US"/>
        </a:p>
      </dgm:t>
    </dgm:pt>
    <dgm:pt modelId="{2A148A0D-6B73-784B-A98D-866B83307FDE}">
      <dgm:prSet custT="1"/>
      <dgm:spPr>
        <a:solidFill>
          <a:schemeClr val="bg1"/>
        </a:solidFill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sz="1600" b="1" i="0" dirty="0" smtClean="0">
              <a:solidFill>
                <a:schemeClr val="tx1"/>
              </a:solidFill>
            </a:rPr>
            <a:t>SHA-2 shares the same structure and mathematical operations as its predecessors so this is a cause for concern</a:t>
          </a:r>
          <a:endParaRPr lang="en-US" sz="1600" b="1" i="0" dirty="0">
            <a:solidFill>
              <a:schemeClr val="tx1"/>
            </a:solidFill>
          </a:endParaRPr>
        </a:p>
      </dgm:t>
    </dgm:pt>
    <dgm:pt modelId="{EFE7775E-8FB8-AD4E-A52A-807DF68DA564}" type="parTrans" cxnId="{12AA2ED7-8FE9-CB42-8E2C-337F3CC04A18}">
      <dgm:prSet/>
      <dgm:spPr/>
      <dgm:t>
        <a:bodyPr/>
        <a:lstStyle/>
        <a:p>
          <a:endParaRPr lang="en-US"/>
        </a:p>
      </dgm:t>
    </dgm:pt>
    <dgm:pt modelId="{494443EA-FBBD-2B4A-BE3C-43DC5489B3B5}" type="sibTrans" cxnId="{12AA2ED7-8FE9-CB42-8E2C-337F3CC04A18}">
      <dgm:prSet/>
      <dgm:spPr>
        <a:ln w="76200"/>
      </dgm:spPr>
      <dgm:t>
        <a:bodyPr/>
        <a:lstStyle/>
        <a:p>
          <a:endParaRPr lang="en-US"/>
        </a:p>
      </dgm:t>
    </dgm:pt>
    <dgm:pt modelId="{A7BB43B6-3FFD-B746-9BAD-6C1235D1A44E}">
      <dgm:prSet custT="1"/>
      <dgm:spPr>
        <a:solidFill>
          <a:schemeClr val="bg1"/>
        </a:solidFill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sz="1600" b="1" i="0" dirty="0" smtClean="0">
              <a:solidFill>
                <a:schemeClr val="tx1"/>
              </a:solidFill>
            </a:rPr>
            <a:t>Because it will take years to find a suitable replacement for SHA-2 should it become vulnerable, NIST decided to begin the process of developing a new hash standard</a:t>
          </a:r>
          <a:endParaRPr lang="en-US" sz="1600" b="1" i="0" dirty="0">
            <a:solidFill>
              <a:schemeClr val="tx1"/>
            </a:solidFill>
          </a:endParaRPr>
        </a:p>
      </dgm:t>
    </dgm:pt>
    <dgm:pt modelId="{67877061-52E9-9545-9DF1-9962BF77C82E}" type="parTrans" cxnId="{0AFF51CB-E791-1C42-9062-CA5D2FEF7EA2}">
      <dgm:prSet/>
      <dgm:spPr/>
      <dgm:t>
        <a:bodyPr/>
        <a:lstStyle/>
        <a:p>
          <a:endParaRPr lang="en-US"/>
        </a:p>
      </dgm:t>
    </dgm:pt>
    <dgm:pt modelId="{35F4A5DC-0C16-9E45-8C35-73C21CDF35BC}" type="sibTrans" cxnId="{0AFF51CB-E791-1C42-9062-CA5D2FEF7EA2}">
      <dgm:prSet/>
      <dgm:spPr/>
      <dgm:t>
        <a:bodyPr/>
        <a:lstStyle/>
        <a:p>
          <a:endParaRPr lang="en-US"/>
        </a:p>
      </dgm:t>
    </dgm:pt>
    <dgm:pt modelId="{750CBC8C-A641-FF4A-92E6-AAA68594B951}">
      <dgm:prSet custT="1"/>
      <dgm:spPr>
        <a:solidFill>
          <a:schemeClr val="bg1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sz="1600" b="1" i="0" dirty="0" smtClean="0">
              <a:solidFill>
                <a:schemeClr val="tx1"/>
              </a:solidFill>
            </a:rPr>
            <a:t>NIST announced in 2007 a competition for the SHA-3 next generation NIST hash function</a:t>
          </a:r>
          <a:endParaRPr lang="en-US" sz="1600" b="1" i="0" dirty="0">
            <a:solidFill>
              <a:schemeClr val="tx1"/>
            </a:solidFill>
          </a:endParaRPr>
        </a:p>
      </dgm:t>
    </dgm:pt>
    <dgm:pt modelId="{FBCA09AB-4800-0249-9EF1-9C85F9ADE9B8}" type="parTrans" cxnId="{35331520-AAB1-714B-9F7E-7CD94875C8D6}">
      <dgm:prSet/>
      <dgm:spPr/>
      <dgm:t>
        <a:bodyPr/>
        <a:lstStyle/>
        <a:p>
          <a:endParaRPr lang="en-US"/>
        </a:p>
      </dgm:t>
    </dgm:pt>
    <dgm:pt modelId="{4A30461B-54E2-FE43-99CC-72179BD19E20}" type="sibTrans" cxnId="{35331520-AAB1-714B-9F7E-7CD94875C8D6}">
      <dgm:prSet/>
      <dgm:spPr>
        <a:ln>
          <a:noFill/>
        </a:ln>
      </dgm:spPr>
      <dgm:t>
        <a:bodyPr/>
        <a:lstStyle/>
        <a:p>
          <a:endParaRPr lang="en-US"/>
        </a:p>
      </dgm:t>
    </dgm:pt>
    <dgm:pt modelId="{9C09833D-06F3-7E40-907E-63DBCBBF5508}">
      <dgm:prSet custT="1"/>
      <dgm:spPr>
        <a:solidFill>
          <a:schemeClr val="bg1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sz="1600" b="1" i="0" dirty="0" smtClean="0">
              <a:solidFill>
                <a:schemeClr val="tx1"/>
              </a:solidFill>
            </a:rPr>
            <a:t>Winning design was announced by NIST in October 2012</a:t>
          </a:r>
          <a:endParaRPr lang="en-US" sz="1600" b="1" i="0" dirty="0">
            <a:solidFill>
              <a:schemeClr val="tx1"/>
            </a:solidFill>
          </a:endParaRPr>
        </a:p>
      </dgm:t>
    </dgm:pt>
    <dgm:pt modelId="{DA89C877-B591-764A-AAB5-C743627A11E5}" type="parTrans" cxnId="{4E05AA83-8BDA-CD48-B925-D4CAF41DD007}">
      <dgm:prSet/>
      <dgm:spPr/>
      <dgm:t>
        <a:bodyPr/>
        <a:lstStyle/>
        <a:p>
          <a:endParaRPr lang="en-US"/>
        </a:p>
      </dgm:t>
    </dgm:pt>
    <dgm:pt modelId="{1FD606E0-C7EA-3A46-A850-CB9DF5D2CFDF}" type="sibTrans" cxnId="{4E05AA83-8BDA-CD48-B925-D4CAF41DD007}">
      <dgm:prSet/>
      <dgm:spPr/>
      <dgm:t>
        <a:bodyPr/>
        <a:lstStyle/>
        <a:p>
          <a:endParaRPr lang="en-US"/>
        </a:p>
      </dgm:t>
    </dgm:pt>
    <dgm:pt modelId="{00EEA401-1779-734C-A8A5-41DC90948BF2}">
      <dgm:prSet custT="1"/>
      <dgm:spPr>
        <a:solidFill>
          <a:schemeClr val="bg1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sz="1600" b="1" i="0" dirty="0" smtClean="0">
              <a:solidFill>
                <a:schemeClr val="tx1"/>
              </a:solidFill>
            </a:rPr>
            <a:t>SHA-3 is a cryptographic hash function that is intended to complement SHA-2 as the approved standard for a wide range of applications</a:t>
          </a:r>
          <a:endParaRPr lang="en-US" sz="1600" b="1" i="0" dirty="0">
            <a:solidFill>
              <a:schemeClr val="tx1"/>
            </a:solidFill>
          </a:endParaRPr>
        </a:p>
      </dgm:t>
    </dgm:pt>
    <dgm:pt modelId="{7B87F69D-B36C-DB4D-B087-E150337E4A5A}" type="parTrans" cxnId="{9010EB3A-6F6A-BD4F-A057-61891726065E}">
      <dgm:prSet/>
      <dgm:spPr/>
      <dgm:t>
        <a:bodyPr/>
        <a:lstStyle/>
        <a:p>
          <a:endParaRPr lang="en-US"/>
        </a:p>
      </dgm:t>
    </dgm:pt>
    <dgm:pt modelId="{8278DD95-4D3E-5E46-9521-7F81CD949B94}" type="sibTrans" cxnId="{9010EB3A-6F6A-BD4F-A057-61891726065E}">
      <dgm:prSet/>
      <dgm:spPr/>
      <dgm:t>
        <a:bodyPr/>
        <a:lstStyle/>
        <a:p>
          <a:endParaRPr lang="en-US"/>
        </a:p>
      </dgm:t>
    </dgm:pt>
    <dgm:pt modelId="{1BAB6AF2-59FC-DD42-94C8-E682F2690475}" type="pres">
      <dgm:prSet presAssocID="{2A58C3BC-FC5A-EF44-A06F-C9156D9901F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45CC442-E4C3-BD40-895A-08CC9A6FC852}" type="pres">
      <dgm:prSet presAssocID="{B23090A6-CDD9-AA4D-94D3-607B5E5417F0}" presName="node" presStyleLbl="node1" presStyleIdx="0" presStyleCnt="3" custScaleX="179652" custScaleY="1179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835F9D-82B4-8846-A2B2-EEF10BB9AE31}" type="pres">
      <dgm:prSet presAssocID="{B23090A6-CDD9-AA4D-94D3-607B5E5417F0}" presName="spNode" presStyleCnt="0"/>
      <dgm:spPr/>
    </dgm:pt>
    <dgm:pt modelId="{C1C13A19-CB44-5749-9553-D8637A6F8523}" type="pres">
      <dgm:prSet presAssocID="{126F67C4-9A61-3847-83D6-7056D217DDA0}" presName="sibTrans" presStyleLbl="sibTrans1D1" presStyleIdx="0" presStyleCnt="3"/>
      <dgm:spPr/>
      <dgm:t>
        <a:bodyPr/>
        <a:lstStyle/>
        <a:p>
          <a:endParaRPr lang="en-US"/>
        </a:p>
      </dgm:t>
    </dgm:pt>
    <dgm:pt modelId="{D1805330-05BD-DF4B-8630-51C3CBE7020C}" type="pres">
      <dgm:prSet presAssocID="{2A148A0D-6B73-784B-A98D-866B83307FDE}" presName="node" presStyleLbl="node1" presStyleIdx="1" presStyleCnt="3" custScaleX="161730" custScaleY="160230" custRadScaleRad="125616" custRadScaleInc="-352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D0FCA0-4D2A-604B-A0CB-7499830F964D}" type="pres">
      <dgm:prSet presAssocID="{2A148A0D-6B73-784B-A98D-866B83307FDE}" presName="spNode" presStyleCnt="0"/>
      <dgm:spPr/>
    </dgm:pt>
    <dgm:pt modelId="{60022302-D31B-EA46-B338-C7ADF54B83C4}" type="pres">
      <dgm:prSet presAssocID="{494443EA-FBBD-2B4A-BE3C-43DC5489B3B5}" presName="sibTrans" presStyleLbl="sibTrans1D1" presStyleIdx="1" presStyleCnt="3"/>
      <dgm:spPr/>
      <dgm:t>
        <a:bodyPr/>
        <a:lstStyle/>
        <a:p>
          <a:endParaRPr lang="en-US"/>
        </a:p>
      </dgm:t>
    </dgm:pt>
    <dgm:pt modelId="{89ACCF36-868B-9845-8E79-1FDE8D49FD3E}" type="pres">
      <dgm:prSet presAssocID="{750CBC8C-A641-FF4A-92E6-AAA68594B951}" presName="node" presStyleLbl="node1" presStyleIdx="2" presStyleCnt="3" custScaleX="165564" custScaleY="174974" custRadScaleRad="107164" custRadScaleInc="94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62C040-D93E-DE40-9ED2-CD47D09710D0}" type="pres">
      <dgm:prSet presAssocID="{750CBC8C-A641-FF4A-92E6-AAA68594B951}" presName="spNode" presStyleCnt="0"/>
      <dgm:spPr/>
    </dgm:pt>
    <dgm:pt modelId="{44FB74B7-9D06-F04A-A84D-C928611E2C9F}" type="pres">
      <dgm:prSet presAssocID="{4A30461B-54E2-FE43-99CC-72179BD19E20}" presName="sibTrans" presStyleLbl="sibTrans1D1" presStyleIdx="2" presStyleCnt="3"/>
      <dgm:spPr/>
      <dgm:t>
        <a:bodyPr/>
        <a:lstStyle/>
        <a:p>
          <a:endParaRPr lang="en-US"/>
        </a:p>
      </dgm:t>
    </dgm:pt>
  </dgm:ptLst>
  <dgm:cxnLst>
    <dgm:cxn modelId="{A843E724-9596-3A40-87C1-545C058EE6D6}" srcId="{2A58C3BC-FC5A-EF44-A06F-C9156D9901F6}" destId="{B23090A6-CDD9-AA4D-94D3-607B5E5417F0}" srcOrd="0" destOrd="0" parTransId="{340C0904-40E8-4444-9DD2-CB615B1AF9A4}" sibTransId="{126F67C4-9A61-3847-83D6-7056D217DDA0}"/>
    <dgm:cxn modelId="{91B440B8-D18F-4074-B771-7808C3C48F98}" type="presOf" srcId="{B23090A6-CDD9-AA4D-94D3-607B5E5417F0}" destId="{E45CC442-E4C3-BD40-895A-08CC9A6FC852}" srcOrd="0" destOrd="0" presId="urn:microsoft.com/office/officeart/2005/8/layout/cycle5"/>
    <dgm:cxn modelId="{4E05AA83-8BDA-CD48-B925-D4CAF41DD007}" srcId="{750CBC8C-A641-FF4A-92E6-AAA68594B951}" destId="{9C09833D-06F3-7E40-907E-63DBCBBF5508}" srcOrd="0" destOrd="0" parTransId="{DA89C877-B591-764A-AAB5-C743627A11E5}" sibTransId="{1FD606E0-C7EA-3A46-A850-CB9DF5D2CFDF}"/>
    <dgm:cxn modelId="{9010EB3A-6F6A-BD4F-A057-61891726065E}" srcId="{750CBC8C-A641-FF4A-92E6-AAA68594B951}" destId="{00EEA401-1779-734C-A8A5-41DC90948BF2}" srcOrd="1" destOrd="0" parTransId="{7B87F69D-B36C-DB4D-B087-E150337E4A5A}" sibTransId="{8278DD95-4D3E-5E46-9521-7F81CD949B94}"/>
    <dgm:cxn modelId="{FC26419A-E4D5-488D-960C-E6D99A34D520}" type="presOf" srcId="{126F67C4-9A61-3847-83D6-7056D217DDA0}" destId="{C1C13A19-CB44-5749-9553-D8637A6F8523}" srcOrd="0" destOrd="0" presId="urn:microsoft.com/office/officeart/2005/8/layout/cycle5"/>
    <dgm:cxn modelId="{20C54C3C-5C5E-4FE8-8AA3-1005839F2746}" type="presOf" srcId="{00EEA401-1779-734C-A8A5-41DC90948BF2}" destId="{89ACCF36-868B-9845-8E79-1FDE8D49FD3E}" srcOrd="0" destOrd="2" presId="urn:microsoft.com/office/officeart/2005/8/layout/cycle5"/>
    <dgm:cxn modelId="{12AA2ED7-8FE9-CB42-8E2C-337F3CC04A18}" srcId="{2A58C3BC-FC5A-EF44-A06F-C9156D9901F6}" destId="{2A148A0D-6B73-784B-A98D-866B83307FDE}" srcOrd="1" destOrd="0" parTransId="{EFE7775E-8FB8-AD4E-A52A-807DF68DA564}" sibTransId="{494443EA-FBBD-2B4A-BE3C-43DC5489B3B5}"/>
    <dgm:cxn modelId="{A7940EE4-26CD-4582-9397-6B47505AE80B}" type="presOf" srcId="{2A58C3BC-FC5A-EF44-A06F-C9156D9901F6}" destId="{1BAB6AF2-59FC-DD42-94C8-E682F2690475}" srcOrd="0" destOrd="0" presId="urn:microsoft.com/office/officeart/2005/8/layout/cycle5"/>
    <dgm:cxn modelId="{BA653F6D-E79C-4FF7-BB69-A0ACF3903F50}" type="presOf" srcId="{A7BB43B6-3FFD-B746-9BAD-6C1235D1A44E}" destId="{D1805330-05BD-DF4B-8630-51C3CBE7020C}" srcOrd="0" destOrd="1" presId="urn:microsoft.com/office/officeart/2005/8/layout/cycle5"/>
    <dgm:cxn modelId="{B4501C4D-10D4-4F45-9557-ED698808220C}" type="presOf" srcId="{9C09833D-06F3-7E40-907E-63DBCBBF5508}" destId="{89ACCF36-868B-9845-8E79-1FDE8D49FD3E}" srcOrd="0" destOrd="1" presId="urn:microsoft.com/office/officeart/2005/8/layout/cycle5"/>
    <dgm:cxn modelId="{1115A795-87AD-3542-9B33-12279A8C4ED1}" srcId="{B23090A6-CDD9-AA4D-94D3-607B5E5417F0}" destId="{CA48A05E-0B7C-7E4F-ABCC-996B1E5555C7}" srcOrd="0" destOrd="0" parTransId="{126CB11A-064E-2E4B-9BD7-5FC3C6149A7A}" sibTransId="{34E440C3-2702-924E-98BF-9B527E6B1277}"/>
    <dgm:cxn modelId="{A5AA8AFF-3C92-49BA-AC41-318630161B8F}" type="presOf" srcId="{494443EA-FBBD-2B4A-BE3C-43DC5489B3B5}" destId="{60022302-D31B-EA46-B338-C7ADF54B83C4}" srcOrd="0" destOrd="0" presId="urn:microsoft.com/office/officeart/2005/8/layout/cycle5"/>
    <dgm:cxn modelId="{F5D55F23-26DB-4EB5-B34F-226CE7DC2669}" type="presOf" srcId="{750CBC8C-A641-FF4A-92E6-AAA68594B951}" destId="{89ACCF36-868B-9845-8E79-1FDE8D49FD3E}" srcOrd="0" destOrd="0" presId="urn:microsoft.com/office/officeart/2005/8/layout/cycle5"/>
    <dgm:cxn modelId="{35331520-AAB1-714B-9F7E-7CD94875C8D6}" srcId="{2A58C3BC-FC5A-EF44-A06F-C9156D9901F6}" destId="{750CBC8C-A641-FF4A-92E6-AAA68594B951}" srcOrd="2" destOrd="0" parTransId="{FBCA09AB-4800-0249-9EF1-9C85F9ADE9B8}" sibTransId="{4A30461B-54E2-FE43-99CC-72179BD19E20}"/>
    <dgm:cxn modelId="{0B555CDB-93D6-0742-9D36-DC897B851A9A}" srcId="{B23090A6-CDD9-AA4D-94D3-607B5E5417F0}" destId="{1C24CE7F-07E9-1841-9A44-3D07361E51FB}" srcOrd="1" destOrd="0" parTransId="{B6CE00C5-CD16-494B-BA3E-0C671159B146}" sibTransId="{9823E08E-C811-FF4D-8943-524E0B6F4B6D}"/>
    <dgm:cxn modelId="{0AFF51CB-E791-1C42-9062-CA5D2FEF7EA2}" srcId="{2A148A0D-6B73-784B-A98D-866B83307FDE}" destId="{A7BB43B6-3FFD-B746-9BAD-6C1235D1A44E}" srcOrd="0" destOrd="0" parTransId="{67877061-52E9-9545-9DF1-9962BF77C82E}" sibTransId="{35F4A5DC-0C16-9E45-8C35-73C21CDF35BC}"/>
    <dgm:cxn modelId="{40FE601B-A870-48BA-9D49-C8D4DDA58A03}" type="presOf" srcId="{4A30461B-54E2-FE43-99CC-72179BD19E20}" destId="{44FB74B7-9D06-F04A-A84D-C928611E2C9F}" srcOrd="0" destOrd="0" presId="urn:microsoft.com/office/officeart/2005/8/layout/cycle5"/>
    <dgm:cxn modelId="{4681817D-1D35-4A7F-B456-79D8166FD795}" type="presOf" srcId="{CA48A05E-0B7C-7E4F-ABCC-996B1E5555C7}" destId="{E45CC442-E4C3-BD40-895A-08CC9A6FC852}" srcOrd="0" destOrd="1" presId="urn:microsoft.com/office/officeart/2005/8/layout/cycle5"/>
    <dgm:cxn modelId="{FECEBD4E-519F-4968-8AE2-D90A6C4812FA}" type="presOf" srcId="{2A148A0D-6B73-784B-A98D-866B83307FDE}" destId="{D1805330-05BD-DF4B-8630-51C3CBE7020C}" srcOrd="0" destOrd="0" presId="urn:microsoft.com/office/officeart/2005/8/layout/cycle5"/>
    <dgm:cxn modelId="{65861B42-21BE-49AC-845D-40DAF9A0E3AC}" type="presOf" srcId="{1C24CE7F-07E9-1841-9A44-3D07361E51FB}" destId="{E45CC442-E4C3-BD40-895A-08CC9A6FC852}" srcOrd="0" destOrd="2" presId="urn:microsoft.com/office/officeart/2005/8/layout/cycle5"/>
    <dgm:cxn modelId="{8596333F-09DB-4A39-9E0F-FAA5CE1FD41D}" type="presParOf" srcId="{1BAB6AF2-59FC-DD42-94C8-E682F2690475}" destId="{E45CC442-E4C3-BD40-895A-08CC9A6FC852}" srcOrd="0" destOrd="0" presId="urn:microsoft.com/office/officeart/2005/8/layout/cycle5"/>
    <dgm:cxn modelId="{08C88F60-6CC3-45CF-87F7-853DA6F67231}" type="presParOf" srcId="{1BAB6AF2-59FC-DD42-94C8-E682F2690475}" destId="{52835F9D-82B4-8846-A2B2-EEF10BB9AE31}" srcOrd="1" destOrd="0" presId="urn:microsoft.com/office/officeart/2005/8/layout/cycle5"/>
    <dgm:cxn modelId="{B84647C1-04E5-47DC-9A36-3D0CA40A1CF1}" type="presParOf" srcId="{1BAB6AF2-59FC-DD42-94C8-E682F2690475}" destId="{C1C13A19-CB44-5749-9553-D8637A6F8523}" srcOrd="2" destOrd="0" presId="urn:microsoft.com/office/officeart/2005/8/layout/cycle5"/>
    <dgm:cxn modelId="{F17B4C44-8C80-4B9C-BBB8-A8779D182EAD}" type="presParOf" srcId="{1BAB6AF2-59FC-DD42-94C8-E682F2690475}" destId="{D1805330-05BD-DF4B-8630-51C3CBE7020C}" srcOrd="3" destOrd="0" presId="urn:microsoft.com/office/officeart/2005/8/layout/cycle5"/>
    <dgm:cxn modelId="{E0B54AF3-4F4A-40B1-A4D8-BDA0601595BD}" type="presParOf" srcId="{1BAB6AF2-59FC-DD42-94C8-E682F2690475}" destId="{5FD0FCA0-4D2A-604B-A0CB-7499830F964D}" srcOrd="4" destOrd="0" presId="urn:microsoft.com/office/officeart/2005/8/layout/cycle5"/>
    <dgm:cxn modelId="{0BA9DF59-0D98-486F-913E-212B72031D81}" type="presParOf" srcId="{1BAB6AF2-59FC-DD42-94C8-E682F2690475}" destId="{60022302-D31B-EA46-B338-C7ADF54B83C4}" srcOrd="5" destOrd="0" presId="urn:microsoft.com/office/officeart/2005/8/layout/cycle5"/>
    <dgm:cxn modelId="{6C42D224-1E77-4129-B67E-0DE7EEB975D4}" type="presParOf" srcId="{1BAB6AF2-59FC-DD42-94C8-E682F2690475}" destId="{89ACCF36-868B-9845-8E79-1FDE8D49FD3E}" srcOrd="6" destOrd="0" presId="urn:microsoft.com/office/officeart/2005/8/layout/cycle5"/>
    <dgm:cxn modelId="{E4A2120B-A6F0-4356-BF71-69BD2CB4BC13}" type="presParOf" srcId="{1BAB6AF2-59FC-DD42-94C8-E682F2690475}" destId="{F562C040-D93E-DE40-9ED2-CD47D09710D0}" srcOrd="7" destOrd="0" presId="urn:microsoft.com/office/officeart/2005/8/layout/cycle5"/>
    <dgm:cxn modelId="{10C26CB2-BE9F-48E9-9225-C28644A72CBD}" type="presParOf" srcId="{1BAB6AF2-59FC-DD42-94C8-E682F2690475}" destId="{44FB74B7-9D06-F04A-A84D-C928611E2C9F}" srcOrd="8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86384E-7F5E-0C46-B09E-DD5887B1D990}">
      <dsp:nvSpPr>
        <dsp:cNvPr id="0" name=""/>
        <dsp:cNvSpPr/>
      </dsp:nvSpPr>
      <dsp:spPr>
        <a:xfrm>
          <a:off x="1004" y="0"/>
          <a:ext cx="2611933" cy="5226050"/>
        </a:xfrm>
        <a:prstGeom prst="roundRect">
          <a:avLst>
            <a:gd name="adj" fmla="val 10000"/>
          </a:avLst>
        </a:prstGeom>
        <a:solidFill>
          <a:schemeClr val="bg1"/>
        </a:solidFill>
        <a:ln>
          <a:noFill/>
        </a:ln>
        <a:effectLst>
          <a:glow rad="101600">
            <a:schemeClr val="accent1">
              <a:alpha val="75000"/>
            </a:schemeClr>
          </a:glow>
          <a:softEdge rad="101600"/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Commonly used to create a one-way password file</a:t>
          </a:r>
          <a:endParaRPr lang="en-US" sz="1800" kern="1200" dirty="0"/>
        </a:p>
      </dsp:txBody>
      <dsp:txXfrm>
        <a:off x="1004" y="0"/>
        <a:ext cx="2611933" cy="1567815"/>
      </dsp:txXfrm>
    </dsp:sp>
    <dsp:sp modelId="{9A5C8B54-E8B9-5144-A712-533FDFDCB980}">
      <dsp:nvSpPr>
        <dsp:cNvPr id="0" name=""/>
        <dsp:cNvSpPr/>
      </dsp:nvSpPr>
      <dsp:spPr>
        <a:xfrm>
          <a:off x="262197" y="1569346"/>
          <a:ext cx="2089546" cy="15757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When a user enters a password, the hash of that password is compared to the stored hash value for verification</a:t>
          </a:r>
          <a:endParaRPr lang="en-US" sz="1500" kern="1200" dirty="0"/>
        </a:p>
      </dsp:txBody>
      <dsp:txXfrm>
        <a:off x="308348" y="1615497"/>
        <a:ext cx="1997244" cy="1483423"/>
      </dsp:txXfrm>
    </dsp:sp>
    <dsp:sp modelId="{32190510-28D4-564D-8C61-CA1C4E71FFDA}">
      <dsp:nvSpPr>
        <dsp:cNvPr id="0" name=""/>
        <dsp:cNvSpPr/>
      </dsp:nvSpPr>
      <dsp:spPr>
        <a:xfrm>
          <a:off x="262197" y="3387490"/>
          <a:ext cx="2089546" cy="15757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This approach to password protection is used by most operating systems </a:t>
          </a:r>
          <a:endParaRPr lang="en-US" sz="1500" kern="1200" dirty="0"/>
        </a:p>
      </dsp:txBody>
      <dsp:txXfrm>
        <a:off x="308348" y="3433641"/>
        <a:ext cx="1997244" cy="1483423"/>
      </dsp:txXfrm>
    </dsp:sp>
    <dsp:sp modelId="{5F7C211F-9042-EC43-AF3D-42BEB42044BE}">
      <dsp:nvSpPr>
        <dsp:cNvPr id="0" name=""/>
        <dsp:cNvSpPr/>
      </dsp:nvSpPr>
      <dsp:spPr>
        <a:xfrm>
          <a:off x="2808833" y="0"/>
          <a:ext cx="2611933" cy="5226050"/>
        </a:xfrm>
        <a:prstGeom prst="roundRect">
          <a:avLst>
            <a:gd name="adj" fmla="val 10000"/>
          </a:avLst>
        </a:prstGeom>
        <a:solidFill>
          <a:schemeClr val="bg1"/>
        </a:solidFill>
        <a:ln>
          <a:noFill/>
        </a:ln>
        <a:effectLst>
          <a:glow rad="101600">
            <a:schemeClr val="accent1">
              <a:alpha val="75000"/>
            </a:schemeClr>
          </a:glow>
          <a:softEdge rad="63500"/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Can be used for intrusion and virus detection</a:t>
          </a:r>
          <a:endParaRPr lang="en-US" sz="1800" kern="1200" dirty="0"/>
        </a:p>
      </dsp:txBody>
      <dsp:txXfrm>
        <a:off x="2808833" y="0"/>
        <a:ext cx="2611933" cy="1567815"/>
      </dsp:txXfrm>
    </dsp:sp>
    <dsp:sp modelId="{BB3EEB33-7471-3C46-B37A-EF306DC11397}">
      <dsp:nvSpPr>
        <dsp:cNvPr id="0" name=""/>
        <dsp:cNvSpPr/>
      </dsp:nvSpPr>
      <dsp:spPr>
        <a:xfrm>
          <a:off x="3070026" y="1568261"/>
          <a:ext cx="2089546" cy="10267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Store H(F) for each file on a system and secure the hash values</a:t>
          </a:r>
          <a:endParaRPr lang="en-US" sz="1500" kern="1200" dirty="0"/>
        </a:p>
      </dsp:txBody>
      <dsp:txXfrm>
        <a:off x="3100097" y="1598332"/>
        <a:ext cx="2029404" cy="966567"/>
      </dsp:txXfrm>
    </dsp:sp>
    <dsp:sp modelId="{219509CF-B5AE-824C-9137-90FE6F41E897}">
      <dsp:nvSpPr>
        <dsp:cNvPr id="0" name=""/>
        <dsp:cNvSpPr/>
      </dsp:nvSpPr>
      <dsp:spPr>
        <a:xfrm>
          <a:off x="3070026" y="2752926"/>
          <a:ext cx="2089546" cy="10267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One can later determine if a file has been modified by </a:t>
          </a:r>
          <a:r>
            <a:rPr lang="en-US" sz="1500" kern="1200" dirty="0" err="1" smtClean="0"/>
            <a:t>recomputing</a:t>
          </a:r>
          <a:r>
            <a:rPr lang="en-US" sz="1500" kern="1200" dirty="0" smtClean="0"/>
            <a:t> H(F) </a:t>
          </a:r>
          <a:endParaRPr lang="en-US" sz="1500" kern="1200" dirty="0"/>
        </a:p>
      </dsp:txBody>
      <dsp:txXfrm>
        <a:off x="3100097" y="2782997"/>
        <a:ext cx="2029404" cy="966567"/>
      </dsp:txXfrm>
    </dsp:sp>
    <dsp:sp modelId="{BF798EF9-4DCA-F54E-BDEA-C66F968FF331}">
      <dsp:nvSpPr>
        <dsp:cNvPr id="0" name=""/>
        <dsp:cNvSpPr/>
      </dsp:nvSpPr>
      <dsp:spPr>
        <a:xfrm>
          <a:off x="3070026" y="3937591"/>
          <a:ext cx="2089546" cy="10267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An intruder would need to change F without changing H(F)</a:t>
          </a:r>
          <a:endParaRPr lang="en-US" sz="1500" kern="1200" dirty="0"/>
        </a:p>
      </dsp:txBody>
      <dsp:txXfrm>
        <a:off x="3100097" y="3967662"/>
        <a:ext cx="2029404" cy="966567"/>
      </dsp:txXfrm>
    </dsp:sp>
    <dsp:sp modelId="{847E0B4C-8D6D-244B-9DA0-6F3A49E346AE}">
      <dsp:nvSpPr>
        <dsp:cNvPr id="0" name=""/>
        <dsp:cNvSpPr/>
      </dsp:nvSpPr>
      <dsp:spPr>
        <a:xfrm>
          <a:off x="5616661" y="0"/>
          <a:ext cx="2611933" cy="5226050"/>
        </a:xfrm>
        <a:prstGeom prst="roundRect">
          <a:avLst>
            <a:gd name="adj" fmla="val 10000"/>
          </a:avLst>
        </a:prstGeom>
        <a:solidFill>
          <a:schemeClr val="bg1"/>
        </a:solidFill>
        <a:ln>
          <a:noFill/>
        </a:ln>
        <a:effectLst>
          <a:glow rad="101600">
            <a:schemeClr val="accent1">
              <a:alpha val="75000"/>
            </a:schemeClr>
          </a:glow>
          <a:softEdge rad="63500"/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Can be used to construct a pseudorandom function (PRF) or a pseudorandom number generator (PRNG)</a:t>
          </a:r>
          <a:endParaRPr lang="en-US" sz="1800" kern="1200" dirty="0"/>
        </a:p>
      </dsp:txBody>
      <dsp:txXfrm>
        <a:off x="5616661" y="0"/>
        <a:ext cx="2611933" cy="1567815"/>
      </dsp:txXfrm>
    </dsp:sp>
    <dsp:sp modelId="{2DE2D63A-4790-D443-97AA-DFD90F9B3785}">
      <dsp:nvSpPr>
        <dsp:cNvPr id="0" name=""/>
        <dsp:cNvSpPr/>
      </dsp:nvSpPr>
      <dsp:spPr>
        <a:xfrm>
          <a:off x="5877855" y="1567815"/>
          <a:ext cx="2089546" cy="33969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A common application for a hash-based PRF is for the generation of symmetric keys</a:t>
          </a:r>
          <a:endParaRPr lang="en-US" sz="1500" kern="1200" dirty="0"/>
        </a:p>
      </dsp:txBody>
      <dsp:txXfrm>
        <a:off x="5939056" y="1629016"/>
        <a:ext cx="1967144" cy="32745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5CC442-E4C3-BD40-895A-08CC9A6FC852}">
      <dsp:nvSpPr>
        <dsp:cNvPr id="0" name=""/>
        <dsp:cNvSpPr/>
      </dsp:nvSpPr>
      <dsp:spPr>
        <a:xfrm>
          <a:off x="1986474" y="-85713"/>
          <a:ext cx="4302561" cy="1835566"/>
        </a:xfrm>
        <a:prstGeom prst="roundRect">
          <a:avLst/>
        </a:prstGeom>
        <a:solidFill>
          <a:schemeClr val="bg1"/>
        </a:solidFill>
        <a:ln>
          <a:solidFill>
            <a:schemeClr val="accent3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i="0" kern="1200" dirty="0" smtClean="0">
              <a:solidFill>
                <a:schemeClr val="tx1"/>
              </a:solidFill>
            </a:rPr>
            <a:t>SHA-1 has not yet been "broken”</a:t>
          </a:r>
          <a:endParaRPr lang="en-US" sz="1600" b="1" i="0" kern="1200" dirty="0">
            <a:solidFill>
              <a:schemeClr val="tx1"/>
            </a:solidFill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i="0" kern="1200" dirty="0" smtClean="0">
              <a:solidFill>
                <a:schemeClr val="tx1"/>
              </a:solidFill>
            </a:rPr>
            <a:t>No one has demonstrated a technique for producing collisions in a practical amount of time</a:t>
          </a:r>
          <a:endParaRPr lang="en-US" sz="1600" b="1" i="0" kern="1200" dirty="0">
            <a:solidFill>
              <a:schemeClr val="tx1"/>
            </a:solidFill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i="0" kern="1200" dirty="0" smtClean="0">
              <a:solidFill>
                <a:schemeClr val="tx1"/>
              </a:solidFill>
            </a:rPr>
            <a:t>Considered to be insecure and has been phased out for SHA-2</a:t>
          </a:r>
          <a:endParaRPr lang="en-US" sz="1600" b="1" i="0" kern="1200" dirty="0">
            <a:solidFill>
              <a:schemeClr val="tx1"/>
            </a:solidFill>
          </a:endParaRPr>
        </a:p>
      </dsp:txBody>
      <dsp:txXfrm>
        <a:off x="2076079" y="3892"/>
        <a:ext cx="4123351" cy="1656356"/>
      </dsp:txXfrm>
    </dsp:sp>
    <dsp:sp modelId="{C1C13A19-CB44-5749-9553-D8637A6F8523}">
      <dsp:nvSpPr>
        <dsp:cNvPr id="0" name=""/>
        <dsp:cNvSpPr/>
      </dsp:nvSpPr>
      <dsp:spPr>
        <a:xfrm>
          <a:off x="1394408" y="1231831"/>
          <a:ext cx="4157030" cy="4157030"/>
        </a:xfrm>
        <a:custGeom>
          <a:avLst/>
          <a:gdLst/>
          <a:ahLst/>
          <a:cxnLst/>
          <a:rect l="0" t="0" r="0" b="0"/>
          <a:pathLst>
            <a:path>
              <a:moveTo>
                <a:pt x="3566528" y="627294"/>
              </a:moveTo>
              <a:arcTo wR="2078515" hR="2078515" stAng="18943031" swAng="795528"/>
            </a:path>
          </a:pathLst>
        </a:custGeom>
        <a:noFill/>
        <a:ln w="76200" cap="flat" cmpd="sng" algn="ctr">
          <a:solidFill>
            <a:scrgbClr r="0" g="0" b="0">
              <a:shade val="95000"/>
              <a:satMod val="105000"/>
            </a:scrgb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805330-05BD-DF4B-8630-51C3CBE7020C}">
      <dsp:nvSpPr>
        <dsp:cNvPr id="0" name=""/>
        <dsp:cNvSpPr/>
      </dsp:nvSpPr>
      <dsp:spPr>
        <a:xfrm>
          <a:off x="4356260" y="2378069"/>
          <a:ext cx="3873339" cy="2494320"/>
        </a:xfrm>
        <a:prstGeom prst="roundRect">
          <a:avLst/>
        </a:prstGeom>
        <a:solidFill>
          <a:schemeClr val="bg1"/>
        </a:solidFill>
        <a:ln>
          <a:solidFill>
            <a:schemeClr val="accent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i="0" kern="1200" dirty="0" smtClean="0">
              <a:solidFill>
                <a:schemeClr val="tx1"/>
              </a:solidFill>
            </a:rPr>
            <a:t>SHA-2 shares the same structure and mathematical operations as its predecessors so this is a cause for concern</a:t>
          </a:r>
          <a:endParaRPr lang="en-US" sz="1600" b="1" i="0" kern="1200" dirty="0">
            <a:solidFill>
              <a:schemeClr val="tx1"/>
            </a:solidFill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i="0" kern="1200" dirty="0" smtClean="0">
              <a:solidFill>
                <a:schemeClr val="tx1"/>
              </a:solidFill>
            </a:rPr>
            <a:t>Because it will take years to find a suitable replacement for SHA-2 should it become vulnerable, NIST decided to begin the process of developing a new hash standard</a:t>
          </a:r>
          <a:endParaRPr lang="en-US" sz="1600" b="1" i="0" kern="1200" dirty="0">
            <a:solidFill>
              <a:schemeClr val="tx1"/>
            </a:solidFill>
          </a:endParaRPr>
        </a:p>
      </dsp:txBody>
      <dsp:txXfrm>
        <a:off x="4478023" y="2499832"/>
        <a:ext cx="3629813" cy="2250794"/>
      </dsp:txXfrm>
    </dsp:sp>
    <dsp:sp modelId="{60022302-D31B-EA46-B338-C7ADF54B83C4}">
      <dsp:nvSpPr>
        <dsp:cNvPr id="0" name=""/>
        <dsp:cNvSpPr/>
      </dsp:nvSpPr>
      <dsp:spPr>
        <a:xfrm>
          <a:off x="2178071" y="985290"/>
          <a:ext cx="4157030" cy="4157030"/>
        </a:xfrm>
        <a:custGeom>
          <a:avLst/>
          <a:gdLst/>
          <a:ahLst/>
          <a:cxnLst/>
          <a:rect l="0" t="0" r="0" b="0"/>
          <a:pathLst>
            <a:path>
              <a:moveTo>
                <a:pt x="2889659" y="3992221"/>
              </a:moveTo>
              <a:arcTo wR="2078515" hR="2078515" stAng="4021790" swAng="1207903"/>
            </a:path>
          </a:pathLst>
        </a:custGeom>
        <a:noFill/>
        <a:ln w="76200" cap="flat" cmpd="sng" algn="ctr">
          <a:solidFill>
            <a:scrgbClr r="0" g="0" b="0">
              <a:shade val="95000"/>
              <a:satMod val="105000"/>
            </a:scrgb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ACCF36-868B-9845-8E79-1FDE8D49FD3E}">
      <dsp:nvSpPr>
        <dsp:cNvPr id="0" name=""/>
        <dsp:cNvSpPr/>
      </dsp:nvSpPr>
      <dsp:spPr>
        <a:xfrm>
          <a:off x="156665" y="2532208"/>
          <a:ext cx="3965162" cy="2723841"/>
        </a:xfrm>
        <a:prstGeom prst="roundRect">
          <a:avLst/>
        </a:prstGeom>
        <a:solidFill>
          <a:schemeClr val="bg1"/>
        </a:solidFill>
        <a:ln>
          <a:solidFill>
            <a:schemeClr val="accent3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i="0" kern="1200" dirty="0" smtClean="0">
              <a:solidFill>
                <a:schemeClr val="tx1"/>
              </a:solidFill>
            </a:rPr>
            <a:t>NIST announced in 2007 a competition for the SHA-3 next generation NIST hash function</a:t>
          </a:r>
          <a:endParaRPr lang="en-US" sz="1600" b="1" i="0" kern="1200" dirty="0">
            <a:solidFill>
              <a:schemeClr val="tx1"/>
            </a:solidFill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i="0" kern="1200" dirty="0" smtClean="0">
              <a:solidFill>
                <a:schemeClr val="tx1"/>
              </a:solidFill>
            </a:rPr>
            <a:t>Winning design was announced by NIST in October 2012</a:t>
          </a:r>
          <a:endParaRPr lang="en-US" sz="1600" b="1" i="0" kern="1200" dirty="0">
            <a:solidFill>
              <a:schemeClr val="tx1"/>
            </a:solidFill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i="0" kern="1200" dirty="0" smtClean="0">
              <a:solidFill>
                <a:schemeClr val="tx1"/>
              </a:solidFill>
            </a:rPr>
            <a:t>SHA-3 is a cryptographic hash function that is intended to complement SHA-2 as the approved standard for a wide range of applications</a:t>
          </a:r>
          <a:endParaRPr lang="en-US" sz="1600" b="1" i="0" kern="1200" dirty="0">
            <a:solidFill>
              <a:schemeClr val="tx1"/>
            </a:solidFill>
          </a:endParaRPr>
        </a:p>
      </dsp:txBody>
      <dsp:txXfrm>
        <a:off x="289632" y="2665175"/>
        <a:ext cx="3699228" cy="2457907"/>
      </dsp:txXfrm>
    </dsp:sp>
    <dsp:sp modelId="{44FB74B7-9D06-F04A-A84D-C928611E2C9F}">
      <dsp:nvSpPr>
        <dsp:cNvPr id="0" name=""/>
        <dsp:cNvSpPr/>
      </dsp:nvSpPr>
      <dsp:spPr>
        <a:xfrm>
          <a:off x="2900989" y="1169484"/>
          <a:ext cx="4157030" cy="4157030"/>
        </a:xfrm>
        <a:custGeom>
          <a:avLst/>
          <a:gdLst/>
          <a:ahLst/>
          <a:cxnLst/>
          <a:rect l="0" t="0" r="0" b="0"/>
          <a:pathLst>
            <a:path>
              <a:moveTo>
                <a:pt x="199278" y="1190430"/>
              </a:moveTo>
              <a:arcTo wR="2078515" hR="2078515" stAng="12317661" swAng="940424"/>
            </a:path>
          </a:pathLst>
        </a:custGeom>
        <a:noFill/>
        <a:ln w="9525" cap="flat" cmpd="sng" algn="ctr">
          <a:noFill/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2016/11/22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2016/11/22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dirty="0" smtClean="0"/>
          </a:p>
        </p:txBody>
      </p:sp>
      <p:sp>
        <p:nvSpPr>
          <p:cNvPr id="51204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E81C6340-F3E8-40FA-93E9-5698CF492F51}" type="slidenum">
              <a:rPr lang="zh-TW" altLang="en-US" sz="1200" smtClean="0"/>
              <a:pPr/>
              <a:t>2</a:t>
            </a:fld>
            <a:endParaRPr lang="zh-TW" altLang="en-US" sz="12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75B43899-C0A8-4D4C-A011-0D3CDC1FD31D}" type="slidenum">
              <a:rPr lang="en-AU" altLang="zh-TW" sz="1200" smtClean="0">
                <a:latin typeface="Arial" charset="0"/>
                <a:ea typeface="ＭＳ Ｐゴシック" pitchFamily="-107" charset="-128"/>
              </a:rPr>
              <a:pPr/>
              <a:t>3</a:t>
            </a:fld>
            <a:endParaRPr lang="en-AU" altLang="zh-TW" sz="1200" smtClean="0">
              <a:latin typeface="Arial" charset="0"/>
              <a:ea typeface="ＭＳ Ｐゴシック" pitchFamily="-107" charset="-128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>
              <a:ea typeface="ＭＳ Ｐゴシック" pitchFamily="-107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3E65D8-9B49-EC43-BBB1-0F187E663737}" type="slidenum">
              <a:rPr lang="en-AU" smtClean="0"/>
              <a:pPr>
                <a:defRPr/>
              </a:pPr>
              <a:t>20</a:t>
            </a:fld>
            <a:endParaRPr lang="en-A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AE94C4-E471-334B-B256-BE789E82723D}" type="slidenum">
              <a:rPr lang="en-AU">
                <a:latin typeface="Arial" pitchFamily="-84" charset="0"/>
              </a:rPr>
              <a:pPr/>
              <a:t>21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AU" dirty="0" smtClean="0">
              <a:latin typeface="Arial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xfrm>
            <a:off x="453178" y="4690269"/>
            <a:ext cx="5966848" cy="4688555"/>
          </a:xfrm>
          <a:noFill/>
          <a:ln/>
        </p:spPr>
        <p:txBody>
          <a:bodyPr/>
          <a:lstStyle/>
          <a:p>
            <a:endParaRPr lang="en-US" dirty="0" smtClean="0">
              <a:latin typeface="Arial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DF2600-5D05-8E4F-A181-08737FF03C5F}" type="slidenum">
              <a:rPr lang="en-AU" smtClean="0">
                <a:latin typeface="Arial" pitchFamily="-84" charset="0"/>
              </a:rPr>
              <a:pPr/>
              <a:t>24</a:t>
            </a:fld>
            <a:endParaRPr lang="en-AU" dirty="0" smtClean="0">
              <a:latin typeface="Arial" pitchFamily="-8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83BC50D5-4783-4237-9063-53DC72897737}" type="slidenum">
              <a:rPr lang="en-AU" altLang="zh-TW" sz="1200" smtClean="0">
                <a:latin typeface="Arial" charset="0"/>
                <a:ea typeface="ＭＳ Ｐゴシック" pitchFamily="-107" charset="-128"/>
              </a:rPr>
              <a:pPr/>
              <a:t>32</a:t>
            </a:fld>
            <a:endParaRPr lang="en-AU" altLang="zh-TW" sz="1200" smtClean="0">
              <a:latin typeface="Arial" charset="0"/>
              <a:ea typeface="ＭＳ Ｐゴシック" pitchFamily="-107" charset="-128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AU" altLang="zh-TW" dirty="0" smtClean="0">
              <a:ea typeface="ＭＳ Ｐゴシック" pitchFamily="-107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E22A3FAB-9DC2-483D-B9E0-33C8634A74B4}" type="slidenum">
              <a:rPr lang="en-AU" altLang="zh-TW" sz="1200" smtClean="0">
                <a:latin typeface="Arial" charset="0"/>
                <a:ea typeface="ＭＳ Ｐゴシック" pitchFamily="-107" charset="-128"/>
              </a:rPr>
              <a:pPr/>
              <a:t>33</a:t>
            </a:fld>
            <a:endParaRPr lang="en-AU" altLang="zh-TW" sz="1200" smtClean="0">
              <a:latin typeface="Arial" charset="0"/>
              <a:ea typeface="ＭＳ Ｐゴシック" pitchFamily="-107" charset="-128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AU" altLang="zh-TW" dirty="0" smtClean="0">
              <a:ea typeface="ＭＳ Ｐゴシック" pitchFamily="-107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BCFA8AD1-CBE4-46EB-9718-AC41854BACEF}" type="slidenum">
              <a:rPr lang="zh-TW" altLang="en-AU" sz="1200" smtClean="0"/>
              <a:pPr/>
              <a:t>38</a:t>
            </a:fld>
            <a:endParaRPr lang="en-AU" altLang="zh-TW" sz="1200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5BB8B98F-2F80-4849-B952-399726D58CE5}" type="slidenum">
              <a:rPr lang="zh-TW" altLang="en-AU" sz="1200" smtClean="0"/>
              <a:pPr/>
              <a:t>39</a:t>
            </a:fld>
            <a:endParaRPr lang="en-AU" altLang="zh-TW" sz="1200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FF751199-D887-4832-80CE-1055AC95F844}" type="slidenum">
              <a:rPr lang="zh-TW" altLang="en-AU" sz="1200" smtClean="0"/>
              <a:pPr/>
              <a:t>40</a:t>
            </a:fld>
            <a:endParaRPr lang="en-AU" altLang="zh-TW" sz="1200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TW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C3A6CCAA-B51A-4618-8DE6-D32CA8601233}" type="slidenum">
              <a:rPr lang="zh-TW" altLang="en-AU" sz="1200" smtClean="0"/>
              <a:pPr/>
              <a:t>41</a:t>
            </a:fld>
            <a:endParaRPr lang="en-AU" altLang="zh-TW" sz="1200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TW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BE9FA87C-741A-4183-BC6D-81A6CB4E473B}" type="slidenum">
              <a:rPr lang="zh-TW" altLang="en-AU" sz="1200" smtClean="0"/>
              <a:pPr/>
              <a:t>43</a:t>
            </a:fld>
            <a:endParaRPr lang="en-AU" altLang="zh-TW" sz="1200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TW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0E3A00-078D-1745-B608-9B8564CA0A3B}" type="slidenum">
              <a:rPr lang="en-AU" smtClean="0">
                <a:latin typeface="Arial" pitchFamily="-84" charset="0"/>
              </a:rPr>
              <a:pPr/>
              <a:t>45</a:t>
            </a:fld>
            <a:endParaRPr lang="en-AU" dirty="0" smtClean="0">
              <a:latin typeface="Arial" pitchFamily="-8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56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2016: Cryptographic Hash Functions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2016: Cryptographic Hash Functions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2016: Cryptographic Hash Functions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2016: Cryptographic Hash Functions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2016: Cryptographic Hash Functions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2016: Cryptographic Hash Functions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2016: Cryptographic Hash Functions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2016: Cryptographic Hash Functions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2016: Cryptographic Hash Functions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2016: Cryptographic Hash Functions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2016: Cryptographic Hash Functions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56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IS 2016: Cryptographic Hash Functions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5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4.e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20.w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Cryptographic </a:t>
            </a:r>
            <a:br>
              <a:rPr lang="en-US" altLang="zh-TW" dirty="0" smtClean="0"/>
            </a:br>
            <a:r>
              <a:rPr lang="en-US" altLang="zh-TW" dirty="0" smtClean="0"/>
              <a:t>Hash Functions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(Based on [Lee 2013, Stallings 2014])</a:t>
            </a:r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Outline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3000" dirty="0" smtClean="0"/>
              <a:t>Applications of cryptographic hash functions</a:t>
            </a:r>
          </a:p>
          <a:p>
            <a:pPr lvl="1" eaLnBrk="1" hangingPunct="1"/>
            <a:r>
              <a:rPr lang="en-US" altLang="zh-TW" sz="2600" dirty="0" smtClean="0"/>
              <a:t>Message Authentication</a:t>
            </a:r>
          </a:p>
          <a:p>
            <a:pPr lvl="1" eaLnBrk="1" hangingPunct="1"/>
            <a:r>
              <a:rPr lang="en-US" altLang="zh-TW" dirty="0" smtClean="0"/>
              <a:t>Digital Signatures</a:t>
            </a:r>
            <a:endParaRPr lang="en-US" altLang="zh-TW" sz="2600" dirty="0" smtClean="0"/>
          </a:p>
          <a:p>
            <a:pPr eaLnBrk="1" hangingPunct="1"/>
            <a:r>
              <a:rPr lang="en-US" altLang="zh-TW" sz="3000" dirty="0" smtClean="0"/>
              <a:t>Simple hash functions</a:t>
            </a:r>
          </a:p>
          <a:p>
            <a:pPr eaLnBrk="1" hangingPunct="1"/>
            <a:r>
              <a:rPr lang="en-US" altLang="zh-TW" sz="3000" dirty="0" smtClean="0"/>
              <a:t>Requirements and security</a:t>
            </a:r>
          </a:p>
          <a:p>
            <a:pPr eaLnBrk="1" hangingPunct="1"/>
            <a:r>
              <a:rPr lang="en-US" altLang="zh-TW" sz="3000" dirty="0" smtClean="0"/>
              <a:t>Hash functions based on cipher block chaining</a:t>
            </a:r>
          </a:p>
          <a:p>
            <a:pPr eaLnBrk="1" hangingPunct="1"/>
            <a:r>
              <a:rPr lang="en-US" altLang="zh-TW" sz="3000" dirty="0" smtClean="0"/>
              <a:t>Secure Hash </a:t>
            </a:r>
            <a:r>
              <a:rPr lang="en-US" altLang="zh-TW" dirty="0" smtClean="0"/>
              <a:t>A</a:t>
            </a:r>
            <a:r>
              <a:rPr lang="en-US" altLang="zh-TW" sz="3000" dirty="0" smtClean="0"/>
              <a:t>lgorithm (SHA)</a:t>
            </a:r>
          </a:p>
          <a:p>
            <a:pPr eaLnBrk="1" hangingPunct="1"/>
            <a:r>
              <a:rPr lang="en-US" altLang="zh-TW" sz="3000" dirty="0" smtClean="0"/>
              <a:t>SHA-3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Hash Functions</a:t>
            </a:r>
            <a:endParaRPr lang="en-AU" altLang="zh-TW" dirty="0" smtClean="0">
              <a:ea typeface="ＭＳ Ｐゴシック" pitchFamily="-107" charset="-128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AU" altLang="zh-TW" dirty="0" smtClean="0">
                <a:ea typeface="ＭＳ Ｐゴシック" pitchFamily="-107" charset="-128"/>
              </a:rPr>
              <a:t>Condense an arbitrary message </a:t>
            </a:r>
            <a:r>
              <a:rPr lang="en-US" altLang="zh-TW" dirty="0" smtClean="0">
                <a:latin typeface="Courier New" pitchFamily="-107" charset="0"/>
              </a:rPr>
              <a:t>M</a:t>
            </a:r>
            <a:r>
              <a:rPr lang="en-US" altLang="zh-TW" dirty="0" smtClean="0"/>
              <a:t> </a:t>
            </a:r>
            <a:r>
              <a:rPr lang="en-AU" altLang="zh-TW" dirty="0" smtClean="0">
                <a:ea typeface="ＭＳ Ｐゴシック" pitchFamily="-107" charset="-128"/>
              </a:rPr>
              <a:t>to a fixed size</a:t>
            </a:r>
          </a:p>
          <a:p>
            <a:pPr lvl="1" eaLnBrk="1" hangingPunct="1">
              <a:buFont typeface="Wingdings" pitchFamily="-107" charset="2"/>
              <a:buNone/>
            </a:pPr>
            <a:r>
              <a:rPr lang="en-US" altLang="zh-TW" dirty="0" smtClean="0">
                <a:latin typeface="Courier New" pitchFamily="-107" charset="0"/>
              </a:rPr>
              <a:t>h = H(M)</a:t>
            </a:r>
            <a:r>
              <a:rPr lang="en-AU" altLang="zh-TW" dirty="0" smtClean="0"/>
              <a:t> </a:t>
            </a:r>
          </a:p>
          <a:p>
            <a:pPr eaLnBrk="1" hangingPunct="1"/>
            <a:r>
              <a:rPr lang="en-AU" altLang="zh-TW" dirty="0" smtClean="0">
                <a:ea typeface="ＭＳ Ｐゴシック" pitchFamily="-107" charset="-128"/>
              </a:rPr>
              <a:t>Usually assume hash functions are public</a:t>
            </a:r>
          </a:p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Used to detect changes to a message</a:t>
            </a:r>
          </a:p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Properties of a cryptographic hash function</a:t>
            </a:r>
          </a:p>
          <a:p>
            <a:pPr lvl="1" eaLnBrk="1" hangingPunct="1"/>
            <a:r>
              <a:rPr lang="en-US" altLang="zh-TW" dirty="0" smtClean="0"/>
              <a:t>computationally infeasible to find data mapping to a specific hash value (one-way property)</a:t>
            </a:r>
          </a:p>
          <a:p>
            <a:pPr lvl="1" eaLnBrk="1" hangingPunct="1"/>
            <a:r>
              <a:rPr lang="en-US" altLang="zh-TW" dirty="0" smtClean="0"/>
              <a:t>computationally infeasible to find two data to the same hash value (collision-free property)</a:t>
            </a:r>
          </a:p>
          <a:p>
            <a:endParaRPr lang="zh-TW" alt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  <p:pic>
        <p:nvPicPr>
          <p:cNvPr id="5" name="Picture 3" descr="f1.pdf"/>
          <p:cNvPicPr>
            <a:picLocks noChangeAspect="1"/>
          </p:cNvPicPr>
          <p:nvPr/>
        </p:nvPicPr>
        <p:blipFill>
          <a:blip r:embed="rId2" cstate="print"/>
          <a:srcRect l="5882" t="10000" r="7059" b="30909"/>
          <a:stretch>
            <a:fillRect/>
          </a:stretch>
        </p:blipFill>
        <p:spPr>
          <a:xfrm>
            <a:off x="775149" y="260648"/>
            <a:ext cx="7807373" cy="685800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  <p:pic>
        <p:nvPicPr>
          <p:cNvPr id="5" name="Picture 3" descr="f2.pd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22318" y="99392"/>
            <a:ext cx="5299364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Message Authentication</a:t>
            </a:r>
            <a:endParaRPr lang="zh-TW" altLang="en-US" dirty="0" smtClean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A mechanism or service used to verify the integrity of a message.</a:t>
            </a:r>
          </a:p>
          <a:p>
            <a:pPr>
              <a:defRPr/>
            </a:pPr>
            <a:r>
              <a:rPr lang="en-US" altLang="zh-TW" dirty="0" smtClean="0"/>
              <a:t>Message authentication assures that data received are exactly as sent.</a:t>
            </a:r>
          </a:p>
          <a:p>
            <a:pPr marL="0" indent="0">
              <a:buFont typeface="Wingdings" pitchFamily="-107" charset="2"/>
              <a:buNone/>
              <a:defRPr/>
            </a:pP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600" dirty="0" smtClean="0"/>
              <a:t>Hash Function for Message Authentication</a:t>
            </a:r>
          </a:p>
        </p:txBody>
      </p:sp>
      <p:grpSp>
        <p:nvGrpSpPr>
          <p:cNvPr id="45" name="群組 44"/>
          <p:cNvGrpSpPr/>
          <p:nvPr/>
        </p:nvGrpSpPr>
        <p:grpSpPr>
          <a:xfrm>
            <a:off x="762000" y="1676400"/>
            <a:ext cx="7620000" cy="4648200"/>
            <a:chOff x="762000" y="1676400"/>
            <a:chExt cx="7620000" cy="4648200"/>
          </a:xfrm>
        </p:grpSpPr>
        <p:sp>
          <p:nvSpPr>
            <p:cNvPr id="7171" name="Rectangle 4"/>
            <p:cNvSpPr>
              <a:spLocks noChangeArrowheads="1"/>
            </p:cNvSpPr>
            <p:nvPr/>
          </p:nvSpPr>
          <p:spPr bwMode="auto">
            <a:xfrm>
              <a:off x="762000" y="20574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7172" name="Rectangle 5"/>
            <p:cNvSpPr>
              <a:spLocks noChangeArrowheads="1"/>
            </p:cNvSpPr>
            <p:nvPr/>
          </p:nvSpPr>
          <p:spPr bwMode="auto">
            <a:xfrm>
              <a:off x="4191000" y="44196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7173" name="Oval 6"/>
            <p:cNvSpPr>
              <a:spLocks noChangeArrowheads="1"/>
            </p:cNvSpPr>
            <p:nvPr/>
          </p:nvSpPr>
          <p:spPr bwMode="auto">
            <a:xfrm>
              <a:off x="3124200" y="22098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||</a:t>
              </a:r>
            </a:p>
          </p:txBody>
        </p:sp>
        <p:sp>
          <p:nvSpPr>
            <p:cNvPr id="7174" name="Oval 7"/>
            <p:cNvSpPr>
              <a:spLocks noChangeArrowheads="1"/>
            </p:cNvSpPr>
            <p:nvPr/>
          </p:nvSpPr>
          <p:spPr bwMode="auto">
            <a:xfrm>
              <a:off x="5867400" y="434340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H</a:t>
              </a:r>
            </a:p>
          </p:txBody>
        </p:sp>
        <p:sp>
          <p:nvSpPr>
            <p:cNvPr id="7175" name="Line 8"/>
            <p:cNvSpPr>
              <a:spLocks noChangeShapeType="1"/>
            </p:cNvSpPr>
            <p:nvPr/>
          </p:nvSpPr>
          <p:spPr bwMode="auto">
            <a:xfrm>
              <a:off x="1447800" y="2514600"/>
              <a:ext cx="1676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76" name="Line 9"/>
            <p:cNvSpPr>
              <a:spLocks noChangeShapeType="1"/>
            </p:cNvSpPr>
            <p:nvPr/>
          </p:nvSpPr>
          <p:spPr bwMode="auto">
            <a:xfrm>
              <a:off x="3733800" y="2514600"/>
              <a:ext cx="1143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77" name="Line 10"/>
            <p:cNvSpPr>
              <a:spLocks noChangeShapeType="1"/>
            </p:cNvSpPr>
            <p:nvPr/>
          </p:nvSpPr>
          <p:spPr bwMode="auto">
            <a:xfrm>
              <a:off x="4876800" y="46482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78" name="Text Box 11"/>
            <p:cNvSpPr txBox="1">
              <a:spLocks noChangeArrowheads="1"/>
            </p:cNvSpPr>
            <p:nvPr/>
          </p:nvSpPr>
          <p:spPr bwMode="auto">
            <a:xfrm>
              <a:off x="1600200" y="16764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Source</a:t>
              </a:r>
            </a:p>
          </p:txBody>
        </p:sp>
        <p:sp>
          <p:nvSpPr>
            <p:cNvPr id="7179" name="Rectangle 14"/>
            <p:cNvSpPr>
              <a:spLocks noChangeArrowheads="1"/>
            </p:cNvSpPr>
            <p:nvPr/>
          </p:nvSpPr>
          <p:spPr bwMode="auto">
            <a:xfrm>
              <a:off x="4191000" y="5334000"/>
              <a:ext cx="685800" cy="381000"/>
            </a:xfrm>
            <a:prstGeom prst="rect">
              <a:avLst/>
            </a:prstGeom>
            <a:solidFill>
              <a:schemeClr val="fol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1800"/>
                <a:t>H(M)</a:t>
              </a:r>
            </a:p>
          </p:txBody>
        </p:sp>
        <p:sp>
          <p:nvSpPr>
            <p:cNvPr id="7180" name="Oval 15"/>
            <p:cNvSpPr>
              <a:spLocks noChangeArrowheads="1"/>
            </p:cNvSpPr>
            <p:nvPr/>
          </p:nvSpPr>
          <p:spPr bwMode="auto">
            <a:xfrm>
              <a:off x="1981200" y="320040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H</a:t>
              </a:r>
            </a:p>
          </p:txBody>
        </p:sp>
        <p:sp>
          <p:nvSpPr>
            <p:cNvPr id="7181" name="Line 16"/>
            <p:cNvSpPr>
              <a:spLocks noChangeShapeType="1"/>
            </p:cNvSpPr>
            <p:nvPr/>
          </p:nvSpPr>
          <p:spPr bwMode="auto">
            <a:xfrm>
              <a:off x="1447800" y="2743200"/>
              <a:ext cx="381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82" name="Line 17"/>
            <p:cNvSpPr>
              <a:spLocks noChangeShapeType="1"/>
            </p:cNvSpPr>
            <p:nvPr/>
          </p:nvSpPr>
          <p:spPr bwMode="auto">
            <a:xfrm>
              <a:off x="1828800" y="2743200"/>
              <a:ext cx="0" cy="762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83" name="Line 18"/>
            <p:cNvSpPr>
              <a:spLocks noChangeShapeType="1"/>
            </p:cNvSpPr>
            <p:nvPr/>
          </p:nvSpPr>
          <p:spPr bwMode="auto">
            <a:xfrm>
              <a:off x="1828800" y="3505200"/>
              <a:ext cx="152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84" name="Line 19"/>
            <p:cNvSpPr>
              <a:spLocks noChangeShapeType="1"/>
            </p:cNvSpPr>
            <p:nvPr/>
          </p:nvSpPr>
          <p:spPr bwMode="auto">
            <a:xfrm>
              <a:off x="2819400" y="266700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85" name="Line 20"/>
            <p:cNvSpPr>
              <a:spLocks noChangeShapeType="1"/>
            </p:cNvSpPr>
            <p:nvPr/>
          </p:nvSpPr>
          <p:spPr bwMode="auto">
            <a:xfrm>
              <a:off x="2819400" y="2667000"/>
              <a:ext cx="0" cy="838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86" name="Line 21"/>
            <p:cNvSpPr>
              <a:spLocks noChangeShapeType="1"/>
            </p:cNvSpPr>
            <p:nvPr/>
          </p:nvSpPr>
          <p:spPr bwMode="auto">
            <a:xfrm>
              <a:off x="2590800" y="3505200"/>
              <a:ext cx="228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87" name="Line 22"/>
            <p:cNvSpPr>
              <a:spLocks noChangeShapeType="1"/>
            </p:cNvSpPr>
            <p:nvPr/>
          </p:nvSpPr>
          <p:spPr bwMode="auto">
            <a:xfrm>
              <a:off x="4876800" y="548640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88" name="Line 23"/>
            <p:cNvSpPr>
              <a:spLocks noChangeShapeType="1"/>
            </p:cNvSpPr>
            <p:nvPr/>
          </p:nvSpPr>
          <p:spPr bwMode="auto">
            <a:xfrm>
              <a:off x="5181600" y="5486400"/>
              <a:ext cx="0" cy="457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89" name="Line 24"/>
            <p:cNvSpPr>
              <a:spLocks noChangeShapeType="1"/>
            </p:cNvSpPr>
            <p:nvPr/>
          </p:nvSpPr>
          <p:spPr bwMode="auto">
            <a:xfrm>
              <a:off x="5181600" y="5943600"/>
              <a:ext cx="23622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90" name="Text Box 25"/>
            <p:cNvSpPr txBox="1">
              <a:spLocks noChangeArrowheads="1"/>
            </p:cNvSpPr>
            <p:nvPr/>
          </p:nvSpPr>
          <p:spPr bwMode="auto">
            <a:xfrm>
              <a:off x="6781800" y="5105400"/>
              <a:ext cx="1600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Compare</a:t>
              </a:r>
            </a:p>
          </p:txBody>
        </p:sp>
        <p:sp>
          <p:nvSpPr>
            <p:cNvPr id="7191" name="Line 26"/>
            <p:cNvSpPr>
              <a:spLocks noChangeShapeType="1"/>
            </p:cNvSpPr>
            <p:nvPr/>
          </p:nvSpPr>
          <p:spPr bwMode="auto">
            <a:xfrm flipV="1">
              <a:off x="7543800" y="55626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92" name="Line 27"/>
            <p:cNvSpPr>
              <a:spLocks noChangeShapeType="1"/>
            </p:cNvSpPr>
            <p:nvPr/>
          </p:nvSpPr>
          <p:spPr bwMode="auto">
            <a:xfrm flipV="1">
              <a:off x="7543800" y="4648200"/>
              <a:ext cx="0" cy="5334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triangle" w="med" len="med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93" name="Line 28"/>
            <p:cNvSpPr>
              <a:spLocks noChangeShapeType="1"/>
            </p:cNvSpPr>
            <p:nvPr/>
          </p:nvSpPr>
          <p:spPr bwMode="auto">
            <a:xfrm>
              <a:off x="6477000" y="4648200"/>
              <a:ext cx="1066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94" name="Text Box 29"/>
            <p:cNvSpPr txBox="1">
              <a:spLocks noChangeArrowheads="1"/>
            </p:cNvSpPr>
            <p:nvPr/>
          </p:nvSpPr>
          <p:spPr bwMode="auto">
            <a:xfrm>
              <a:off x="5791200" y="5867400"/>
              <a:ext cx="1752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Destination</a:t>
              </a:r>
            </a:p>
          </p:txBody>
        </p:sp>
        <p:sp>
          <p:nvSpPr>
            <p:cNvPr id="7195" name="Rectangle 32"/>
            <p:cNvSpPr>
              <a:spLocks noChangeArrowheads="1"/>
            </p:cNvSpPr>
            <p:nvPr/>
          </p:nvSpPr>
          <p:spPr bwMode="auto">
            <a:xfrm>
              <a:off x="6400800" y="2057400"/>
              <a:ext cx="685800" cy="129540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96" name="Oval 33"/>
            <p:cNvSpPr>
              <a:spLocks noChangeArrowheads="1"/>
            </p:cNvSpPr>
            <p:nvPr/>
          </p:nvSpPr>
          <p:spPr bwMode="auto">
            <a:xfrm>
              <a:off x="4876800" y="22098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7197" name="Line 34"/>
            <p:cNvSpPr>
              <a:spLocks noChangeShapeType="1"/>
            </p:cNvSpPr>
            <p:nvPr/>
          </p:nvSpPr>
          <p:spPr bwMode="auto">
            <a:xfrm>
              <a:off x="5486400" y="2514600"/>
              <a:ext cx="914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98" name="Oval 35"/>
            <p:cNvSpPr>
              <a:spLocks noChangeArrowheads="1"/>
            </p:cNvSpPr>
            <p:nvPr/>
          </p:nvSpPr>
          <p:spPr bwMode="auto">
            <a:xfrm>
              <a:off x="1828800" y="45720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7199" name="Line 36"/>
            <p:cNvSpPr>
              <a:spLocks noChangeShapeType="1"/>
            </p:cNvSpPr>
            <p:nvPr/>
          </p:nvSpPr>
          <p:spPr bwMode="auto">
            <a:xfrm>
              <a:off x="1295400" y="4038600"/>
              <a:ext cx="6705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200" name="Line 37"/>
            <p:cNvSpPr>
              <a:spLocks noChangeShapeType="1"/>
            </p:cNvSpPr>
            <p:nvPr/>
          </p:nvSpPr>
          <p:spPr bwMode="auto">
            <a:xfrm>
              <a:off x="7086600" y="2514600"/>
              <a:ext cx="914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201" name="Line 38"/>
            <p:cNvSpPr>
              <a:spLocks noChangeShapeType="1"/>
            </p:cNvSpPr>
            <p:nvPr/>
          </p:nvSpPr>
          <p:spPr bwMode="auto">
            <a:xfrm>
              <a:off x="8001000" y="2514600"/>
              <a:ext cx="0" cy="1524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202" name="Line 39"/>
            <p:cNvSpPr>
              <a:spLocks noChangeShapeType="1"/>
            </p:cNvSpPr>
            <p:nvPr/>
          </p:nvSpPr>
          <p:spPr bwMode="auto">
            <a:xfrm>
              <a:off x="1295400" y="4038600"/>
              <a:ext cx="0" cy="838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203" name="Line 40"/>
            <p:cNvSpPr>
              <a:spLocks noChangeShapeType="1"/>
            </p:cNvSpPr>
            <p:nvPr/>
          </p:nvSpPr>
          <p:spPr bwMode="auto">
            <a:xfrm>
              <a:off x="1295400" y="4876800"/>
              <a:ext cx="533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204" name="Line 41"/>
            <p:cNvSpPr>
              <a:spLocks noChangeShapeType="1"/>
            </p:cNvSpPr>
            <p:nvPr/>
          </p:nvSpPr>
          <p:spPr bwMode="auto">
            <a:xfrm>
              <a:off x="2438400" y="4876800"/>
              <a:ext cx="1752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205" name="Text Box 42"/>
            <p:cNvSpPr txBox="1">
              <a:spLocks noChangeArrowheads="1"/>
            </p:cNvSpPr>
            <p:nvPr/>
          </p:nvSpPr>
          <p:spPr bwMode="auto">
            <a:xfrm>
              <a:off x="4991100" y="3219450"/>
              <a:ext cx="6858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7206" name="Line 43"/>
            <p:cNvSpPr>
              <a:spLocks noChangeShapeType="1"/>
            </p:cNvSpPr>
            <p:nvPr/>
          </p:nvSpPr>
          <p:spPr bwMode="auto">
            <a:xfrm flipV="1">
              <a:off x="5181600" y="2819400"/>
              <a:ext cx="0" cy="457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207" name="Text Box 44"/>
            <p:cNvSpPr txBox="1">
              <a:spLocks noChangeArrowheads="1"/>
            </p:cNvSpPr>
            <p:nvPr/>
          </p:nvSpPr>
          <p:spPr bwMode="auto">
            <a:xfrm>
              <a:off x="5791200" y="3352800"/>
              <a:ext cx="22098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E(K,M||H(M))</a:t>
              </a:r>
            </a:p>
          </p:txBody>
        </p:sp>
        <p:sp>
          <p:nvSpPr>
            <p:cNvPr id="7208" name="Text Box 45"/>
            <p:cNvSpPr txBox="1">
              <a:spLocks noChangeArrowheads="1"/>
            </p:cNvSpPr>
            <p:nvPr/>
          </p:nvSpPr>
          <p:spPr bwMode="auto">
            <a:xfrm>
              <a:off x="1905000" y="5486400"/>
              <a:ext cx="6858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7209" name="Line 46"/>
            <p:cNvSpPr>
              <a:spLocks noChangeShapeType="1"/>
            </p:cNvSpPr>
            <p:nvPr/>
          </p:nvSpPr>
          <p:spPr bwMode="auto">
            <a:xfrm flipV="1">
              <a:off x="2133600" y="51816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42" name="日期版面配置區 4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43" name="投影片編號版面配置區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  <p:sp>
        <p:nvSpPr>
          <p:cNvPr id="44" name="頁尾版面配置區 4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 dirty="0"/>
          </a:p>
        </p:txBody>
      </p:sp>
      <p:cxnSp>
        <p:nvCxnSpPr>
          <p:cNvPr id="47" name="直線單箭頭接點 46"/>
          <p:cNvCxnSpPr/>
          <p:nvPr/>
        </p:nvCxnSpPr>
        <p:spPr bwMode="auto">
          <a:xfrm flipH="1">
            <a:off x="5148064" y="1628800"/>
            <a:ext cx="72008" cy="432048"/>
          </a:xfrm>
          <a:prstGeom prst="straightConnector1">
            <a:avLst/>
          </a:prstGeom>
          <a:noFill/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48" name="文字方塊 47"/>
          <p:cNvSpPr txBox="1"/>
          <p:nvPr/>
        </p:nvSpPr>
        <p:spPr>
          <a:xfrm>
            <a:off x="4211960" y="1268760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 smtClean="0">
                <a:solidFill>
                  <a:srgbClr val="FF0000"/>
                </a:solidFill>
              </a:rPr>
              <a:t>provides confidentiality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群組 39"/>
          <p:cNvGrpSpPr/>
          <p:nvPr/>
        </p:nvGrpSpPr>
        <p:grpSpPr>
          <a:xfrm>
            <a:off x="539552" y="2305050"/>
            <a:ext cx="8724900" cy="2667000"/>
            <a:chOff x="539552" y="2305050"/>
            <a:chExt cx="8724900" cy="2667000"/>
          </a:xfrm>
        </p:grpSpPr>
        <p:sp>
          <p:nvSpPr>
            <p:cNvPr id="8195" name="Rectangle 4"/>
            <p:cNvSpPr>
              <a:spLocks noChangeArrowheads="1"/>
            </p:cNvSpPr>
            <p:nvPr/>
          </p:nvSpPr>
          <p:spPr bwMode="auto">
            <a:xfrm>
              <a:off x="539552" y="314325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8196" name="Rectangle 5"/>
            <p:cNvSpPr>
              <a:spLocks noChangeArrowheads="1"/>
            </p:cNvSpPr>
            <p:nvPr/>
          </p:nvSpPr>
          <p:spPr bwMode="auto">
            <a:xfrm>
              <a:off x="5149652" y="30480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8197" name="Oval 6"/>
            <p:cNvSpPr>
              <a:spLocks noChangeArrowheads="1"/>
            </p:cNvSpPr>
            <p:nvPr/>
          </p:nvSpPr>
          <p:spPr bwMode="auto">
            <a:xfrm>
              <a:off x="3835202" y="333375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||</a:t>
              </a:r>
            </a:p>
          </p:txBody>
        </p:sp>
        <p:sp>
          <p:nvSpPr>
            <p:cNvPr id="8198" name="Oval 7"/>
            <p:cNvSpPr>
              <a:spLocks noChangeArrowheads="1"/>
            </p:cNvSpPr>
            <p:nvPr/>
          </p:nvSpPr>
          <p:spPr bwMode="auto">
            <a:xfrm>
              <a:off x="6826052" y="297180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H</a:t>
              </a:r>
            </a:p>
          </p:txBody>
        </p:sp>
        <p:sp>
          <p:nvSpPr>
            <p:cNvPr id="8199" name="Line 8"/>
            <p:cNvSpPr>
              <a:spLocks noChangeShapeType="1"/>
            </p:cNvSpPr>
            <p:nvPr/>
          </p:nvSpPr>
          <p:spPr bwMode="auto">
            <a:xfrm flipV="1">
              <a:off x="1225352" y="3600450"/>
              <a:ext cx="26289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00" name="Line 9"/>
            <p:cNvSpPr>
              <a:spLocks noChangeShapeType="1"/>
            </p:cNvSpPr>
            <p:nvPr/>
          </p:nvSpPr>
          <p:spPr bwMode="auto">
            <a:xfrm flipV="1">
              <a:off x="2368352" y="4610100"/>
              <a:ext cx="2857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01" name="Line 10"/>
            <p:cNvSpPr>
              <a:spLocks noChangeShapeType="1"/>
            </p:cNvSpPr>
            <p:nvPr/>
          </p:nvSpPr>
          <p:spPr bwMode="auto">
            <a:xfrm>
              <a:off x="5835452" y="32766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02" name="Text Box 11"/>
            <p:cNvSpPr txBox="1">
              <a:spLocks noChangeArrowheads="1"/>
            </p:cNvSpPr>
            <p:nvPr/>
          </p:nvSpPr>
          <p:spPr bwMode="auto">
            <a:xfrm>
              <a:off x="1320602" y="24384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Source</a:t>
              </a:r>
            </a:p>
          </p:txBody>
        </p:sp>
        <p:sp>
          <p:nvSpPr>
            <p:cNvPr id="8203" name="Text Box 12"/>
            <p:cNvSpPr txBox="1">
              <a:spLocks noChangeArrowheads="1"/>
            </p:cNvSpPr>
            <p:nvPr/>
          </p:nvSpPr>
          <p:spPr bwMode="auto">
            <a:xfrm>
              <a:off x="6978452" y="3695700"/>
              <a:ext cx="762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8204" name="Rectangle 14"/>
            <p:cNvSpPr>
              <a:spLocks noChangeArrowheads="1"/>
            </p:cNvSpPr>
            <p:nvPr/>
          </p:nvSpPr>
          <p:spPr bwMode="auto">
            <a:xfrm>
              <a:off x="5149652" y="3962400"/>
              <a:ext cx="685800" cy="38100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endParaRPr kumimoji="1" lang="zh-TW" altLang="zh-TW" sz="1800"/>
            </a:p>
          </p:txBody>
        </p:sp>
        <p:sp>
          <p:nvSpPr>
            <p:cNvPr id="8205" name="Oval 15"/>
            <p:cNvSpPr>
              <a:spLocks noChangeArrowheads="1"/>
            </p:cNvSpPr>
            <p:nvPr/>
          </p:nvSpPr>
          <p:spPr bwMode="auto">
            <a:xfrm>
              <a:off x="1758752" y="428625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H</a:t>
              </a:r>
            </a:p>
          </p:txBody>
        </p:sp>
        <p:sp>
          <p:nvSpPr>
            <p:cNvPr id="8206" name="Line 16"/>
            <p:cNvSpPr>
              <a:spLocks noChangeShapeType="1"/>
            </p:cNvSpPr>
            <p:nvPr/>
          </p:nvSpPr>
          <p:spPr bwMode="auto">
            <a:xfrm>
              <a:off x="1225352" y="3829050"/>
              <a:ext cx="381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07" name="Line 17"/>
            <p:cNvSpPr>
              <a:spLocks noChangeShapeType="1"/>
            </p:cNvSpPr>
            <p:nvPr/>
          </p:nvSpPr>
          <p:spPr bwMode="auto">
            <a:xfrm>
              <a:off x="1606352" y="3829050"/>
              <a:ext cx="0" cy="762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08" name="Line 18"/>
            <p:cNvSpPr>
              <a:spLocks noChangeShapeType="1"/>
            </p:cNvSpPr>
            <p:nvPr/>
          </p:nvSpPr>
          <p:spPr bwMode="auto">
            <a:xfrm>
              <a:off x="1606352" y="4591050"/>
              <a:ext cx="152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09" name="Line 19"/>
            <p:cNvSpPr>
              <a:spLocks noChangeShapeType="1"/>
            </p:cNvSpPr>
            <p:nvPr/>
          </p:nvSpPr>
          <p:spPr bwMode="auto">
            <a:xfrm>
              <a:off x="3530402" y="377190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10" name="Line 20"/>
            <p:cNvSpPr>
              <a:spLocks noChangeShapeType="1"/>
            </p:cNvSpPr>
            <p:nvPr/>
          </p:nvSpPr>
          <p:spPr bwMode="auto">
            <a:xfrm>
              <a:off x="3530402" y="3771900"/>
              <a:ext cx="0" cy="838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11" name="Line 21"/>
            <p:cNvSpPr>
              <a:spLocks noChangeShapeType="1"/>
            </p:cNvSpPr>
            <p:nvPr/>
          </p:nvSpPr>
          <p:spPr bwMode="auto">
            <a:xfrm>
              <a:off x="3301802" y="4610100"/>
              <a:ext cx="228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12" name="Line 22"/>
            <p:cNvSpPr>
              <a:spLocks noChangeShapeType="1"/>
            </p:cNvSpPr>
            <p:nvPr/>
          </p:nvSpPr>
          <p:spPr bwMode="auto">
            <a:xfrm>
              <a:off x="5835452" y="411480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13" name="Line 23"/>
            <p:cNvSpPr>
              <a:spLocks noChangeShapeType="1"/>
            </p:cNvSpPr>
            <p:nvPr/>
          </p:nvSpPr>
          <p:spPr bwMode="auto">
            <a:xfrm>
              <a:off x="6140252" y="4114800"/>
              <a:ext cx="0" cy="457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14" name="Line 24"/>
            <p:cNvSpPr>
              <a:spLocks noChangeShapeType="1"/>
            </p:cNvSpPr>
            <p:nvPr/>
          </p:nvSpPr>
          <p:spPr bwMode="auto">
            <a:xfrm flipV="1">
              <a:off x="7569002" y="4572000"/>
              <a:ext cx="9334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15" name="Text Box 25"/>
            <p:cNvSpPr txBox="1">
              <a:spLocks noChangeArrowheads="1"/>
            </p:cNvSpPr>
            <p:nvPr/>
          </p:nvSpPr>
          <p:spPr bwMode="auto">
            <a:xfrm>
              <a:off x="7664252" y="3733800"/>
              <a:ext cx="1600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Compare</a:t>
              </a:r>
            </a:p>
          </p:txBody>
        </p:sp>
        <p:sp>
          <p:nvSpPr>
            <p:cNvPr id="8216" name="Line 26"/>
            <p:cNvSpPr>
              <a:spLocks noChangeShapeType="1"/>
            </p:cNvSpPr>
            <p:nvPr/>
          </p:nvSpPr>
          <p:spPr bwMode="auto">
            <a:xfrm flipV="1">
              <a:off x="8502452" y="41910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17" name="Line 27"/>
            <p:cNvSpPr>
              <a:spLocks noChangeShapeType="1"/>
            </p:cNvSpPr>
            <p:nvPr/>
          </p:nvSpPr>
          <p:spPr bwMode="auto">
            <a:xfrm flipV="1">
              <a:off x="8502452" y="3276600"/>
              <a:ext cx="0" cy="5334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triangle" w="med" len="med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18" name="Line 28"/>
            <p:cNvSpPr>
              <a:spLocks noChangeShapeType="1"/>
            </p:cNvSpPr>
            <p:nvPr/>
          </p:nvSpPr>
          <p:spPr bwMode="auto">
            <a:xfrm>
              <a:off x="7435652" y="3276600"/>
              <a:ext cx="1066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19" name="Text Box 29"/>
            <p:cNvSpPr txBox="1">
              <a:spLocks noChangeArrowheads="1"/>
            </p:cNvSpPr>
            <p:nvPr/>
          </p:nvSpPr>
          <p:spPr bwMode="auto">
            <a:xfrm>
              <a:off x="6178352" y="2305050"/>
              <a:ext cx="1752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Destination</a:t>
              </a:r>
            </a:p>
          </p:txBody>
        </p:sp>
        <p:sp>
          <p:nvSpPr>
            <p:cNvPr id="8220" name="Oval 33"/>
            <p:cNvSpPr>
              <a:spLocks noChangeArrowheads="1"/>
            </p:cNvSpPr>
            <p:nvPr/>
          </p:nvSpPr>
          <p:spPr bwMode="auto">
            <a:xfrm>
              <a:off x="2654102" y="43053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8221" name="Oval 35"/>
            <p:cNvSpPr>
              <a:spLocks noChangeArrowheads="1"/>
            </p:cNvSpPr>
            <p:nvPr/>
          </p:nvSpPr>
          <p:spPr bwMode="auto">
            <a:xfrm>
              <a:off x="6940352" y="42672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8222" name="Line 40"/>
            <p:cNvSpPr>
              <a:spLocks noChangeShapeType="1"/>
            </p:cNvSpPr>
            <p:nvPr/>
          </p:nvSpPr>
          <p:spPr bwMode="auto">
            <a:xfrm>
              <a:off x="4444802" y="3619500"/>
              <a:ext cx="6477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23" name="Text Box 42"/>
            <p:cNvSpPr txBox="1">
              <a:spLocks noChangeArrowheads="1"/>
            </p:cNvSpPr>
            <p:nvPr/>
          </p:nvSpPr>
          <p:spPr bwMode="auto">
            <a:xfrm>
              <a:off x="2730302" y="3600450"/>
              <a:ext cx="6858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8224" name="Line 43"/>
            <p:cNvSpPr>
              <a:spLocks noChangeShapeType="1"/>
            </p:cNvSpPr>
            <p:nvPr/>
          </p:nvSpPr>
          <p:spPr bwMode="auto">
            <a:xfrm flipV="1">
              <a:off x="2939852" y="3962400"/>
              <a:ext cx="0" cy="3238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25" name="Line 47"/>
            <p:cNvSpPr>
              <a:spLocks noChangeShapeType="1"/>
            </p:cNvSpPr>
            <p:nvPr/>
          </p:nvSpPr>
          <p:spPr bwMode="auto">
            <a:xfrm>
              <a:off x="6140252" y="4572000"/>
              <a:ext cx="8001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26" name="Line 48"/>
            <p:cNvSpPr>
              <a:spLocks noChangeShapeType="1"/>
            </p:cNvSpPr>
            <p:nvPr/>
          </p:nvSpPr>
          <p:spPr bwMode="auto">
            <a:xfrm flipH="1">
              <a:off x="7197527" y="4057650"/>
              <a:ext cx="9525" cy="200025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27" name="Text Box 49"/>
            <p:cNvSpPr txBox="1">
              <a:spLocks noChangeArrowheads="1"/>
            </p:cNvSpPr>
            <p:nvPr/>
          </p:nvSpPr>
          <p:spPr bwMode="auto">
            <a:xfrm>
              <a:off x="4368602" y="4514850"/>
              <a:ext cx="16383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E(K,H(M))</a:t>
              </a:r>
            </a:p>
          </p:txBody>
        </p:sp>
        <p:sp>
          <p:nvSpPr>
            <p:cNvPr id="8228" name="Line 50"/>
            <p:cNvSpPr>
              <a:spLocks noChangeShapeType="1"/>
            </p:cNvSpPr>
            <p:nvPr/>
          </p:nvSpPr>
          <p:spPr bwMode="auto">
            <a:xfrm flipV="1">
              <a:off x="4730552" y="4191000"/>
              <a:ext cx="381000" cy="3238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37" name="日期版面配置區 3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8" name="投影片編號版面配置區 3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  <p:sp>
        <p:nvSpPr>
          <p:cNvPr id="39" name="頁尾版面配置區 3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 dirty="0"/>
          </a:p>
        </p:txBody>
      </p:sp>
      <p:sp>
        <p:nvSpPr>
          <p:cNvPr id="41" name="標題 4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Hash Function for Message Authentication (cont.)</a:t>
            </a:r>
            <a:endParaRPr lang="zh-TW" altLang="en-US" sz="36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群組 38"/>
          <p:cNvGrpSpPr/>
          <p:nvPr/>
        </p:nvGrpSpPr>
        <p:grpSpPr>
          <a:xfrm>
            <a:off x="539552" y="2305050"/>
            <a:ext cx="8667750" cy="2667000"/>
            <a:chOff x="666750" y="2305050"/>
            <a:chExt cx="8667750" cy="2667000"/>
          </a:xfrm>
        </p:grpSpPr>
        <p:sp>
          <p:nvSpPr>
            <p:cNvPr id="9219" name="Rectangle 3"/>
            <p:cNvSpPr>
              <a:spLocks noChangeArrowheads="1"/>
            </p:cNvSpPr>
            <p:nvPr/>
          </p:nvSpPr>
          <p:spPr bwMode="auto">
            <a:xfrm>
              <a:off x="666750" y="314325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9220" name="Rectangle 4"/>
            <p:cNvSpPr>
              <a:spLocks noChangeArrowheads="1"/>
            </p:cNvSpPr>
            <p:nvPr/>
          </p:nvSpPr>
          <p:spPr bwMode="auto">
            <a:xfrm>
              <a:off x="5276850" y="30480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9221" name="Oval 5"/>
            <p:cNvSpPr>
              <a:spLocks noChangeArrowheads="1"/>
            </p:cNvSpPr>
            <p:nvPr/>
          </p:nvSpPr>
          <p:spPr bwMode="auto">
            <a:xfrm>
              <a:off x="3962400" y="333375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||</a:t>
              </a:r>
            </a:p>
          </p:txBody>
        </p:sp>
        <p:sp>
          <p:nvSpPr>
            <p:cNvPr id="9222" name="Oval 6"/>
            <p:cNvSpPr>
              <a:spLocks noChangeArrowheads="1"/>
            </p:cNvSpPr>
            <p:nvPr/>
          </p:nvSpPr>
          <p:spPr bwMode="auto">
            <a:xfrm>
              <a:off x="7620000" y="297180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H</a:t>
              </a:r>
            </a:p>
          </p:txBody>
        </p:sp>
        <p:sp>
          <p:nvSpPr>
            <p:cNvPr id="9223" name="Line 7"/>
            <p:cNvSpPr>
              <a:spLocks noChangeShapeType="1"/>
            </p:cNvSpPr>
            <p:nvPr/>
          </p:nvSpPr>
          <p:spPr bwMode="auto">
            <a:xfrm flipV="1">
              <a:off x="1352550" y="3600450"/>
              <a:ext cx="26289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24" name="Line 8"/>
            <p:cNvSpPr>
              <a:spLocks noChangeShapeType="1"/>
            </p:cNvSpPr>
            <p:nvPr/>
          </p:nvSpPr>
          <p:spPr bwMode="auto">
            <a:xfrm flipV="1">
              <a:off x="2495550" y="4610100"/>
              <a:ext cx="2857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25" name="Line 9"/>
            <p:cNvSpPr>
              <a:spLocks noChangeShapeType="1"/>
            </p:cNvSpPr>
            <p:nvPr/>
          </p:nvSpPr>
          <p:spPr bwMode="auto">
            <a:xfrm>
              <a:off x="5962650" y="3276600"/>
              <a:ext cx="609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26" name="Text Box 10"/>
            <p:cNvSpPr txBox="1">
              <a:spLocks noChangeArrowheads="1"/>
            </p:cNvSpPr>
            <p:nvPr/>
          </p:nvSpPr>
          <p:spPr bwMode="auto">
            <a:xfrm>
              <a:off x="1447800" y="24384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Source</a:t>
              </a:r>
            </a:p>
          </p:txBody>
        </p:sp>
        <p:sp>
          <p:nvSpPr>
            <p:cNvPr id="9227" name="Rectangle 12"/>
            <p:cNvSpPr>
              <a:spLocks noChangeArrowheads="1"/>
            </p:cNvSpPr>
            <p:nvPr/>
          </p:nvSpPr>
          <p:spPr bwMode="auto">
            <a:xfrm>
              <a:off x="5276850" y="3962400"/>
              <a:ext cx="685800" cy="381000"/>
            </a:xfrm>
            <a:prstGeom prst="rect">
              <a:avLst/>
            </a:prstGeom>
            <a:solidFill>
              <a:schemeClr val="fol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endParaRPr kumimoji="1" lang="zh-TW" altLang="zh-TW" sz="1800"/>
            </a:p>
          </p:txBody>
        </p:sp>
        <p:sp>
          <p:nvSpPr>
            <p:cNvPr id="9228" name="Oval 13"/>
            <p:cNvSpPr>
              <a:spLocks noChangeArrowheads="1"/>
            </p:cNvSpPr>
            <p:nvPr/>
          </p:nvSpPr>
          <p:spPr bwMode="auto">
            <a:xfrm>
              <a:off x="2800350" y="428625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H</a:t>
              </a:r>
            </a:p>
          </p:txBody>
        </p:sp>
        <p:sp>
          <p:nvSpPr>
            <p:cNvPr id="9229" name="Line 14"/>
            <p:cNvSpPr>
              <a:spLocks noChangeShapeType="1"/>
            </p:cNvSpPr>
            <p:nvPr/>
          </p:nvSpPr>
          <p:spPr bwMode="auto">
            <a:xfrm>
              <a:off x="1352550" y="3829050"/>
              <a:ext cx="381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30" name="Line 15"/>
            <p:cNvSpPr>
              <a:spLocks noChangeShapeType="1"/>
            </p:cNvSpPr>
            <p:nvPr/>
          </p:nvSpPr>
          <p:spPr bwMode="auto">
            <a:xfrm>
              <a:off x="1733550" y="3829050"/>
              <a:ext cx="0" cy="762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31" name="Line 16"/>
            <p:cNvSpPr>
              <a:spLocks noChangeShapeType="1"/>
            </p:cNvSpPr>
            <p:nvPr/>
          </p:nvSpPr>
          <p:spPr bwMode="auto">
            <a:xfrm>
              <a:off x="1733550" y="4591050"/>
              <a:ext cx="152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32" name="Line 17"/>
            <p:cNvSpPr>
              <a:spLocks noChangeShapeType="1"/>
            </p:cNvSpPr>
            <p:nvPr/>
          </p:nvSpPr>
          <p:spPr bwMode="auto">
            <a:xfrm>
              <a:off x="3657600" y="377190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33" name="Line 18"/>
            <p:cNvSpPr>
              <a:spLocks noChangeShapeType="1"/>
            </p:cNvSpPr>
            <p:nvPr/>
          </p:nvSpPr>
          <p:spPr bwMode="auto">
            <a:xfrm>
              <a:off x="3657600" y="3771900"/>
              <a:ext cx="0" cy="838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34" name="Line 19"/>
            <p:cNvSpPr>
              <a:spLocks noChangeShapeType="1"/>
            </p:cNvSpPr>
            <p:nvPr/>
          </p:nvSpPr>
          <p:spPr bwMode="auto">
            <a:xfrm>
              <a:off x="3429000" y="4610100"/>
              <a:ext cx="228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35" name="Text Box 23"/>
            <p:cNvSpPr txBox="1">
              <a:spLocks noChangeArrowheads="1"/>
            </p:cNvSpPr>
            <p:nvPr/>
          </p:nvSpPr>
          <p:spPr bwMode="auto">
            <a:xfrm>
              <a:off x="7734300" y="3476625"/>
              <a:ext cx="1600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Compare</a:t>
              </a:r>
            </a:p>
          </p:txBody>
        </p:sp>
        <p:sp>
          <p:nvSpPr>
            <p:cNvPr id="9236" name="Line 24"/>
            <p:cNvSpPr>
              <a:spLocks noChangeShapeType="1"/>
            </p:cNvSpPr>
            <p:nvPr/>
          </p:nvSpPr>
          <p:spPr bwMode="auto">
            <a:xfrm flipV="1">
              <a:off x="8610600" y="3857625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37" name="Line 25"/>
            <p:cNvSpPr>
              <a:spLocks noChangeShapeType="1"/>
            </p:cNvSpPr>
            <p:nvPr/>
          </p:nvSpPr>
          <p:spPr bwMode="auto">
            <a:xfrm flipV="1">
              <a:off x="8629650" y="3276600"/>
              <a:ext cx="0" cy="2857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triangle" w="med" len="med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38" name="Line 26"/>
            <p:cNvSpPr>
              <a:spLocks noChangeShapeType="1"/>
            </p:cNvSpPr>
            <p:nvPr/>
          </p:nvSpPr>
          <p:spPr bwMode="auto">
            <a:xfrm>
              <a:off x="8267700" y="3276600"/>
              <a:ext cx="3619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39" name="Text Box 27"/>
            <p:cNvSpPr txBox="1">
              <a:spLocks noChangeArrowheads="1"/>
            </p:cNvSpPr>
            <p:nvPr/>
          </p:nvSpPr>
          <p:spPr bwMode="auto">
            <a:xfrm>
              <a:off x="6305550" y="2305050"/>
              <a:ext cx="1752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Destination</a:t>
              </a:r>
            </a:p>
          </p:txBody>
        </p:sp>
        <p:sp>
          <p:nvSpPr>
            <p:cNvPr id="9240" name="Line 30"/>
            <p:cNvSpPr>
              <a:spLocks noChangeShapeType="1"/>
            </p:cNvSpPr>
            <p:nvPr/>
          </p:nvSpPr>
          <p:spPr bwMode="auto">
            <a:xfrm>
              <a:off x="4572000" y="3619500"/>
              <a:ext cx="6477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41" name="Text Box 35"/>
            <p:cNvSpPr txBox="1">
              <a:spLocks noChangeArrowheads="1"/>
            </p:cNvSpPr>
            <p:nvPr/>
          </p:nvSpPr>
          <p:spPr bwMode="auto">
            <a:xfrm>
              <a:off x="4495800" y="4514850"/>
              <a:ext cx="16383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H(M||S)</a:t>
              </a:r>
            </a:p>
          </p:txBody>
        </p:sp>
        <p:sp>
          <p:nvSpPr>
            <p:cNvPr id="9242" name="Line 36"/>
            <p:cNvSpPr>
              <a:spLocks noChangeShapeType="1"/>
            </p:cNvSpPr>
            <p:nvPr/>
          </p:nvSpPr>
          <p:spPr bwMode="auto">
            <a:xfrm flipV="1">
              <a:off x="4857750" y="4191000"/>
              <a:ext cx="381000" cy="3238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43" name="Oval 37"/>
            <p:cNvSpPr>
              <a:spLocks noChangeArrowheads="1"/>
            </p:cNvSpPr>
            <p:nvPr/>
          </p:nvSpPr>
          <p:spPr bwMode="auto">
            <a:xfrm>
              <a:off x="1885950" y="432435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||</a:t>
              </a:r>
            </a:p>
          </p:txBody>
        </p:sp>
        <p:sp>
          <p:nvSpPr>
            <p:cNvPr id="9244" name="Line 38"/>
            <p:cNvSpPr>
              <a:spLocks noChangeShapeType="1"/>
            </p:cNvSpPr>
            <p:nvPr/>
          </p:nvSpPr>
          <p:spPr bwMode="auto">
            <a:xfrm>
              <a:off x="1638300" y="4762500"/>
              <a:ext cx="2857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45" name="Text Box 39"/>
            <p:cNvSpPr txBox="1">
              <a:spLocks noChangeArrowheads="1"/>
            </p:cNvSpPr>
            <p:nvPr/>
          </p:nvSpPr>
          <p:spPr bwMode="auto">
            <a:xfrm>
              <a:off x="1314450" y="4476750"/>
              <a:ext cx="533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S</a:t>
              </a:r>
            </a:p>
          </p:txBody>
        </p:sp>
        <p:sp>
          <p:nvSpPr>
            <p:cNvPr id="9246" name="Oval 40"/>
            <p:cNvSpPr>
              <a:spLocks noChangeArrowheads="1"/>
            </p:cNvSpPr>
            <p:nvPr/>
          </p:nvSpPr>
          <p:spPr bwMode="auto">
            <a:xfrm>
              <a:off x="6591300" y="29718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||</a:t>
              </a:r>
            </a:p>
          </p:txBody>
        </p:sp>
        <p:sp>
          <p:nvSpPr>
            <p:cNvPr id="9247" name="Line 41"/>
            <p:cNvSpPr>
              <a:spLocks noChangeShapeType="1"/>
            </p:cNvSpPr>
            <p:nvPr/>
          </p:nvSpPr>
          <p:spPr bwMode="auto">
            <a:xfrm>
              <a:off x="7200900" y="3276600"/>
              <a:ext cx="4191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48" name="Line 43"/>
            <p:cNvSpPr>
              <a:spLocks noChangeShapeType="1"/>
            </p:cNvSpPr>
            <p:nvPr/>
          </p:nvSpPr>
          <p:spPr bwMode="auto">
            <a:xfrm>
              <a:off x="6362700" y="3429000"/>
              <a:ext cx="2857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49" name="Text Box 44"/>
            <p:cNvSpPr txBox="1">
              <a:spLocks noChangeArrowheads="1"/>
            </p:cNvSpPr>
            <p:nvPr/>
          </p:nvSpPr>
          <p:spPr bwMode="auto">
            <a:xfrm>
              <a:off x="6038850" y="3143250"/>
              <a:ext cx="533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S</a:t>
              </a:r>
            </a:p>
          </p:txBody>
        </p:sp>
        <p:sp>
          <p:nvSpPr>
            <p:cNvPr id="9250" name="Line 45"/>
            <p:cNvSpPr>
              <a:spLocks noChangeShapeType="1"/>
            </p:cNvSpPr>
            <p:nvPr/>
          </p:nvSpPr>
          <p:spPr bwMode="auto">
            <a:xfrm>
              <a:off x="5962650" y="4248150"/>
              <a:ext cx="2657475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35" name="日期版面配置區 3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6" name="投影片編號版面配置區 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  <p:sp>
        <p:nvSpPr>
          <p:cNvPr id="37" name="頁尾版面配置區 3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 dirty="0"/>
          </a:p>
        </p:txBody>
      </p:sp>
      <p:sp>
        <p:nvSpPr>
          <p:cNvPr id="38" name="標題 3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Hash Function for Message Authentication (cont.)</a:t>
            </a:r>
            <a:endParaRPr lang="zh-TW" altLang="en-US" sz="36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群組 53"/>
          <p:cNvGrpSpPr/>
          <p:nvPr/>
        </p:nvGrpSpPr>
        <p:grpSpPr>
          <a:xfrm>
            <a:off x="704850" y="1695450"/>
            <a:ext cx="7905750" cy="4667250"/>
            <a:chOff x="704850" y="1695450"/>
            <a:chExt cx="7905750" cy="4667250"/>
          </a:xfrm>
        </p:grpSpPr>
        <p:sp>
          <p:nvSpPr>
            <p:cNvPr id="10243" name="Rectangle 3"/>
            <p:cNvSpPr>
              <a:spLocks noChangeArrowheads="1"/>
            </p:cNvSpPr>
            <p:nvPr/>
          </p:nvSpPr>
          <p:spPr bwMode="auto">
            <a:xfrm>
              <a:off x="704850" y="18669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0244" name="Rectangle 4"/>
            <p:cNvSpPr>
              <a:spLocks noChangeArrowheads="1"/>
            </p:cNvSpPr>
            <p:nvPr/>
          </p:nvSpPr>
          <p:spPr bwMode="auto">
            <a:xfrm>
              <a:off x="3543300" y="43815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0245" name="Oval 5"/>
            <p:cNvSpPr>
              <a:spLocks noChangeArrowheads="1"/>
            </p:cNvSpPr>
            <p:nvPr/>
          </p:nvSpPr>
          <p:spPr bwMode="auto">
            <a:xfrm>
              <a:off x="4000500" y="20574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||</a:t>
              </a:r>
            </a:p>
          </p:txBody>
        </p:sp>
        <p:sp>
          <p:nvSpPr>
            <p:cNvPr id="10246" name="Oval 6"/>
            <p:cNvSpPr>
              <a:spLocks noChangeArrowheads="1"/>
            </p:cNvSpPr>
            <p:nvPr/>
          </p:nvSpPr>
          <p:spPr bwMode="auto">
            <a:xfrm>
              <a:off x="5886450" y="430530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H</a:t>
              </a:r>
            </a:p>
          </p:txBody>
        </p:sp>
        <p:sp>
          <p:nvSpPr>
            <p:cNvPr id="10247" name="Line 7"/>
            <p:cNvSpPr>
              <a:spLocks noChangeShapeType="1"/>
            </p:cNvSpPr>
            <p:nvPr/>
          </p:nvSpPr>
          <p:spPr bwMode="auto">
            <a:xfrm flipV="1">
              <a:off x="1390650" y="2324100"/>
              <a:ext cx="26289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48" name="Line 8"/>
            <p:cNvSpPr>
              <a:spLocks noChangeShapeType="1"/>
            </p:cNvSpPr>
            <p:nvPr/>
          </p:nvSpPr>
          <p:spPr bwMode="auto">
            <a:xfrm flipV="1">
              <a:off x="2533650" y="3333750"/>
              <a:ext cx="2857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49" name="Line 9"/>
            <p:cNvSpPr>
              <a:spLocks noChangeShapeType="1"/>
            </p:cNvSpPr>
            <p:nvPr/>
          </p:nvSpPr>
          <p:spPr bwMode="auto">
            <a:xfrm>
              <a:off x="4229100" y="4610100"/>
              <a:ext cx="609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50" name="Text Box 10"/>
            <p:cNvSpPr txBox="1">
              <a:spLocks noChangeArrowheads="1"/>
            </p:cNvSpPr>
            <p:nvPr/>
          </p:nvSpPr>
          <p:spPr bwMode="auto">
            <a:xfrm>
              <a:off x="1828800" y="169545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Source</a:t>
              </a:r>
            </a:p>
          </p:txBody>
        </p:sp>
        <p:sp>
          <p:nvSpPr>
            <p:cNvPr id="10251" name="Rectangle 11"/>
            <p:cNvSpPr>
              <a:spLocks noChangeArrowheads="1"/>
            </p:cNvSpPr>
            <p:nvPr/>
          </p:nvSpPr>
          <p:spPr bwMode="auto">
            <a:xfrm>
              <a:off x="3543300" y="5295900"/>
              <a:ext cx="685800" cy="381000"/>
            </a:xfrm>
            <a:prstGeom prst="rect">
              <a:avLst/>
            </a:prstGeom>
            <a:solidFill>
              <a:schemeClr val="fol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endParaRPr kumimoji="1" lang="zh-TW" altLang="zh-TW" sz="1800"/>
            </a:p>
          </p:txBody>
        </p:sp>
        <p:sp>
          <p:nvSpPr>
            <p:cNvPr id="10252" name="Oval 12"/>
            <p:cNvSpPr>
              <a:spLocks noChangeArrowheads="1"/>
            </p:cNvSpPr>
            <p:nvPr/>
          </p:nvSpPr>
          <p:spPr bwMode="auto">
            <a:xfrm>
              <a:off x="2838450" y="300990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H</a:t>
              </a:r>
            </a:p>
          </p:txBody>
        </p:sp>
        <p:sp>
          <p:nvSpPr>
            <p:cNvPr id="10253" name="Line 13"/>
            <p:cNvSpPr>
              <a:spLocks noChangeShapeType="1"/>
            </p:cNvSpPr>
            <p:nvPr/>
          </p:nvSpPr>
          <p:spPr bwMode="auto">
            <a:xfrm>
              <a:off x="1390650" y="2552700"/>
              <a:ext cx="381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54" name="Line 14"/>
            <p:cNvSpPr>
              <a:spLocks noChangeShapeType="1"/>
            </p:cNvSpPr>
            <p:nvPr/>
          </p:nvSpPr>
          <p:spPr bwMode="auto">
            <a:xfrm>
              <a:off x="1771650" y="2552700"/>
              <a:ext cx="0" cy="762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55" name="Line 15"/>
            <p:cNvSpPr>
              <a:spLocks noChangeShapeType="1"/>
            </p:cNvSpPr>
            <p:nvPr/>
          </p:nvSpPr>
          <p:spPr bwMode="auto">
            <a:xfrm>
              <a:off x="1771650" y="3314700"/>
              <a:ext cx="152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56" name="Line 16"/>
            <p:cNvSpPr>
              <a:spLocks noChangeShapeType="1"/>
            </p:cNvSpPr>
            <p:nvPr/>
          </p:nvSpPr>
          <p:spPr bwMode="auto">
            <a:xfrm>
              <a:off x="3695700" y="249555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57" name="Line 17"/>
            <p:cNvSpPr>
              <a:spLocks noChangeShapeType="1"/>
            </p:cNvSpPr>
            <p:nvPr/>
          </p:nvSpPr>
          <p:spPr bwMode="auto">
            <a:xfrm>
              <a:off x="3695700" y="2495550"/>
              <a:ext cx="0" cy="838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58" name="Line 18"/>
            <p:cNvSpPr>
              <a:spLocks noChangeShapeType="1"/>
            </p:cNvSpPr>
            <p:nvPr/>
          </p:nvSpPr>
          <p:spPr bwMode="auto">
            <a:xfrm>
              <a:off x="3467100" y="3333750"/>
              <a:ext cx="228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59" name="Text Box 19"/>
            <p:cNvSpPr txBox="1">
              <a:spLocks noChangeArrowheads="1"/>
            </p:cNvSpPr>
            <p:nvPr/>
          </p:nvSpPr>
          <p:spPr bwMode="auto">
            <a:xfrm>
              <a:off x="6381750" y="4810125"/>
              <a:ext cx="1600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Compare</a:t>
              </a:r>
            </a:p>
          </p:txBody>
        </p:sp>
        <p:sp>
          <p:nvSpPr>
            <p:cNvPr id="10260" name="Line 20"/>
            <p:cNvSpPr>
              <a:spLocks noChangeShapeType="1"/>
            </p:cNvSpPr>
            <p:nvPr/>
          </p:nvSpPr>
          <p:spPr bwMode="auto">
            <a:xfrm flipV="1">
              <a:off x="6877050" y="5191125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61" name="Line 21"/>
            <p:cNvSpPr>
              <a:spLocks noChangeShapeType="1"/>
            </p:cNvSpPr>
            <p:nvPr/>
          </p:nvSpPr>
          <p:spPr bwMode="auto">
            <a:xfrm flipV="1">
              <a:off x="6896100" y="4610100"/>
              <a:ext cx="0" cy="2857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triangle" w="med" len="med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62" name="Line 22"/>
            <p:cNvSpPr>
              <a:spLocks noChangeShapeType="1"/>
            </p:cNvSpPr>
            <p:nvPr/>
          </p:nvSpPr>
          <p:spPr bwMode="auto">
            <a:xfrm>
              <a:off x="6534150" y="4610100"/>
              <a:ext cx="3619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63" name="Text Box 23"/>
            <p:cNvSpPr txBox="1">
              <a:spLocks noChangeArrowheads="1"/>
            </p:cNvSpPr>
            <p:nvPr/>
          </p:nvSpPr>
          <p:spPr bwMode="auto">
            <a:xfrm>
              <a:off x="4762500" y="5772150"/>
              <a:ext cx="1752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Destination</a:t>
              </a:r>
            </a:p>
          </p:txBody>
        </p:sp>
        <p:sp>
          <p:nvSpPr>
            <p:cNvPr id="10264" name="Line 24"/>
            <p:cNvSpPr>
              <a:spLocks noChangeShapeType="1"/>
            </p:cNvSpPr>
            <p:nvPr/>
          </p:nvSpPr>
          <p:spPr bwMode="auto">
            <a:xfrm>
              <a:off x="2838450" y="4953000"/>
              <a:ext cx="6477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65" name="Text Box 25"/>
            <p:cNvSpPr txBox="1">
              <a:spLocks noChangeArrowheads="1"/>
            </p:cNvSpPr>
            <p:nvPr/>
          </p:nvSpPr>
          <p:spPr bwMode="auto">
            <a:xfrm>
              <a:off x="3371850" y="5905500"/>
              <a:ext cx="12382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H(M||S)</a:t>
              </a:r>
            </a:p>
          </p:txBody>
        </p:sp>
        <p:sp>
          <p:nvSpPr>
            <p:cNvPr id="10266" name="Oval 27"/>
            <p:cNvSpPr>
              <a:spLocks noChangeArrowheads="1"/>
            </p:cNvSpPr>
            <p:nvPr/>
          </p:nvSpPr>
          <p:spPr bwMode="auto">
            <a:xfrm>
              <a:off x="1924050" y="30480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||</a:t>
              </a:r>
            </a:p>
          </p:txBody>
        </p:sp>
        <p:sp>
          <p:nvSpPr>
            <p:cNvPr id="10267" name="Line 28"/>
            <p:cNvSpPr>
              <a:spLocks noChangeShapeType="1"/>
            </p:cNvSpPr>
            <p:nvPr/>
          </p:nvSpPr>
          <p:spPr bwMode="auto">
            <a:xfrm>
              <a:off x="1676400" y="3486150"/>
              <a:ext cx="2857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68" name="Text Box 29"/>
            <p:cNvSpPr txBox="1">
              <a:spLocks noChangeArrowheads="1"/>
            </p:cNvSpPr>
            <p:nvPr/>
          </p:nvSpPr>
          <p:spPr bwMode="auto">
            <a:xfrm>
              <a:off x="1352550" y="3200400"/>
              <a:ext cx="533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S</a:t>
              </a:r>
            </a:p>
          </p:txBody>
        </p:sp>
        <p:sp>
          <p:nvSpPr>
            <p:cNvPr id="10269" name="Oval 30"/>
            <p:cNvSpPr>
              <a:spLocks noChangeArrowheads="1"/>
            </p:cNvSpPr>
            <p:nvPr/>
          </p:nvSpPr>
          <p:spPr bwMode="auto">
            <a:xfrm>
              <a:off x="4857750" y="43053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||</a:t>
              </a:r>
            </a:p>
          </p:txBody>
        </p:sp>
        <p:sp>
          <p:nvSpPr>
            <p:cNvPr id="10270" name="Line 31"/>
            <p:cNvSpPr>
              <a:spLocks noChangeShapeType="1"/>
            </p:cNvSpPr>
            <p:nvPr/>
          </p:nvSpPr>
          <p:spPr bwMode="auto">
            <a:xfrm>
              <a:off x="5467350" y="4610100"/>
              <a:ext cx="4191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71" name="Line 32"/>
            <p:cNvSpPr>
              <a:spLocks noChangeShapeType="1"/>
            </p:cNvSpPr>
            <p:nvPr/>
          </p:nvSpPr>
          <p:spPr bwMode="auto">
            <a:xfrm>
              <a:off x="4629150" y="4762500"/>
              <a:ext cx="2857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72" name="Text Box 33"/>
            <p:cNvSpPr txBox="1">
              <a:spLocks noChangeArrowheads="1"/>
            </p:cNvSpPr>
            <p:nvPr/>
          </p:nvSpPr>
          <p:spPr bwMode="auto">
            <a:xfrm>
              <a:off x="4305300" y="4476750"/>
              <a:ext cx="533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S</a:t>
              </a:r>
            </a:p>
          </p:txBody>
        </p:sp>
        <p:sp>
          <p:nvSpPr>
            <p:cNvPr id="10273" name="Line 34"/>
            <p:cNvSpPr>
              <a:spLocks noChangeShapeType="1"/>
            </p:cNvSpPr>
            <p:nvPr/>
          </p:nvSpPr>
          <p:spPr bwMode="auto">
            <a:xfrm>
              <a:off x="4229100" y="5581650"/>
              <a:ext cx="2657475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74" name="Oval 35"/>
            <p:cNvSpPr>
              <a:spLocks noChangeArrowheads="1"/>
            </p:cNvSpPr>
            <p:nvPr/>
          </p:nvSpPr>
          <p:spPr bwMode="auto">
            <a:xfrm>
              <a:off x="5676900" y="20574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10275" name="Rectangle 36"/>
            <p:cNvSpPr>
              <a:spLocks noChangeArrowheads="1"/>
            </p:cNvSpPr>
            <p:nvPr/>
          </p:nvSpPr>
          <p:spPr bwMode="auto">
            <a:xfrm>
              <a:off x="7372350" y="1714500"/>
              <a:ext cx="685800" cy="129540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76" name="Line 37"/>
            <p:cNvSpPr>
              <a:spLocks noChangeShapeType="1"/>
            </p:cNvSpPr>
            <p:nvPr/>
          </p:nvSpPr>
          <p:spPr bwMode="auto">
            <a:xfrm>
              <a:off x="4591050" y="2343150"/>
              <a:ext cx="10858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77" name="Line 38"/>
            <p:cNvSpPr>
              <a:spLocks noChangeShapeType="1"/>
            </p:cNvSpPr>
            <p:nvPr/>
          </p:nvSpPr>
          <p:spPr bwMode="auto">
            <a:xfrm>
              <a:off x="6286500" y="2343150"/>
              <a:ext cx="10858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78" name="Line 39"/>
            <p:cNvSpPr>
              <a:spLocks noChangeShapeType="1"/>
            </p:cNvSpPr>
            <p:nvPr/>
          </p:nvSpPr>
          <p:spPr bwMode="auto">
            <a:xfrm>
              <a:off x="8058150" y="2324100"/>
              <a:ext cx="533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79" name="Line 40"/>
            <p:cNvSpPr>
              <a:spLocks noChangeShapeType="1"/>
            </p:cNvSpPr>
            <p:nvPr/>
          </p:nvSpPr>
          <p:spPr bwMode="auto">
            <a:xfrm>
              <a:off x="1066800" y="4057650"/>
              <a:ext cx="7543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80" name="Line 41"/>
            <p:cNvSpPr>
              <a:spLocks noChangeShapeType="1"/>
            </p:cNvSpPr>
            <p:nvPr/>
          </p:nvSpPr>
          <p:spPr bwMode="auto">
            <a:xfrm>
              <a:off x="8591550" y="2324100"/>
              <a:ext cx="0" cy="17335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81" name="Oval 42"/>
            <p:cNvSpPr>
              <a:spLocks noChangeArrowheads="1"/>
            </p:cNvSpPr>
            <p:nvPr/>
          </p:nvSpPr>
          <p:spPr bwMode="auto">
            <a:xfrm>
              <a:off x="2190750" y="46482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10282" name="Line 43"/>
            <p:cNvSpPr>
              <a:spLocks noChangeShapeType="1"/>
            </p:cNvSpPr>
            <p:nvPr/>
          </p:nvSpPr>
          <p:spPr bwMode="auto">
            <a:xfrm>
              <a:off x="1066800" y="4972050"/>
              <a:ext cx="11239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83" name="Line 44"/>
            <p:cNvSpPr>
              <a:spLocks noChangeShapeType="1"/>
            </p:cNvSpPr>
            <p:nvPr/>
          </p:nvSpPr>
          <p:spPr bwMode="auto">
            <a:xfrm>
              <a:off x="1047750" y="4057650"/>
              <a:ext cx="0" cy="9144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84" name="Text Box 45"/>
            <p:cNvSpPr txBox="1">
              <a:spLocks noChangeArrowheads="1"/>
            </p:cNvSpPr>
            <p:nvPr/>
          </p:nvSpPr>
          <p:spPr bwMode="auto">
            <a:xfrm>
              <a:off x="5829300" y="2914650"/>
              <a:ext cx="533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10285" name="Text Box 46"/>
            <p:cNvSpPr txBox="1">
              <a:spLocks noChangeArrowheads="1"/>
            </p:cNvSpPr>
            <p:nvPr/>
          </p:nvSpPr>
          <p:spPr bwMode="auto">
            <a:xfrm>
              <a:off x="2343150" y="5562600"/>
              <a:ext cx="533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10286" name="Line 47"/>
            <p:cNvSpPr>
              <a:spLocks noChangeShapeType="1"/>
            </p:cNvSpPr>
            <p:nvPr/>
          </p:nvSpPr>
          <p:spPr bwMode="auto">
            <a:xfrm flipV="1">
              <a:off x="6019800" y="2676525"/>
              <a:ext cx="0" cy="3429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87" name="Line 48"/>
            <p:cNvSpPr>
              <a:spLocks noChangeShapeType="1"/>
            </p:cNvSpPr>
            <p:nvPr/>
          </p:nvSpPr>
          <p:spPr bwMode="auto">
            <a:xfrm flipV="1">
              <a:off x="2514600" y="5276850"/>
              <a:ext cx="0" cy="409575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88" name="Line 49"/>
            <p:cNvSpPr>
              <a:spLocks noChangeShapeType="1"/>
            </p:cNvSpPr>
            <p:nvPr/>
          </p:nvSpPr>
          <p:spPr bwMode="auto">
            <a:xfrm flipV="1">
              <a:off x="3914775" y="5695950"/>
              <a:ext cx="0" cy="3238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89" name="Text Box 50"/>
            <p:cNvSpPr txBox="1">
              <a:spLocks noChangeArrowheads="1"/>
            </p:cNvSpPr>
            <p:nvPr/>
          </p:nvSpPr>
          <p:spPr bwMode="auto">
            <a:xfrm>
              <a:off x="6419850" y="3124200"/>
              <a:ext cx="21717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dirty="0" smtClean="0"/>
                <a:t>E(K,M</a:t>
              </a:r>
              <a:r>
                <a:rPr kumimoji="1" lang="en-US" altLang="zh-TW" sz="2400" dirty="0"/>
                <a:t>||H(M||S))</a:t>
              </a:r>
            </a:p>
          </p:txBody>
        </p:sp>
      </p:grpSp>
      <p:sp>
        <p:nvSpPr>
          <p:cNvPr id="50" name="日期版面配置區 4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1" name="投影片編號版面配置區 5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  <p:sp>
        <p:nvSpPr>
          <p:cNvPr id="52" name="頁尾版面配置區 5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 dirty="0"/>
          </a:p>
        </p:txBody>
      </p:sp>
      <p:sp>
        <p:nvSpPr>
          <p:cNvPr id="53" name="標題 5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Hash Function for Message Authentication (cont.)</a:t>
            </a:r>
            <a:endParaRPr lang="zh-TW" altLang="en-US" sz="3600" dirty="0"/>
          </a:p>
        </p:txBody>
      </p:sp>
      <p:cxnSp>
        <p:nvCxnSpPr>
          <p:cNvPr id="55" name="直線單箭頭接點 54"/>
          <p:cNvCxnSpPr/>
          <p:nvPr/>
        </p:nvCxnSpPr>
        <p:spPr bwMode="auto">
          <a:xfrm>
            <a:off x="5796136" y="1556792"/>
            <a:ext cx="108012" cy="422756"/>
          </a:xfrm>
          <a:prstGeom prst="straightConnector1">
            <a:avLst/>
          </a:prstGeom>
          <a:noFill/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56" name="文字方塊 55"/>
          <p:cNvSpPr txBox="1"/>
          <p:nvPr/>
        </p:nvSpPr>
        <p:spPr>
          <a:xfrm>
            <a:off x="4499992" y="1196752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 smtClean="0">
                <a:solidFill>
                  <a:srgbClr val="FF0000"/>
                </a:solidFill>
              </a:rPr>
              <a:t>provides confidentiality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Digital Signature</a:t>
            </a:r>
            <a:endParaRPr lang="zh-TW" altLang="en-US" dirty="0" smtClean="0"/>
          </a:p>
        </p:txBody>
      </p:sp>
      <p:sp>
        <p:nvSpPr>
          <p:cNvPr id="12291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hash value of a message is encrypted with a user’s private key.</a:t>
            </a:r>
          </a:p>
          <a:p>
            <a:r>
              <a:rPr lang="en-US" altLang="zh-TW" dirty="0" smtClean="0"/>
              <a:t>Anyone who knows the user’s public key can verify the integrity of the message that is associated with the digital signature.</a:t>
            </a:r>
            <a:endParaRPr lang="zh-TW" altLang="en-US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群組 40"/>
          <p:cNvGrpSpPr/>
          <p:nvPr/>
        </p:nvGrpSpPr>
        <p:grpSpPr>
          <a:xfrm>
            <a:off x="539552" y="2305050"/>
            <a:ext cx="8724900" cy="2671763"/>
            <a:chOff x="666750" y="2305050"/>
            <a:chExt cx="8724900" cy="2671763"/>
          </a:xfrm>
        </p:grpSpPr>
        <p:sp>
          <p:nvSpPr>
            <p:cNvPr id="13315" name="Rectangle 3"/>
            <p:cNvSpPr>
              <a:spLocks noChangeArrowheads="1"/>
            </p:cNvSpPr>
            <p:nvPr/>
          </p:nvSpPr>
          <p:spPr bwMode="auto">
            <a:xfrm>
              <a:off x="666750" y="314325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3316" name="Rectangle 4"/>
            <p:cNvSpPr>
              <a:spLocks noChangeArrowheads="1"/>
            </p:cNvSpPr>
            <p:nvPr/>
          </p:nvSpPr>
          <p:spPr bwMode="auto">
            <a:xfrm>
              <a:off x="5276850" y="30480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3317" name="Oval 5"/>
            <p:cNvSpPr>
              <a:spLocks noChangeArrowheads="1"/>
            </p:cNvSpPr>
            <p:nvPr/>
          </p:nvSpPr>
          <p:spPr bwMode="auto">
            <a:xfrm>
              <a:off x="3962400" y="333375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||</a:t>
              </a:r>
            </a:p>
          </p:txBody>
        </p:sp>
        <p:sp>
          <p:nvSpPr>
            <p:cNvPr id="13318" name="Oval 6"/>
            <p:cNvSpPr>
              <a:spLocks noChangeArrowheads="1"/>
            </p:cNvSpPr>
            <p:nvPr/>
          </p:nvSpPr>
          <p:spPr bwMode="auto">
            <a:xfrm>
              <a:off x="6953250" y="297180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H</a:t>
              </a:r>
            </a:p>
          </p:txBody>
        </p:sp>
        <p:sp>
          <p:nvSpPr>
            <p:cNvPr id="13319" name="Line 7"/>
            <p:cNvSpPr>
              <a:spLocks noChangeShapeType="1"/>
            </p:cNvSpPr>
            <p:nvPr/>
          </p:nvSpPr>
          <p:spPr bwMode="auto">
            <a:xfrm flipV="1">
              <a:off x="1352550" y="3600450"/>
              <a:ext cx="26289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20" name="Line 8"/>
            <p:cNvSpPr>
              <a:spLocks noChangeShapeType="1"/>
            </p:cNvSpPr>
            <p:nvPr/>
          </p:nvSpPr>
          <p:spPr bwMode="auto">
            <a:xfrm flipV="1">
              <a:off x="2495550" y="4610100"/>
              <a:ext cx="2857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21" name="Line 9"/>
            <p:cNvSpPr>
              <a:spLocks noChangeShapeType="1"/>
            </p:cNvSpPr>
            <p:nvPr/>
          </p:nvSpPr>
          <p:spPr bwMode="auto">
            <a:xfrm>
              <a:off x="5962650" y="32766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22" name="Text Box 10"/>
            <p:cNvSpPr txBox="1">
              <a:spLocks noChangeArrowheads="1"/>
            </p:cNvSpPr>
            <p:nvPr/>
          </p:nvSpPr>
          <p:spPr bwMode="auto">
            <a:xfrm>
              <a:off x="1447800" y="24384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Source</a:t>
              </a:r>
            </a:p>
          </p:txBody>
        </p:sp>
        <p:sp>
          <p:nvSpPr>
            <p:cNvPr id="13323" name="Text Box 11"/>
            <p:cNvSpPr txBox="1">
              <a:spLocks noChangeArrowheads="1"/>
            </p:cNvSpPr>
            <p:nvPr/>
          </p:nvSpPr>
          <p:spPr bwMode="auto">
            <a:xfrm>
              <a:off x="7105650" y="3695700"/>
              <a:ext cx="762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PU</a:t>
              </a:r>
              <a:r>
                <a:rPr kumimoji="1" lang="en-US" altLang="zh-TW" sz="2400" baseline="-25000"/>
                <a:t>a</a:t>
              </a:r>
              <a:endParaRPr kumimoji="1" lang="en-US" altLang="zh-TW" sz="2400"/>
            </a:p>
          </p:txBody>
        </p:sp>
        <p:sp>
          <p:nvSpPr>
            <p:cNvPr id="13324" name="Rectangle 12"/>
            <p:cNvSpPr>
              <a:spLocks noChangeArrowheads="1"/>
            </p:cNvSpPr>
            <p:nvPr/>
          </p:nvSpPr>
          <p:spPr bwMode="auto">
            <a:xfrm>
              <a:off x="5276850" y="3962400"/>
              <a:ext cx="685800" cy="38100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endParaRPr kumimoji="1" lang="zh-TW" altLang="zh-TW" sz="1800"/>
            </a:p>
          </p:txBody>
        </p:sp>
        <p:sp>
          <p:nvSpPr>
            <p:cNvPr id="13325" name="Oval 13"/>
            <p:cNvSpPr>
              <a:spLocks noChangeArrowheads="1"/>
            </p:cNvSpPr>
            <p:nvPr/>
          </p:nvSpPr>
          <p:spPr bwMode="auto">
            <a:xfrm>
              <a:off x="1885950" y="428625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H</a:t>
              </a:r>
            </a:p>
          </p:txBody>
        </p:sp>
        <p:sp>
          <p:nvSpPr>
            <p:cNvPr id="13326" name="Line 14"/>
            <p:cNvSpPr>
              <a:spLocks noChangeShapeType="1"/>
            </p:cNvSpPr>
            <p:nvPr/>
          </p:nvSpPr>
          <p:spPr bwMode="auto">
            <a:xfrm>
              <a:off x="1352550" y="3829050"/>
              <a:ext cx="381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27" name="Line 15"/>
            <p:cNvSpPr>
              <a:spLocks noChangeShapeType="1"/>
            </p:cNvSpPr>
            <p:nvPr/>
          </p:nvSpPr>
          <p:spPr bwMode="auto">
            <a:xfrm>
              <a:off x="1733550" y="3829050"/>
              <a:ext cx="0" cy="762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28" name="Line 16"/>
            <p:cNvSpPr>
              <a:spLocks noChangeShapeType="1"/>
            </p:cNvSpPr>
            <p:nvPr/>
          </p:nvSpPr>
          <p:spPr bwMode="auto">
            <a:xfrm>
              <a:off x="1733550" y="4591050"/>
              <a:ext cx="152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29" name="Line 17"/>
            <p:cNvSpPr>
              <a:spLocks noChangeShapeType="1"/>
            </p:cNvSpPr>
            <p:nvPr/>
          </p:nvSpPr>
          <p:spPr bwMode="auto">
            <a:xfrm>
              <a:off x="3657600" y="377190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30" name="Line 18"/>
            <p:cNvSpPr>
              <a:spLocks noChangeShapeType="1"/>
            </p:cNvSpPr>
            <p:nvPr/>
          </p:nvSpPr>
          <p:spPr bwMode="auto">
            <a:xfrm>
              <a:off x="3657600" y="3771900"/>
              <a:ext cx="0" cy="838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31" name="Line 19"/>
            <p:cNvSpPr>
              <a:spLocks noChangeShapeType="1"/>
            </p:cNvSpPr>
            <p:nvPr/>
          </p:nvSpPr>
          <p:spPr bwMode="auto">
            <a:xfrm>
              <a:off x="3429000" y="4610100"/>
              <a:ext cx="228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32" name="Line 20"/>
            <p:cNvSpPr>
              <a:spLocks noChangeShapeType="1"/>
            </p:cNvSpPr>
            <p:nvPr/>
          </p:nvSpPr>
          <p:spPr bwMode="auto">
            <a:xfrm>
              <a:off x="5962650" y="411480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33" name="Line 21"/>
            <p:cNvSpPr>
              <a:spLocks noChangeShapeType="1"/>
            </p:cNvSpPr>
            <p:nvPr/>
          </p:nvSpPr>
          <p:spPr bwMode="auto">
            <a:xfrm>
              <a:off x="6267450" y="4114800"/>
              <a:ext cx="0" cy="457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34" name="Line 22"/>
            <p:cNvSpPr>
              <a:spLocks noChangeShapeType="1"/>
            </p:cNvSpPr>
            <p:nvPr/>
          </p:nvSpPr>
          <p:spPr bwMode="auto">
            <a:xfrm flipV="1">
              <a:off x="7696200" y="4572000"/>
              <a:ext cx="9334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35" name="Text Box 23"/>
            <p:cNvSpPr txBox="1">
              <a:spLocks noChangeArrowheads="1"/>
            </p:cNvSpPr>
            <p:nvPr/>
          </p:nvSpPr>
          <p:spPr bwMode="auto">
            <a:xfrm>
              <a:off x="7791450" y="3733800"/>
              <a:ext cx="1600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Compare</a:t>
              </a:r>
            </a:p>
          </p:txBody>
        </p:sp>
        <p:sp>
          <p:nvSpPr>
            <p:cNvPr id="13336" name="Line 24"/>
            <p:cNvSpPr>
              <a:spLocks noChangeShapeType="1"/>
            </p:cNvSpPr>
            <p:nvPr/>
          </p:nvSpPr>
          <p:spPr bwMode="auto">
            <a:xfrm flipV="1">
              <a:off x="8629650" y="41910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37" name="Line 25"/>
            <p:cNvSpPr>
              <a:spLocks noChangeShapeType="1"/>
            </p:cNvSpPr>
            <p:nvPr/>
          </p:nvSpPr>
          <p:spPr bwMode="auto">
            <a:xfrm flipV="1">
              <a:off x="8629650" y="3276600"/>
              <a:ext cx="0" cy="5334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triangle" w="med" len="med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38" name="Line 26"/>
            <p:cNvSpPr>
              <a:spLocks noChangeShapeType="1"/>
            </p:cNvSpPr>
            <p:nvPr/>
          </p:nvSpPr>
          <p:spPr bwMode="auto">
            <a:xfrm>
              <a:off x="7562850" y="3276600"/>
              <a:ext cx="1066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39" name="Text Box 27"/>
            <p:cNvSpPr txBox="1">
              <a:spLocks noChangeArrowheads="1"/>
            </p:cNvSpPr>
            <p:nvPr/>
          </p:nvSpPr>
          <p:spPr bwMode="auto">
            <a:xfrm>
              <a:off x="6305550" y="2305050"/>
              <a:ext cx="1752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Destination</a:t>
              </a:r>
            </a:p>
          </p:txBody>
        </p:sp>
        <p:sp>
          <p:nvSpPr>
            <p:cNvPr id="13340" name="Oval 28"/>
            <p:cNvSpPr>
              <a:spLocks noChangeArrowheads="1"/>
            </p:cNvSpPr>
            <p:nvPr/>
          </p:nvSpPr>
          <p:spPr bwMode="auto">
            <a:xfrm>
              <a:off x="2781300" y="43053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13341" name="Oval 29"/>
            <p:cNvSpPr>
              <a:spLocks noChangeArrowheads="1"/>
            </p:cNvSpPr>
            <p:nvPr/>
          </p:nvSpPr>
          <p:spPr bwMode="auto">
            <a:xfrm>
              <a:off x="7067550" y="42672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13342" name="Line 30"/>
            <p:cNvSpPr>
              <a:spLocks noChangeShapeType="1"/>
            </p:cNvSpPr>
            <p:nvPr/>
          </p:nvSpPr>
          <p:spPr bwMode="auto">
            <a:xfrm>
              <a:off x="4572000" y="3619500"/>
              <a:ext cx="6477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43" name="Text Box 31"/>
            <p:cNvSpPr txBox="1">
              <a:spLocks noChangeArrowheads="1"/>
            </p:cNvSpPr>
            <p:nvPr/>
          </p:nvSpPr>
          <p:spPr bwMode="auto">
            <a:xfrm>
              <a:off x="2724150" y="3600450"/>
              <a:ext cx="8191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PR</a:t>
              </a:r>
              <a:r>
                <a:rPr kumimoji="1" lang="en-US" altLang="zh-TW" sz="2400" baseline="-25000"/>
                <a:t>a</a:t>
              </a:r>
              <a:endParaRPr kumimoji="1" lang="en-US" altLang="zh-TW" sz="2400"/>
            </a:p>
          </p:txBody>
        </p:sp>
        <p:sp>
          <p:nvSpPr>
            <p:cNvPr id="13344" name="Line 32"/>
            <p:cNvSpPr>
              <a:spLocks noChangeShapeType="1"/>
            </p:cNvSpPr>
            <p:nvPr/>
          </p:nvSpPr>
          <p:spPr bwMode="auto">
            <a:xfrm flipV="1">
              <a:off x="3067050" y="3962400"/>
              <a:ext cx="0" cy="3238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45" name="Line 33"/>
            <p:cNvSpPr>
              <a:spLocks noChangeShapeType="1"/>
            </p:cNvSpPr>
            <p:nvPr/>
          </p:nvSpPr>
          <p:spPr bwMode="auto">
            <a:xfrm>
              <a:off x="6267450" y="4572000"/>
              <a:ext cx="8001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46" name="Line 34"/>
            <p:cNvSpPr>
              <a:spLocks noChangeShapeType="1"/>
            </p:cNvSpPr>
            <p:nvPr/>
          </p:nvSpPr>
          <p:spPr bwMode="auto">
            <a:xfrm flipH="1">
              <a:off x="7324725" y="4057650"/>
              <a:ext cx="9525" cy="200025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47" name="Text Box 35"/>
            <p:cNvSpPr txBox="1">
              <a:spLocks noChangeArrowheads="1"/>
            </p:cNvSpPr>
            <p:nvPr/>
          </p:nvSpPr>
          <p:spPr bwMode="auto">
            <a:xfrm>
              <a:off x="4495800" y="4514850"/>
              <a:ext cx="196215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E(PR</a:t>
              </a:r>
              <a:r>
                <a:rPr kumimoji="1" lang="en-US" altLang="zh-TW" sz="2400" baseline="-25000"/>
                <a:t>a</a:t>
              </a:r>
              <a:r>
                <a:rPr kumimoji="1" lang="en-US" altLang="zh-TW" sz="2400"/>
                <a:t>,H(M))</a:t>
              </a:r>
            </a:p>
          </p:txBody>
        </p:sp>
        <p:sp>
          <p:nvSpPr>
            <p:cNvPr id="13348" name="Line 36"/>
            <p:cNvSpPr>
              <a:spLocks noChangeShapeType="1"/>
            </p:cNvSpPr>
            <p:nvPr/>
          </p:nvSpPr>
          <p:spPr bwMode="auto">
            <a:xfrm flipV="1">
              <a:off x="4857750" y="4191000"/>
              <a:ext cx="381000" cy="3238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37" name="日期版面配置區 3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8" name="投影片編號版面配置區 3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  <p:sp>
        <p:nvSpPr>
          <p:cNvPr id="39" name="頁尾版面配置區 3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 dirty="0"/>
          </a:p>
        </p:txBody>
      </p:sp>
      <p:sp>
        <p:nvSpPr>
          <p:cNvPr id="40" name="標題 3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Hash Function for Digital Signature</a:t>
            </a:r>
            <a:endParaRPr lang="zh-TW" alt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Hash Function for Digital Signature (cont.)</a:t>
            </a:r>
          </a:p>
        </p:txBody>
      </p:sp>
      <p:grpSp>
        <p:nvGrpSpPr>
          <p:cNvPr id="55" name="群組 54"/>
          <p:cNvGrpSpPr/>
          <p:nvPr/>
        </p:nvGrpSpPr>
        <p:grpSpPr>
          <a:xfrm>
            <a:off x="666750" y="1714500"/>
            <a:ext cx="8210550" cy="4648200"/>
            <a:chOff x="666750" y="1714500"/>
            <a:chExt cx="8210550" cy="4648200"/>
          </a:xfrm>
        </p:grpSpPr>
        <p:sp>
          <p:nvSpPr>
            <p:cNvPr id="14339" name="Rectangle 3"/>
            <p:cNvSpPr>
              <a:spLocks noChangeArrowheads="1"/>
            </p:cNvSpPr>
            <p:nvPr/>
          </p:nvSpPr>
          <p:spPr bwMode="auto">
            <a:xfrm>
              <a:off x="666750" y="20193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4340" name="Rectangle 4"/>
            <p:cNvSpPr>
              <a:spLocks noChangeArrowheads="1"/>
            </p:cNvSpPr>
            <p:nvPr/>
          </p:nvSpPr>
          <p:spPr bwMode="auto">
            <a:xfrm>
              <a:off x="3848100" y="424815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4341" name="Oval 5"/>
            <p:cNvSpPr>
              <a:spLocks noChangeArrowheads="1"/>
            </p:cNvSpPr>
            <p:nvPr/>
          </p:nvSpPr>
          <p:spPr bwMode="auto">
            <a:xfrm>
              <a:off x="3962400" y="22098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||</a:t>
              </a:r>
            </a:p>
          </p:txBody>
        </p:sp>
        <p:sp>
          <p:nvSpPr>
            <p:cNvPr id="14342" name="Oval 6"/>
            <p:cNvSpPr>
              <a:spLocks noChangeArrowheads="1"/>
            </p:cNvSpPr>
            <p:nvPr/>
          </p:nvSpPr>
          <p:spPr bwMode="auto">
            <a:xfrm>
              <a:off x="5524500" y="417195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H</a:t>
              </a:r>
            </a:p>
          </p:txBody>
        </p:sp>
        <p:sp>
          <p:nvSpPr>
            <p:cNvPr id="14343" name="Line 7"/>
            <p:cNvSpPr>
              <a:spLocks noChangeShapeType="1"/>
            </p:cNvSpPr>
            <p:nvPr/>
          </p:nvSpPr>
          <p:spPr bwMode="auto">
            <a:xfrm flipV="1">
              <a:off x="1352550" y="2476500"/>
              <a:ext cx="26289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44" name="Line 8"/>
            <p:cNvSpPr>
              <a:spLocks noChangeShapeType="1"/>
            </p:cNvSpPr>
            <p:nvPr/>
          </p:nvSpPr>
          <p:spPr bwMode="auto">
            <a:xfrm flipV="1">
              <a:off x="2495550" y="3486150"/>
              <a:ext cx="2857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45" name="Line 9"/>
            <p:cNvSpPr>
              <a:spLocks noChangeShapeType="1"/>
            </p:cNvSpPr>
            <p:nvPr/>
          </p:nvSpPr>
          <p:spPr bwMode="auto">
            <a:xfrm>
              <a:off x="4533900" y="447675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46" name="Text Box 10"/>
            <p:cNvSpPr txBox="1">
              <a:spLocks noChangeArrowheads="1"/>
            </p:cNvSpPr>
            <p:nvPr/>
          </p:nvSpPr>
          <p:spPr bwMode="auto">
            <a:xfrm>
              <a:off x="1504950" y="17145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Source</a:t>
              </a:r>
            </a:p>
          </p:txBody>
        </p:sp>
        <p:sp>
          <p:nvSpPr>
            <p:cNvPr id="14347" name="Text Box 11"/>
            <p:cNvSpPr txBox="1">
              <a:spLocks noChangeArrowheads="1"/>
            </p:cNvSpPr>
            <p:nvPr/>
          </p:nvSpPr>
          <p:spPr bwMode="auto">
            <a:xfrm>
              <a:off x="5676900" y="4895850"/>
              <a:ext cx="762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PU</a:t>
              </a:r>
              <a:r>
                <a:rPr kumimoji="1" lang="en-US" altLang="zh-TW" sz="2400" baseline="-25000"/>
                <a:t>a</a:t>
              </a:r>
              <a:endParaRPr kumimoji="1" lang="en-US" altLang="zh-TW" sz="2400"/>
            </a:p>
          </p:txBody>
        </p:sp>
        <p:sp>
          <p:nvSpPr>
            <p:cNvPr id="14348" name="Rectangle 12"/>
            <p:cNvSpPr>
              <a:spLocks noChangeArrowheads="1"/>
            </p:cNvSpPr>
            <p:nvPr/>
          </p:nvSpPr>
          <p:spPr bwMode="auto">
            <a:xfrm>
              <a:off x="3848100" y="5162550"/>
              <a:ext cx="685800" cy="38100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endParaRPr kumimoji="1" lang="zh-TW" altLang="zh-TW" sz="1800"/>
            </a:p>
          </p:txBody>
        </p:sp>
        <p:sp>
          <p:nvSpPr>
            <p:cNvPr id="14349" name="Oval 13"/>
            <p:cNvSpPr>
              <a:spLocks noChangeArrowheads="1"/>
            </p:cNvSpPr>
            <p:nvPr/>
          </p:nvSpPr>
          <p:spPr bwMode="auto">
            <a:xfrm>
              <a:off x="1885950" y="316230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H</a:t>
              </a:r>
            </a:p>
          </p:txBody>
        </p:sp>
        <p:sp>
          <p:nvSpPr>
            <p:cNvPr id="14350" name="Line 14"/>
            <p:cNvSpPr>
              <a:spLocks noChangeShapeType="1"/>
            </p:cNvSpPr>
            <p:nvPr/>
          </p:nvSpPr>
          <p:spPr bwMode="auto">
            <a:xfrm>
              <a:off x="1352550" y="2705100"/>
              <a:ext cx="381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51" name="Line 15"/>
            <p:cNvSpPr>
              <a:spLocks noChangeShapeType="1"/>
            </p:cNvSpPr>
            <p:nvPr/>
          </p:nvSpPr>
          <p:spPr bwMode="auto">
            <a:xfrm>
              <a:off x="1733550" y="2705100"/>
              <a:ext cx="0" cy="762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52" name="Line 16"/>
            <p:cNvSpPr>
              <a:spLocks noChangeShapeType="1"/>
            </p:cNvSpPr>
            <p:nvPr/>
          </p:nvSpPr>
          <p:spPr bwMode="auto">
            <a:xfrm>
              <a:off x="1733550" y="3467100"/>
              <a:ext cx="152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53" name="Line 17"/>
            <p:cNvSpPr>
              <a:spLocks noChangeShapeType="1"/>
            </p:cNvSpPr>
            <p:nvPr/>
          </p:nvSpPr>
          <p:spPr bwMode="auto">
            <a:xfrm>
              <a:off x="3657600" y="264795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54" name="Line 18"/>
            <p:cNvSpPr>
              <a:spLocks noChangeShapeType="1"/>
            </p:cNvSpPr>
            <p:nvPr/>
          </p:nvSpPr>
          <p:spPr bwMode="auto">
            <a:xfrm>
              <a:off x="3657600" y="2647950"/>
              <a:ext cx="0" cy="838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55" name="Line 19"/>
            <p:cNvSpPr>
              <a:spLocks noChangeShapeType="1"/>
            </p:cNvSpPr>
            <p:nvPr/>
          </p:nvSpPr>
          <p:spPr bwMode="auto">
            <a:xfrm>
              <a:off x="3429000" y="3486150"/>
              <a:ext cx="228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56" name="Line 20"/>
            <p:cNvSpPr>
              <a:spLocks noChangeShapeType="1"/>
            </p:cNvSpPr>
            <p:nvPr/>
          </p:nvSpPr>
          <p:spPr bwMode="auto">
            <a:xfrm>
              <a:off x="4533900" y="531495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57" name="Line 21"/>
            <p:cNvSpPr>
              <a:spLocks noChangeShapeType="1"/>
            </p:cNvSpPr>
            <p:nvPr/>
          </p:nvSpPr>
          <p:spPr bwMode="auto">
            <a:xfrm>
              <a:off x="4838700" y="5314950"/>
              <a:ext cx="0" cy="457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58" name="Line 22"/>
            <p:cNvSpPr>
              <a:spLocks noChangeShapeType="1"/>
            </p:cNvSpPr>
            <p:nvPr/>
          </p:nvSpPr>
          <p:spPr bwMode="auto">
            <a:xfrm flipV="1">
              <a:off x="6267450" y="5772150"/>
              <a:ext cx="9334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59" name="Text Box 23"/>
            <p:cNvSpPr txBox="1">
              <a:spLocks noChangeArrowheads="1"/>
            </p:cNvSpPr>
            <p:nvPr/>
          </p:nvSpPr>
          <p:spPr bwMode="auto">
            <a:xfrm>
              <a:off x="6572250" y="4933950"/>
              <a:ext cx="1600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Compare</a:t>
              </a:r>
            </a:p>
          </p:txBody>
        </p:sp>
        <p:sp>
          <p:nvSpPr>
            <p:cNvPr id="14360" name="Line 24"/>
            <p:cNvSpPr>
              <a:spLocks noChangeShapeType="1"/>
            </p:cNvSpPr>
            <p:nvPr/>
          </p:nvSpPr>
          <p:spPr bwMode="auto">
            <a:xfrm flipV="1">
              <a:off x="7200900" y="539115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61" name="Line 25"/>
            <p:cNvSpPr>
              <a:spLocks noChangeShapeType="1"/>
            </p:cNvSpPr>
            <p:nvPr/>
          </p:nvSpPr>
          <p:spPr bwMode="auto">
            <a:xfrm flipV="1">
              <a:off x="7200900" y="4476750"/>
              <a:ext cx="0" cy="5334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triangle" w="med" len="med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62" name="Line 26"/>
            <p:cNvSpPr>
              <a:spLocks noChangeShapeType="1"/>
            </p:cNvSpPr>
            <p:nvPr/>
          </p:nvSpPr>
          <p:spPr bwMode="auto">
            <a:xfrm>
              <a:off x="6134100" y="4476750"/>
              <a:ext cx="1066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63" name="Text Box 27"/>
            <p:cNvSpPr txBox="1">
              <a:spLocks noChangeArrowheads="1"/>
            </p:cNvSpPr>
            <p:nvPr/>
          </p:nvSpPr>
          <p:spPr bwMode="auto">
            <a:xfrm>
              <a:off x="6991350" y="5905500"/>
              <a:ext cx="1752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Destination</a:t>
              </a:r>
            </a:p>
          </p:txBody>
        </p:sp>
        <p:sp>
          <p:nvSpPr>
            <p:cNvPr id="14364" name="Oval 28"/>
            <p:cNvSpPr>
              <a:spLocks noChangeArrowheads="1"/>
            </p:cNvSpPr>
            <p:nvPr/>
          </p:nvSpPr>
          <p:spPr bwMode="auto">
            <a:xfrm>
              <a:off x="2781300" y="318135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14365" name="Oval 29"/>
            <p:cNvSpPr>
              <a:spLocks noChangeArrowheads="1"/>
            </p:cNvSpPr>
            <p:nvPr/>
          </p:nvSpPr>
          <p:spPr bwMode="auto">
            <a:xfrm>
              <a:off x="5638800" y="546735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14366" name="Line 30"/>
            <p:cNvSpPr>
              <a:spLocks noChangeShapeType="1"/>
            </p:cNvSpPr>
            <p:nvPr/>
          </p:nvSpPr>
          <p:spPr bwMode="auto">
            <a:xfrm>
              <a:off x="3143250" y="4819650"/>
              <a:ext cx="6477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67" name="Text Box 31"/>
            <p:cNvSpPr txBox="1">
              <a:spLocks noChangeArrowheads="1"/>
            </p:cNvSpPr>
            <p:nvPr/>
          </p:nvSpPr>
          <p:spPr bwMode="auto">
            <a:xfrm>
              <a:off x="2724150" y="2476500"/>
              <a:ext cx="8191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PR</a:t>
              </a:r>
              <a:r>
                <a:rPr kumimoji="1" lang="en-US" altLang="zh-TW" sz="2400" baseline="-25000"/>
                <a:t>a</a:t>
              </a:r>
              <a:endParaRPr kumimoji="1" lang="en-US" altLang="zh-TW" sz="2400"/>
            </a:p>
          </p:txBody>
        </p:sp>
        <p:sp>
          <p:nvSpPr>
            <p:cNvPr id="14368" name="Line 32"/>
            <p:cNvSpPr>
              <a:spLocks noChangeShapeType="1"/>
            </p:cNvSpPr>
            <p:nvPr/>
          </p:nvSpPr>
          <p:spPr bwMode="auto">
            <a:xfrm flipV="1">
              <a:off x="3067050" y="2838450"/>
              <a:ext cx="0" cy="3238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69" name="Line 33"/>
            <p:cNvSpPr>
              <a:spLocks noChangeShapeType="1"/>
            </p:cNvSpPr>
            <p:nvPr/>
          </p:nvSpPr>
          <p:spPr bwMode="auto">
            <a:xfrm>
              <a:off x="4838700" y="5772150"/>
              <a:ext cx="8001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70" name="Line 34"/>
            <p:cNvSpPr>
              <a:spLocks noChangeShapeType="1"/>
            </p:cNvSpPr>
            <p:nvPr/>
          </p:nvSpPr>
          <p:spPr bwMode="auto">
            <a:xfrm flipH="1">
              <a:off x="5895975" y="5257800"/>
              <a:ext cx="9525" cy="200025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71" name="Text Box 35"/>
            <p:cNvSpPr txBox="1">
              <a:spLocks noChangeArrowheads="1"/>
            </p:cNvSpPr>
            <p:nvPr/>
          </p:nvSpPr>
          <p:spPr bwMode="auto">
            <a:xfrm>
              <a:off x="3343275" y="5724525"/>
              <a:ext cx="177165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E(PR</a:t>
              </a:r>
              <a:r>
                <a:rPr kumimoji="1" lang="en-US" altLang="zh-TW" sz="2400" baseline="-25000"/>
                <a:t>a</a:t>
              </a:r>
              <a:r>
                <a:rPr kumimoji="1" lang="en-US" altLang="zh-TW" sz="2400"/>
                <a:t>,H(M))</a:t>
              </a:r>
            </a:p>
          </p:txBody>
        </p:sp>
        <p:sp>
          <p:nvSpPr>
            <p:cNvPr id="14372" name="Line 36"/>
            <p:cNvSpPr>
              <a:spLocks noChangeShapeType="1"/>
            </p:cNvSpPr>
            <p:nvPr/>
          </p:nvSpPr>
          <p:spPr bwMode="auto">
            <a:xfrm flipV="1">
              <a:off x="4219575" y="5524500"/>
              <a:ext cx="0" cy="295275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73" name="Oval 37"/>
            <p:cNvSpPr>
              <a:spLocks noChangeArrowheads="1"/>
            </p:cNvSpPr>
            <p:nvPr/>
          </p:nvSpPr>
          <p:spPr bwMode="auto">
            <a:xfrm>
              <a:off x="5467350" y="219075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14374" name="Rectangle 38"/>
            <p:cNvSpPr>
              <a:spLocks noChangeArrowheads="1"/>
            </p:cNvSpPr>
            <p:nvPr/>
          </p:nvSpPr>
          <p:spPr bwMode="auto">
            <a:xfrm>
              <a:off x="6877050" y="1885950"/>
              <a:ext cx="685800" cy="127635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75" name="Line 39"/>
            <p:cNvSpPr>
              <a:spLocks noChangeShapeType="1"/>
            </p:cNvSpPr>
            <p:nvPr/>
          </p:nvSpPr>
          <p:spPr bwMode="auto">
            <a:xfrm>
              <a:off x="4572000" y="2476500"/>
              <a:ext cx="8953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76" name="Line 40"/>
            <p:cNvSpPr>
              <a:spLocks noChangeShapeType="1"/>
            </p:cNvSpPr>
            <p:nvPr/>
          </p:nvSpPr>
          <p:spPr bwMode="auto">
            <a:xfrm>
              <a:off x="6076950" y="2476500"/>
              <a:ext cx="8001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77" name="Line 41"/>
            <p:cNvSpPr>
              <a:spLocks noChangeShapeType="1"/>
            </p:cNvSpPr>
            <p:nvPr/>
          </p:nvSpPr>
          <p:spPr bwMode="auto">
            <a:xfrm>
              <a:off x="1371600" y="3962400"/>
              <a:ext cx="7162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78" name="Line 42"/>
            <p:cNvSpPr>
              <a:spLocks noChangeShapeType="1"/>
            </p:cNvSpPr>
            <p:nvPr/>
          </p:nvSpPr>
          <p:spPr bwMode="auto">
            <a:xfrm>
              <a:off x="7581900" y="2476500"/>
              <a:ext cx="9334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79" name="Line 43"/>
            <p:cNvSpPr>
              <a:spLocks noChangeShapeType="1"/>
            </p:cNvSpPr>
            <p:nvPr/>
          </p:nvSpPr>
          <p:spPr bwMode="auto">
            <a:xfrm>
              <a:off x="8515350" y="2476500"/>
              <a:ext cx="0" cy="15049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80" name="Oval 44"/>
            <p:cNvSpPr>
              <a:spLocks noChangeArrowheads="1"/>
            </p:cNvSpPr>
            <p:nvPr/>
          </p:nvSpPr>
          <p:spPr bwMode="auto">
            <a:xfrm>
              <a:off x="2514600" y="451485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14381" name="Line 45"/>
            <p:cNvSpPr>
              <a:spLocks noChangeShapeType="1"/>
            </p:cNvSpPr>
            <p:nvPr/>
          </p:nvSpPr>
          <p:spPr bwMode="auto">
            <a:xfrm>
              <a:off x="1371600" y="3962400"/>
              <a:ext cx="0" cy="8572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82" name="Line 46"/>
            <p:cNvSpPr>
              <a:spLocks noChangeShapeType="1"/>
            </p:cNvSpPr>
            <p:nvPr/>
          </p:nvSpPr>
          <p:spPr bwMode="auto">
            <a:xfrm>
              <a:off x="1371600" y="4800600"/>
              <a:ext cx="11239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83" name="Text Box 47"/>
            <p:cNvSpPr txBox="1">
              <a:spLocks noChangeArrowheads="1"/>
            </p:cNvSpPr>
            <p:nvPr/>
          </p:nvSpPr>
          <p:spPr bwMode="auto">
            <a:xfrm>
              <a:off x="5581650" y="3067050"/>
              <a:ext cx="4762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14384" name="Text Box 48"/>
            <p:cNvSpPr txBox="1">
              <a:spLocks noChangeArrowheads="1"/>
            </p:cNvSpPr>
            <p:nvPr/>
          </p:nvSpPr>
          <p:spPr bwMode="auto">
            <a:xfrm>
              <a:off x="2609850" y="5400675"/>
              <a:ext cx="4762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14385" name="Line 49"/>
            <p:cNvSpPr>
              <a:spLocks noChangeShapeType="1"/>
            </p:cNvSpPr>
            <p:nvPr/>
          </p:nvSpPr>
          <p:spPr bwMode="auto">
            <a:xfrm flipH="1" flipV="1">
              <a:off x="5772150" y="2838450"/>
              <a:ext cx="0" cy="2857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86" name="Line 50"/>
            <p:cNvSpPr>
              <a:spLocks noChangeShapeType="1"/>
            </p:cNvSpPr>
            <p:nvPr/>
          </p:nvSpPr>
          <p:spPr bwMode="auto">
            <a:xfrm flipV="1">
              <a:off x="2781300" y="5153025"/>
              <a:ext cx="0" cy="3048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87" name="Text Box 51"/>
            <p:cNvSpPr txBox="1">
              <a:spLocks noChangeArrowheads="1"/>
            </p:cNvSpPr>
            <p:nvPr/>
          </p:nvSpPr>
          <p:spPr bwMode="auto">
            <a:xfrm>
              <a:off x="6076950" y="3227388"/>
              <a:ext cx="280035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/>
                <a:t>E(K,[M||E(PR</a:t>
              </a:r>
              <a:r>
                <a:rPr kumimoji="1" lang="en-US" altLang="zh-TW" baseline="-25000"/>
                <a:t>a</a:t>
              </a:r>
              <a:r>
                <a:rPr kumimoji="1" lang="en-US" altLang="zh-TW"/>
                <a:t>,H(M))]</a:t>
              </a:r>
            </a:p>
          </p:txBody>
        </p:sp>
      </p:grpSp>
      <p:sp>
        <p:nvSpPr>
          <p:cNvPr id="52" name="日期版面配置區 5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3" name="投影片編號版面配置區 5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  <p:sp>
        <p:nvSpPr>
          <p:cNvPr id="54" name="頁尾版面配置區 5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 dirty="0"/>
          </a:p>
        </p:txBody>
      </p:sp>
      <p:cxnSp>
        <p:nvCxnSpPr>
          <p:cNvPr id="56" name="直線單箭頭接點 55"/>
          <p:cNvCxnSpPr/>
          <p:nvPr/>
        </p:nvCxnSpPr>
        <p:spPr bwMode="auto">
          <a:xfrm>
            <a:off x="5580112" y="1638092"/>
            <a:ext cx="108012" cy="422756"/>
          </a:xfrm>
          <a:prstGeom prst="straightConnector1">
            <a:avLst/>
          </a:prstGeom>
          <a:noFill/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57" name="文字方塊 56"/>
          <p:cNvSpPr txBox="1"/>
          <p:nvPr/>
        </p:nvSpPr>
        <p:spPr>
          <a:xfrm>
            <a:off x="4283968" y="1278052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 smtClean="0">
                <a:solidFill>
                  <a:srgbClr val="FF0000"/>
                </a:solidFill>
              </a:rPr>
              <a:t>provides confidentiality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Other Hash Function Uses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  <p:graphicFrame>
        <p:nvGraphicFramePr>
          <p:cNvPr id="7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250950"/>
          <a:ext cx="8229600" cy="5226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Simple Hash Functions</a:t>
            </a:r>
          </a:p>
        </p:txBody>
      </p:sp>
      <p:graphicFrame>
        <p:nvGraphicFramePr>
          <p:cNvPr id="17411" name="Object 4"/>
          <p:cNvGraphicFramePr>
            <a:graphicFrameLocks noChangeAspect="1"/>
          </p:cNvGraphicFramePr>
          <p:nvPr/>
        </p:nvGraphicFramePr>
        <p:xfrm>
          <a:off x="1327150" y="2266950"/>
          <a:ext cx="6604000" cy="291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64" name="文件" r:id="rId3" imgW="6601968" imgH="2913888" progId="Word.Document.8">
                  <p:embed/>
                </p:oleObj>
              </mc:Choice>
              <mc:Fallback>
                <p:oleObj name="文件" r:id="rId3" imgW="6601968" imgH="2913888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7150" y="2266950"/>
                        <a:ext cx="6604000" cy="2914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Simple Hash Functions (cont.)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One of the simplest hash functions is the bit-by-bit XOR of every block. It can be expressed as follows.</a:t>
            </a:r>
          </a:p>
          <a:p>
            <a:pPr eaLnBrk="1" hangingPunct="1">
              <a:buFont typeface="Wingdings" pitchFamily="-107" charset="2"/>
              <a:buNone/>
            </a:pPr>
            <a:r>
              <a:rPr lang="en-US" altLang="zh-TW" smtClean="0"/>
              <a:t>		</a:t>
            </a:r>
            <a:r>
              <a:rPr lang="en-US" altLang="zh-TW" smtClean="0">
                <a:solidFill>
                  <a:schemeClr val="accent1"/>
                </a:solidFill>
              </a:rPr>
              <a:t>C</a:t>
            </a:r>
            <a:r>
              <a:rPr lang="en-US" altLang="zh-TW" baseline="-25000" smtClean="0">
                <a:solidFill>
                  <a:schemeClr val="accent1"/>
                </a:solidFill>
              </a:rPr>
              <a:t>i</a:t>
            </a:r>
            <a:r>
              <a:rPr lang="en-US" altLang="zh-TW" smtClean="0">
                <a:solidFill>
                  <a:schemeClr val="accent1"/>
                </a:solidFill>
              </a:rPr>
              <a:t>=b</a:t>
            </a:r>
            <a:r>
              <a:rPr lang="en-US" altLang="zh-TW" baseline="-25000" smtClean="0">
                <a:solidFill>
                  <a:schemeClr val="accent1"/>
                </a:solidFill>
              </a:rPr>
              <a:t>i1</a:t>
            </a:r>
            <a:r>
              <a:rPr lang="en-US" altLang="zh-TW" smtClean="0">
                <a:solidFill>
                  <a:schemeClr val="accent1"/>
                </a:solidFill>
                <a:sym typeface="Symbol" pitchFamily="18" charset="2"/>
              </a:rPr>
              <a:t> b</a:t>
            </a:r>
            <a:r>
              <a:rPr lang="en-US" altLang="zh-TW" baseline="-25000" smtClean="0">
                <a:solidFill>
                  <a:schemeClr val="accent1"/>
                </a:solidFill>
                <a:sym typeface="Symbol" pitchFamily="18" charset="2"/>
              </a:rPr>
              <a:t>i2</a:t>
            </a:r>
            <a:r>
              <a:rPr lang="en-US" altLang="zh-TW" smtClean="0">
                <a:solidFill>
                  <a:schemeClr val="accent1"/>
                </a:solidFill>
                <a:sym typeface="Symbol" pitchFamily="18" charset="2"/>
              </a:rPr>
              <a:t>  ... b</a:t>
            </a:r>
            <a:r>
              <a:rPr lang="en-US" altLang="zh-TW" baseline="-25000" smtClean="0">
                <a:solidFill>
                  <a:schemeClr val="accent1"/>
                </a:solidFill>
                <a:sym typeface="Symbol" pitchFamily="18" charset="2"/>
              </a:rPr>
              <a:t>im</a:t>
            </a:r>
            <a:endParaRPr lang="en-US" altLang="zh-TW" smtClean="0">
              <a:sym typeface="Symbol" pitchFamily="18" charset="2"/>
            </a:endParaRPr>
          </a:p>
          <a:p>
            <a:pPr eaLnBrk="1" hangingPunct="1">
              <a:buFont typeface="Wingdings" pitchFamily="-107" charset="2"/>
              <a:buNone/>
            </a:pPr>
            <a:r>
              <a:rPr lang="en-US" altLang="zh-TW" smtClean="0">
                <a:sym typeface="Symbol" pitchFamily="18" charset="2"/>
              </a:rPr>
              <a:t>	where C</a:t>
            </a:r>
            <a:r>
              <a:rPr lang="en-US" altLang="zh-TW" baseline="-25000" smtClean="0">
                <a:sym typeface="Symbol" pitchFamily="18" charset="2"/>
              </a:rPr>
              <a:t>i</a:t>
            </a:r>
            <a:r>
              <a:rPr lang="en-US" altLang="zh-TW" smtClean="0">
                <a:sym typeface="Symbol" pitchFamily="18" charset="2"/>
              </a:rPr>
              <a:t>=ith bit of the hash code, 1</a:t>
            </a:r>
            <a:r>
              <a:rPr lang="en-US" altLang="zh-TW" u="sng" smtClean="0">
                <a:sym typeface="Symbol" pitchFamily="18" charset="2"/>
              </a:rPr>
              <a:t>&lt;</a:t>
            </a:r>
            <a:r>
              <a:rPr lang="en-US" altLang="zh-TW" smtClean="0">
                <a:sym typeface="Symbol" pitchFamily="18" charset="2"/>
              </a:rPr>
              <a:t>i</a:t>
            </a:r>
            <a:r>
              <a:rPr lang="en-US" altLang="zh-TW" u="sng" smtClean="0">
                <a:sym typeface="Symbol" pitchFamily="18" charset="2"/>
              </a:rPr>
              <a:t>&lt;</a:t>
            </a:r>
            <a:r>
              <a:rPr lang="en-US" altLang="zh-TW" smtClean="0">
                <a:sym typeface="Symbol" pitchFamily="18" charset="2"/>
              </a:rPr>
              <a:t>n</a:t>
            </a:r>
          </a:p>
          <a:p>
            <a:pPr eaLnBrk="1" hangingPunct="1">
              <a:buFont typeface="Wingdings" pitchFamily="-107" charset="2"/>
              <a:buNone/>
            </a:pPr>
            <a:r>
              <a:rPr lang="en-US" altLang="zh-TW" smtClean="0">
                <a:sym typeface="Symbol" pitchFamily="18" charset="2"/>
              </a:rPr>
              <a:t>	           m=number of n-bit blocks</a:t>
            </a:r>
          </a:p>
          <a:p>
            <a:pPr eaLnBrk="1" hangingPunct="1">
              <a:buFont typeface="Wingdings" pitchFamily="-107" charset="2"/>
              <a:buNone/>
            </a:pPr>
            <a:r>
              <a:rPr lang="en-US" altLang="zh-TW" smtClean="0">
                <a:sym typeface="Symbol" pitchFamily="18" charset="2"/>
              </a:rPr>
              <a:t>	           bij=ith bit in jth block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Simple Hash Functions (cont.)</a:t>
            </a:r>
          </a:p>
        </p:txBody>
      </p:sp>
      <p:graphicFrame>
        <p:nvGraphicFramePr>
          <p:cNvPr id="19459" name="Object 4"/>
          <p:cNvGraphicFramePr>
            <a:graphicFrameLocks noChangeAspect="1"/>
          </p:cNvGraphicFramePr>
          <p:nvPr/>
        </p:nvGraphicFramePr>
        <p:xfrm>
          <a:off x="4724400" y="1345530"/>
          <a:ext cx="1943100" cy="3638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94" name="文件" r:id="rId3" imgW="1950720" imgH="3906012" progId="Word.Document.8">
                  <p:embed/>
                </p:oleObj>
              </mc:Choice>
              <mc:Fallback>
                <p:oleObj name="文件" r:id="rId3" imgW="1950720" imgH="3906012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1345530"/>
                        <a:ext cx="1943100" cy="3638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0" name="Object 5"/>
          <p:cNvGraphicFramePr>
            <a:graphicFrameLocks noChangeAspect="1"/>
          </p:cNvGraphicFramePr>
          <p:nvPr/>
        </p:nvGraphicFramePr>
        <p:xfrm>
          <a:off x="1828800" y="4488780"/>
          <a:ext cx="186690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95" name="文件" r:id="rId5" imgW="1866900" imgH="589788" progId="Word.Document.8">
                  <p:embed/>
                </p:oleObj>
              </mc:Choice>
              <mc:Fallback>
                <p:oleObj name="文件" r:id="rId5" imgW="1866900" imgH="589788" progId="Word.Document.8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4488780"/>
                        <a:ext cx="1866900" cy="590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1" name="Line 6"/>
          <p:cNvSpPr>
            <a:spLocks noChangeShapeType="1"/>
          </p:cNvSpPr>
          <p:nvPr/>
        </p:nvSpPr>
        <p:spPr bwMode="auto">
          <a:xfrm flipH="1">
            <a:off x="4729163" y="1559843"/>
            <a:ext cx="1719262" cy="138112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62" name="Line 7"/>
          <p:cNvSpPr>
            <a:spLocks noChangeShapeType="1"/>
          </p:cNvSpPr>
          <p:nvPr/>
        </p:nvSpPr>
        <p:spPr bwMode="auto">
          <a:xfrm flipH="1">
            <a:off x="4733925" y="1640805"/>
            <a:ext cx="1714500" cy="139065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63" name="Line 8"/>
          <p:cNvSpPr>
            <a:spLocks noChangeShapeType="1"/>
          </p:cNvSpPr>
          <p:nvPr/>
        </p:nvSpPr>
        <p:spPr bwMode="auto">
          <a:xfrm flipH="1">
            <a:off x="4729163" y="1721768"/>
            <a:ext cx="1724025" cy="1404937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64" name="Line 9"/>
          <p:cNvSpPr>
            <a:spLocks noChangeShapeType="1"/>
          </p:cNvSpPr>
          <p:nvPr/>
        </p:nvSpPr>
        <p:spPr bwMode="auto">
          <a:xfrm flipH="1">
            <a:off x="4733925" y="1807493"/>
            <a:ext cx="1719263" cy="1423987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65" name="Line 10"/>
          <p:cNvSpPr>
            <a:spLocks noChangeShapeType="1"/>
          </p:cNvSpPr>
          <p:nvPr/>
        </p:nvSpPr>
        <p:spPr bwMode="auto">
          <a:xfrm flipH="1">
            <a:off x="4733925" y="1902743"/>
            <a:ext cx="1719263" cy="141922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66" name="Line 11"/>
          <p:cNvSpPr>
            <a:spLocks noChangeShapeType="1"/>
          </p:cNvSpPr>
          <p:nvPr/>
        </p:nvSpPr>
        <p:spPr bwMode="auto">
          <a:xfrm flipH="1">
            <a:off x="4733925" y="1993230"/>
            <a:ext cx="1724025" cy="141922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67" name="Line 12"/>
          <p:cNvSpPr>
            <a:spLocks noChangeShapeType="1"/>
          </p:cNvSpPr>
          <p:nvPr/>
        </p:nvSpPr>
        <p:spPr bwMode="auto">
          <a:xfrm flipH="1">
            <a:off x="4767263" y="1350293"/>
            <a:ext cx="804862" cy="6477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68" name="Line 13"/>
          <p:cNvSpPr>
            <a:spLocks noChangeShapeType="1"/>
          </p:cNvSpPr>
          <p:nvPr/>
        </p:nvSpPr>
        <p:spPr bwMode="auto">
          <a:xfrm flipH="1">
            <a:off x="4767263" y="1340768"/>
            <a:ext cx="928687" cy="747712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69" name="Line 14"/>
          <p:cNvSpPr>
            <a:spLocks noChangeShapeType="1"/>
          </p:cNvSpPr>
          <p:nvPr/>
        </p:nvSpPr>
        <p:spPr bwMode="auto">
          <a:xfrm flipH="1">
            <a:off x="4767263" y="1350293"/>
            <a:ext cx="1014412" cy="82867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70" name="Line 15"/>
          <p:cNvSpPr>
            <a:spLocks noChangeShapeType="1"/>
          </p:cNvSpPr>
          <p:nvPr/>
        </p:nvSpPr>
        <p:spPr bwMode="auto">
          <a:xfrm flipH="1">
            <a:off x="4757738" y="1345530"/>
            <a:ext cx="1133475" cy="938213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71" name="Line 16"/>
          <p:cNvSpPr>
            <a:spLocks noChangeShapeType="1"/>
          </p:cNvSpPr>
          <p:nvPr/>
        </p:nvSpPr>
        <p:spPr bwMode="auto">
          <a:xfrm>
            <a:off x="4776788" y="3421980"/>
            <a:ext cx="0" cy="1023938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72" name="Line 17"/>
          <p:cNvSpPr>
            <a:spLocks noChangeShapeType="1"/>
          </p:cNvSpPr>
          <p:nvPr/>
        </p:nvSpPr>
        <p:spPr bwMode="auto">
          <a:xfrm>
            <a:off x="4895850" y="3426743"/>
            <a:ext cx="0" cy="1023937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73" name="Line 18"/>
          <p:cNvSpPr>
            <a:spLocks noChangeShapeType="1"/>
          </p:cNvSpPr>
          <p:nvPr/>
        </p:nvSpPr>
        <p:spPr bwMode="auto">
          <a:xfrm>
            <a:off x="6291263" y="3426743"/>
            <a:ext cx="0" cy="1023937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74" name="Line 19"/>
          <p:cNvSpPr>
            <a:spLocks noChangeShapeType="1"/>
          </p:cNvSpPr>
          <p:nvPr/>
        </p:nvSpPr>
        <p:spPr bwMode="auto">
          <a:xfrm>
            <a:off x="6400800" y="3426743"/>
            <a:ext cx="0" cy="1023937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75" name="Line 20"/>
          <p:cNvSpPr>
            <a:spLocks noChangeShapeType="1"/>
          </p:cNvSpPr>
          <p:nvPr/>
        </p:nvSpPr>
        <p:spPr bwMode="auto">
          <a:xfrm flipH="1">
            <a:off x="3495675" y="3421980"/>
            <a:ext cx="2905125" cy="10668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76" name="Line 21"/>
          <p:cNvSpPr>
            <a:spLocks noChangeShapeType="1"/>
          </p:cNvSpPr>
          <p:nvPr/>
        </p:nvSpPr>
        <p:spPr bwMode="auto">
          <a:xfrm flipH="1">
            <a:off x="3367088" y="3421980"/>
            <a:ext cx="2905125" cy="10668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77" name="Line 22"/>
          <p:cNvSpPr>
            <a:spLocks noChangeShapeType="1"/>
          </p:cNvSpPr>
          <p:nvPr/>
        </p:nvSpPr>
        <p:spPr bwMode="auto">
          <a:xfrm flipH="1">
            <a:off x="3267075" y="3421980"/>
            <a:ext cx="2905125" cy="10668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78" name="Line 23"/>
          <p:cNvSpPr>
            <a:spLocks noChangeShapeType="1"/>
          </p:cNvSpPr>
          <p:nvPr/>
        </p:nvSpPr>
        <p:spPr bwMode="auto">
          <a:xfrm flipH="1">
            <a:off x="1862138" y="3426743"/>
            <a:ext cx="2905125" cy="10668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79" name="Line 24"/>
          <p:cNvSpPr>
            <a:spLocks noChangeShapeType="1"/>
          </p:cNvSpPr>
          <p:nvPr/>
        </p:nvSpPr>
        <p:spPr bwMode="auto">
          <a:xfrm flipH="1">
            <a:off x="1990725" y="3426743"/>
            <a:ext cx="2905125" cy="10668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80" name="Text Box 25"/>
          <p:cNvSpPr txBox="1">
            <a:spLocks noChangeArrowheads="1"/>
          </p:cNvSpPr>
          <p:nvPr/>
        </p:nvSpPr>
        <p:spPr bwMode="auto">
          <a:xfrm>
            <a:off x="1238250" y="4603080"/>
            <a:ext cx="29146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TW"/>
              <a:t>XOR with 1-bit rotation to the right</a:t>
            </a:r>
          </a:p>
        </p:txBody>
      </p:sp>
      <p:sp>
        <p:nvSpPr>
          <p:cNvPr id="19481" name="Text Box 26"/>
          <p:cNvSpPr txBox="1">
            <a:spLocks noChangeArrowheads="1"/>
          </p:cNvSpPr>
          <p:nvPr/>
        </p:nvSpPr>
        <p:spPr bwMode="auto">
          <a:xfrm>
            <a:off x="4229100" y="4584030"/>
            <a:ext cx="32194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TW"/>
              <a:t>XOR of every 16-bit block</a:t>
            </a:r>
          </a:p>
        </p:txBody>
      </p:sp>
      <p:sp>
        <p:nvSpPr>
          <p:cNvPr id="26" name="日期版面配置區 2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27" name="投影片編號版面配置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  <p:sp>
        <p:nvSpPr>
          <p:cNvPr id="28" name="頁尾版面配置區 2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 dirty="0"/>
          </a:p>
        </p:txBody>
      </p:sp>
      <p:sp>
        <p:nvSpPr>
          <p:cNvPr id="29" name="文字方塊 28"/>
          <p:cNvSpPr txBox="1"/>
          <p:nvPr/>
        </p:nvSpPr>
        <p:spPr>
          <a:xfrm>
            <a:off x="416823" y="5373216"/>
            <a:ext cx="40831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1. Circular-shift the current hash value</a:t>
            </a:r>
          </a:p>
          <a:p>
            <a:r>
              <a:rPr lang="en-US" altLang="zh-TW" dirty="0" smtClean="0"/>
              <a:t>2. XOR the block into the hash value</a:t>
            </a:r>
            <a:endParaRPr lang="zh-TW" alt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Simple But Not Secure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600" dirty="0" smtClean="0"/>
              <a:t>A simple XOR or rotated XOR (RXOR) is insufficient if only the hash code is encrypted.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600" dirty="0" smtClean="0"/>
              <a:t>You may still feel that such a simple function could be useful when the message as well as the hash code are encrypted.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600" dirty="0" smtClean="0"/>
              <a:t>However, you must be really careful.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600" dirty="0" smtClean="0"/>
              <a:t>Consider the cipher block chaining (CBC).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600" dirty="0" smtClean="0"/>
              <a:t>Given a message consisting of a sequence of 64-bit blocks of X</a:t>
            </a:r>
            <a:r>
              <a:rPr lang="en-US" altLang="zh-TW" sz="2600" baseline="-25000" dirty="0" smtClean="0"/>
              <a:t>1</a:t>
            </a:r>
            <a:r>
              <a:rPr lang="en-US" altLang="zh-TW" sz="2600" dirty="0" smtClean="0"/>
              <a:t>, X</a:t>
            </a:r>
            <a:r>
              <a:rPr lang="en-US" altLang="zh-TW" sz="2600" baseline="-25000" dirty="0" smtClean="0"/>
              <a:t>2</a:t>
            </a:r>
            <a:r>
              <a:rPr lang="en-US" altLang="zh-TW" sz="2600" dirty="0" smtClean="0"/>
              <a:t>, …,X</a:t>
            </a:r>
            <a:r>
              <a:rPr lang="en-US" altLang="zh-TW" sz="2600" baseline="-25000" dirty="0" smtClean="0"/>
              <a:t>N</a:t>
            </a:r>
            <a:r>
              <a:rPr lang="en-US" altLang="zh-TW" sz="2600" dirty="0" smtClean="0"/>
              <a:t>, define the hash code C as the block-by-block XOR of all blocks and append the hash code as the final block.</a:t>
            </a:r>
          </a:p>
          <a:p>
            <a:pPr algn="ctr" eaLnBrk="1" hangingPunct="1">
              <a:lnSpc>
                <a:spcPct val="90000"/>
              </a:lnSpc>
              <a:buFont typeface="Wingdings" pitchFamily="-107" charset="2"/>
              <a:buNone/>
            </a:pPr>
            <a:r>
              <a:rPr lang="en-US" altLang="zh-TW" sz="2600" dirty="0" smtClean="0"/>
              <a:t>	</a:t>
            </a:r>
            <a:r>
              <a:rPr lang="en-US" altLang="zh-TW" sz="2800" dirty="0" smtClean="0">
                <a:solidFill>
                  <a:schemeClr val="accent1"/>
                </a:solidFill>
              </a:rPr>
              <a:t>C=X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N+1</a:t>
            </a:r>
            <a:r>
              <a:rPr lang="en-US" altLang="zh-TW" sz="2800" dirty="0" smtClean="0">
                <a:solidFill>
                  <a:schemeClr val="accent1"/>
                </a:solidFill>
              </a:rPr>
              <a:t>=X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1</a:t>
            </a:r>
            <a:r>
              <a:rPr lang="en-US" altLang="zh-TW" sz="2800" dirty="0" smtClean="0">
                <a:solidFill>
                  <a:schemeClr val="accent1"/>
                </a:solidFill>
              </a:rPr>
              <a:t>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</a:t>
            </a:r>
            <a:r>
              <a:rPr lang="en-US" altLang="zh-TW" sz="2800" dirty="0" smtClean="0">
                <a:solidFill>
                  <a:schemeClr val="accent1"/>
                </a:solidFill>
              </a:rPr>
              <a:t> X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2</a:t>
            </a:r>
            <a:r>
              <a:rPr lang="en-US" altLang="zh-TW" sz="2800" dirty="0" smtClean="0">
                <a:solidFill>
                  <a:schemeClr val="accent1"/>
                </a:solidFill>
              </a:rPr>
              <a:t>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</a:t>
            </a:r>
            <a:r>
              <a:rPr lang="en-US" altLang="zh-TW" sz="2800" dirty="0" smtClean="0">
                <a:solidFill>
                  <a:schemeClr val="accent1"/>
                </a:solidFill>
              </a:rPr>
              <a:t> …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</a:t>
            </a:r>
            <a:r>
              <a:rPr lang="en-US" altLang="zh-TW" sz="2800" dirty="0" smtClean="0">
                <a:solidFill>
                  <a:schemeClr val="accent1"/>
                </a:solidFill>
              </a:rPr>
              <a:t> X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N</a:t>
            </a:r>
            <a:endParaRPr lang="en-US" altLang="zh-TW" sz="2800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Simple But Not Secure (cont.)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>
                <a:solidFill>
                  <a:schemeClr val="accent1"/>
                </a:solidFill>
              </a:rPr>
              <a:t>X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N+1 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altLang="zh-TW" sz="2800" baseline="-25000" dirty="0" smtClean="0">
                <a:solidFill>
                  <a:schemeClr val="accent1"/>
                </a:solidFill>
              </a:rPr>
              <a:t>	</a:t>
            </a:r>
            <a:r>
              <a:rPr lang="en-US" altLang="zh-TW" sz="2800" dirty="0" smtClean="0">
                <a:solidFill>
                  <a:schemeClr val="accent1"/>
                </a:solidFill>
              </a:rPr>
              <a:t>= X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1</a:t>
            </a:r>
            <a:r>
              <a:rPr lang="en-US" altLang="zh-TW" sz="2800" dirty="0" smtClean="0">
                <a:solidFill>
                  <a:schemeClr val="accent1"/>
                </a:solidFill>
              </a:rPr>
              <a:t>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</a:t>
            </a:r>
            <a:r>
              <a:rPr lang="en-US" altLang="zh-TW" sz="2800" dirty="0" smtClean="0">
                <a:solidFill>
                  <a:schemeClr val="accent1"/>
                </a:solidFill>
              </a:rPr>
              <a:t> X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2</a:t>
            </a:r>
            <a:r>
              <a:rPr lang="en-US" altLang="zh-TW" sz="2800" dirty="0" smtClean="0">
                <a:solidFill>
                  <a:schemeClr val="accent1"/>
                </a:solidFill>
              </a:rPr>
              <a:t>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</a:t>
            </a:r>
            <a:r>
              <a:rPr lang="en-US" altLang="zh-TW" sz="2800" dirty="0" smtClean="0">
                <a:solidFill>
                  <a:schemeClr val="accent1"/>
                </a:solidFill>
              </a:rPr>
              <a:t> X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3</a:t>
            </a:r>
            <a:r>
              <a:rPr lang="en-US" altLang="zh-TW" sz="2800" dirty="0" smtClean="0">
                <a:solidFill>
                  <a:schemeClr val="accent1"/>
                </a:solidFill>
              </a:rPr>
              <a:t>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 </a:t>
            </a:r>
            <a:r>
              <a:rPr lang="en-US" altLang="zh-TW" sz="2800" dirty="0" smtClean="0">
                <a:solidFill>
                  <a:schemeClr val="accent1"/>
                </a:solidFill>
              </a:rPr>
              <a:t>…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</a:t>
            </a:r>
            <a:r>
              <a:rPr lang="en-US" altLang="zh-TW" sz="2800" dirty="0" smtClean="0">
                <a:solidFill>
                  <a:schemeClr val="accent1"/>
                </a:solidFill>
              </a:rPr>
              <a:t> X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N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altLang="zh-TW" sz="2800" baseline="-25000" dirty="0" smtClean="0">
                <a:solidFill>
                  <a:schemeClr val="accent1"/>
                </a:solidFill>
              </a:rPr>
              <a:t>	</a:t>
            </a:r>
            <a:r>
              <a:rPr lang="en-US" altLang="zh-TW" sz="2800" dirty="0" smtClean="0">
                <a:solidFill>
                  <a:schemeClr val="accent1"/>
                </a:solidFill>
              </a:rPr>
              <a:t>= [IV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D(K, </a:t>
            </a:r>
            <a:r>
              <a:rPr lang="en-US" altLang="zh-TW" sz="2800" dirty="0" smtClean="0">
                <a:solidFill>
                  <a:schemeClr val="accent1"/>
                </a:solidFill>
              </a:rPr>
              <a:t>Y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1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)]  </a:t>
            </a:r>
            <a:r>
              <a:rPr lang="en-US" altLang="zh-TW" sz="2800" dirty="0" smtClean="0">
                <a:solidFill>
                  <a:schemeClr val="accent1"/>
                </a:solidFill>
              </a:rPr>
              <a:t>[Y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1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D(K, </a:t>
            </a:r>
            <a:r>
              <a:rPr lang="en-US" altLang="zh-TW" sz="2800" dirty="0" smtClean="0">
                <a:solidFill>
                  <a:schemeClr val="accent1"/>
                </a:solidFill>
              </a:rPr>
              <a:t>Y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2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)]</a:t>
            </a:r>
            <a:r>
              <a:rPr lang="en-US" altLang="zh-TW" sz="2800" dirty="0" smtClean="0">
                <a:solidFill>
                  <a:schemeClr val="accent1"/>
                </a:solidFill>
              </a:rPr>
              <a:t>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</a:t>
            </a:r>
            <a:r>
              <a:rPr lang="en-US" altLang="zh-TW" sz="2800" dirty="0" smtClean="0">
                <a:solidFill>
                  <a:schemeClr val="accent1"/>
                </a:solidFill>
              </a:rPr>
              <a:t> [Y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2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D(K, </a:t>
            </a:r>
            <a:r>
              <a:rPr lang="en-US" altLang="zh-TW" sz="2800" dirty="0" smtClean="0">
                <a:solidFill>
                  <a:schemeClr val="accent1"/>
                </a:solidFill>
              </a:rPr>
              <a:t>Y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3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)] 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        [</a:t>
            </a:r>
            <a:r>
              <a:rPr lang="en-US" altLang="zh-TW" sz="2800" dirty="0" smtClean="0">
                <a:solidFill>
                  <a:schemeClr val="accent1"/>
                </a:solidFill>
              </a:rPr>
              <a:t>Y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3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D(K, </a:t>
            </a:r>
            <a:r>
              <a:rPr lang="en-US" altLang="zh-TW" sz="2800" dirty="0" smtClean="0">
                <a:solidFill>
                  <a:schemeClr val="accent1"/>
                </a:solidFill>
              </a:rPr>
              <a:t>Y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4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)]</a:t>
            </a:r>
            <a:r>
              <a:rPr lang="en-US" altLang="zh-TW" sz="2800" dirty="0" smtClean="0">
                <a:solidFill>
                  <a:schemeClr val="accent1"/>
                </a:solidFill>
              </a:rPr>
              <a:t>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 </a:t>
            </a:r>
            <a:r>
              <a:rPr lang="en-US" altLang="zh-TW" sz="2800" dirty="0" smtClean="0">
                <a:solidFill>
                  <a:schemeClr val="accent1"/>
                </a:solidFill>
              </a:rPr>
              <a:t>…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</a:t>
            </a:r>
            <a:r>
              <a:rPr lang="en-US" altLang="zh-TW" sz="2800" dirty="0" smtClean="0">
                <a:solidFill>
                  <a:schemeClr val="accent1"/>
                </a:solidFill>
              </a:rPr>
              <a:t> [Y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N-1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D(K, </a:t>
            </a:r>
            <a:r>
              <a:rPr lang="en-US" altLang="zh-TW" sz="2800" dirty="0" smtClean="0">
                <a:solidFill>
                  <a:schemeClr val="accent1"/>
                </a:solidFill>
              </a:rPr>
              <a:t>Y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N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)] 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        </a:t>
            </a:r>
            <a:r>
              <a:rPr lang="en-US" altLang="zh-TW" sz="2800" dirty="0" smtClean="0">
                <a:solidFill>
                  <a:srgbClr val="FF0000"/>
                </a:solidFill>
                <a:sym typeface="Symbol" pitchFamily="18" charset="2"/>
              </a:rPr>
              <a:t>{suppose </a:t>
            </a:r>
            <a:r>
              <a:rPr lang="en-US" altLang="zh-TW" sz="2800" dirty="0" smtClean="0">
                <a:solidFill>
                  <a:srgbClr val="FF0000"/>
                </a:solidFill>
              </a:rPr>
              <a:t>Y</a:t>
            </a:r>
            <a:r>
              <a:rPr lang="en-US" altLang="zh-TW" sz="2800" baseline="-25000" dirty="0" smtClean="0">
                <a:solidFill>
                  <a:srgbClr val="FF0000"/>
                </a:solidFill>
              </a:rPr>
              <a:t>1 </a:t>
            </a:r>
            <a:r>
              <a:rPr lang="en-US" altLang="zh-TW" sz="2800" dirty="0" smtClean="0">
                <a:solidFill>
                  <a:srgbClr val="FF0000"/>
                </a:solidFill>
                <a:sym typeface="Symbol" pitchFamily="18" charset="2"/>
              </a:rPr>
              <a:t>and </a:t>
            </a:r>
            <a:r>
              <a:rPr lang="en-US" altLang="zh-TW" sz="2800" dirty="0" smtClean="0">
                <a:solidFill>
                  <a:srgbClr val="FF0000"/>
                </a:solidFill>
              </a:rPr>
              <a:t>Y</a:t>
            </a:r>
            <a:r>
              <a:rPr lang="en-US" altLang="zh-TW" sz="2800" baseline="-25000" dirty="0" smtClean="0">
                <a:solidFill>
                  <a:srgbClr val="FF0000"/>
                </a:solidFill>
              </a:rPr>
              <a:t>2</a:t>
            </a:r>
            <a:r>
              <a:rPr lang="en-US" altLang="zh-TW" sz="2800" dirty="0" smtClean="0">
                <a:solidFill>
                  <a:srgbClr val="FF0000"/>
                </a:solidFill>
                <a:sym typeface="Symbol" pitchFamily="18" charset="2"/>
              </a:rPr>
              <a:t> are exchanged}</a:t>
            </a:r>
            <a:endParaRPr lang="en-US" altLang="zh-TW" sz="2800" dirty="0" smtClean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lang="en-US" altLang="zh-TW" sz="2800" baseline="-25000" dirty="0" smtClean="0">
                <a:solidFill>
                  <a:schemeClr val="accent1"/>
                </a:solidFill>
              </a:rPr>
              <a:t>	</a:t>
            </a:r>
            <a:r>
              <a:rPr lang="en-US" altLang="zh-TW" sz="2800" dirty="0" smtClean="0">
                <a:solidFill>
                  <a:schemeClr val="accent1"/>
                </a:solidFill>
              </a:rPr>
              <a:t>= [IV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D(K, </a:t>
            </a:r>
            <a:r>
              <a:rPr lang="en-US" altLang="zh-TW" sz="2800" dirty="0" smtClean="0"/>
              <a:t>Y</a:t>
            </a:r>
            <a:r>
              <a:rPr lang="en-US" altLang="zh-TW" sz="2800" baseline="-25000" dirty="0" smtClean="0"/>
              <a:t>2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)]  </a:t>
            </a:r>
            <a:r>
              <a:rPr lang="en-US" altLang="zh-TW" sz="2800" dirty="0" smtClean="0">
                <a:solidFill>
                  <a:schemeClr val="accent1"/>
                </a:solidFill>
              </a:rPr>
              <a:t>[</a:t>
            </a:r>
            <a:r>
              <a:rPr lang="en-US" altLang="zh-TW" sz="2800" dirty="0" smtClean="0"/>
              <a:t>Y</a:t>
            </a:r>
            <a:r>
              <a:rPr lang="en-US" altLang="zh-TW" sz="2800" baseline="-25000" dirty="0" smtClean="0"/>
              <a:t>2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D(K, </a:t>
            </a:r>
            <a:r>
              <a:rPr lang="en-US" altLang="zh-TW" sz="2800" dirty="0" smtClean="0"/>
              <a:t>Y</a:t>
            </a:r>
            <a:r>
              <a:rPr lang="en-US" altLang="zh-TW" sz="2800" baseline="-25000" dirty="0" smtClean="0"/>
              <a:t>1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)]</a:t>
            </a:r>
            <a:r>
              <a:rPr lang="en-US" altLang="zh-TW" sz="2800" dirty="0" smtClean="0">
                <a:solidFill>
                  <a:schemeClr val="accent1"/>
                </a:solidFill>
              </a:rPr>
              <a:t>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</a:t>
            </a:r>
            <a:r>
              <a:rPr lang="en-US" altLang="zh-TW" sz="2800" dirty="0" smtClean="0">
                <a:solidFill>
                  <a:schemeClr val="accent1"/>
                </a:solidFill>
              </a:rPr>
              <a:t> [</a:t>
            </a:r>
            <a:r>
              <a:rPr lang="en-US" altLang="zh-TW" sz="2800" dirty="0" smtClean="0"/>
              <a:t>Y</a:t>
            </a:r>
            <a:r>
              <a:rPr lang="en-US" altLang="zh-TW" sz="2800" baseline="-25000" dirty="0" smtClean="0"/>
              <a:t>1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D(K, </a:t>
            </a:r>
            <a:r>
              <a:rPr lang="en-US" altLang="zh-TW" sz="2800" dirty="0" smtClean="0">
                <a:solidFill>
                  <a:schemeClr val="accent1"/>
                </a:solidFill>
              </a:rPr>
              <a:t>Y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3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)] 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        [</a:t>
            </a:r>
            <a:r>
              <a:rPr lang="en-US" altLang="zh-TW" sz="2800" dirty="0" smtClean="0">
                <a:solidFill>
                  <a:schemeClr val="accent1"/>
                </a:solidFill>
              </a:rPr>
              <a:t>Y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3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D(K, </a:t>
            </a:r>
            <a:r>
              <a:rPr lang="en-US" altLang="zh-TW" sz="2800" dirty="0" smtClean="0">
                <a:solidFill>
                  <a:schemeClr val="accent1"/>
                </a:solidFill>
              </a:rPr>
              <a:t>Y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4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)]</a:t>
            </a:r>
            <a:r>
              <a:rPr lang="en-US" altLang="zh-TW" sz="2800" dirty="0" smtClean="0">
                <a:solidFill>
                  <a:schemeClr val="accent1"/>
                </a:solidFill>
              </a:rPr>
              <a:t>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 </a:t>
            </a:r>
            <a:r>
              <a:rPr lang="en-US" altLang="zh-TW" sz="2800" dirty="0" smtClean="0">
                <a:solidFill>
                  <a:schemeClr val="accent1"/>
                </a:solidFill>
              </a:rPr>
              <a:t>…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</a:t>
            </a:r>
            <a:r>
              <a:rPr lang="en-US" altLang="zh-TW" sz="2800" dirty="0" smtClean="0">
                <a:solidFill>
                  <a:schemeClr val="accent1"/>
                </a:solidFill>
              </a:rPr>
              <a:t> [Y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N-1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D(K, </a:t>
            </a:r>
            <a:r>
              <a:rPr lang="en-US" altLang="zh-TW" sz="2800" dirty="0" smtClean="0">
                <a:solidFill>
                  <a:schemeClr val="accent1"/>
                </a:solidFill>
              </a:rPr>
              <a:t>Y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N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)] </a:t>
            </a:r>
            <a:endParaRPr lang="en-US" altLang="zh-TW" sz="2800" dirty="0" smtClean="0"/>
          </a:p>
          <a:p>
            <a:pPr eaLnBrk="1" hangingPunct="1">
              <a:lnSpc>
                <a:spcPct val="90000"/>
              </a:lnSpc>
              <a:buNone/>
            </a:pPr>
            <a:endParaRPr lang="en-US" altLang="zh-TW" sz="2800" dirty="0" smtClean="0">
              <a:solidFill>
                <a:schemeClr val="accent1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So, even if two </a:t>
            </a:r>
            <a:r>
              <a:rPr lang="en-US" altLang="zh-TW" sz="2800" dirty="0" err="1" smtClean="0"/>
              <a:t>ciphertext</a:t>
            </a:r>
            <a:r>
              <a:rPr lang="en-US" altLang="zh-TW" sz="2800" dirty="0" smtClean="0"/>
              <a:t> blocks are permuted, the hash code remains the same.</a:t>
            </a:r>
          </a:p>
          <a:p>
            <a:pPr eaLnBrk="1" hangingPunct="1">
              <a:lnSpc>
                <a:spcPct val="90000"/>
              </a:lnSpc>
            </a:pPr>
            <a:endParaRPr lang="en-US" altLang="zh-TW" sz="2800" dirty="0" smtClean="0"/>
          </a:p>
          <a:p>
            <a:pPr eaLnBrk="1" hangingPunct="1">
              <a:lnSpc>
                <a:spcPct val="90000"/>
              </a:lnSpc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</a:pPr>
            <a:endParaRPr lang="en-US" altLang="zh-TW" sz="2600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 and Security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685800" y="1550353"/>
            <a:ext cx="4040188" cy="639762"/>
          </a:xfrm>
        </p:spPr>
        <p:txBody>
          <a:bodyPr/>
          <a:lstStyle/>
          <a:p>
            <a:r>
              <a:rPr lang="en-US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</a:rPr>
              <a:t>Preimage </a:t>
            </a:r>
            <a:endParaRPr lang="en-US" dirty="0">
              <a:ln>
                <a:solidFill>
                  <a:schemeClr val="accent4">
                    <a:lumMod val="75000"/>
                  </a:schemeClr>
                </a:solidFill>
              </a:ln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731520" y="2209799"/>
            <a:ext cx="3566160" cy="3962401"/>
          </a:xfrm>
        </p:spPr>
        <p:txBody>
          <a:bodyPr>
            <a:normAutofit/>
          </a:bodyPr>
          <a:lstStyle/>
          <a:p>
            <a:r>
              <a:rPr lang="en-US" i="1" dirty="0" smtClean="0"/>
              <a:t>x </a:t>
            </a:r>
            <a:r>
              <a:rPr lang="en-US" dirty="0" smtClean="0"/>
              <a:t>is the preimage of </a:t>
            </a:r>
            <a:r>
              <a:rPr lang="en-US" i="1" dirty="0" smtClean="0"/>
              <a:t>h </a:t>
            </a:r>
            <a:r>
              <a:rPr lang="en-US" dirty="0" smtClean="0"/>
              <a:t>for a hash value </a:t>
            </a:r>
            <a:r>
              <a:rPr lang="en-US" i="1" dirty="0" smtClean="0"/>
              <a:t>h = </a:t>
            </a:r>
            <a:r>
              <a:rPr lang="en-US" dirty="0" smtClean="0"/>
              <a:t>H(</a:t>
            </a:r>
            <a:r>
              <a:rPr lang="en-US" i="1" dirty="0" smtClean="0"/>
              <a:t>x</a:t>
            </a:r>
            <a:r>
              <a:rPr lang="en-US" dirty="0" smtClean="0"/>
              <a:t>)</a:t>
            </a:r>
          </a:p>
          <a:p>
            <a:r>
              <a:rPr lang="en-US" dirty="0" smtClean="0"/>
              <a:t>Is a data block whose hash function, using the function H, is </a:t>
            </a:r>
            <a:r>
              <a:rPr lang="en-US" i="1" dirty="0" smtClean="0"/>
              <a:t>h</a:t>
            </a:r>
          </a:p>
          <a:p>
            <a:r>
              <a:rPr lang="en-US" dirty="0" smtClean="0"/>
              <a:t>Because H is a many-to-one mapping, for any given hash value </a:t>
            </a:r>
            <a:r>
              <a:rPr lang="en-US" i="1" dirty="0" smtClean="0"/>
              <a:t>h, </a:t>
            </a:r>
            <a:r>
              <a:rPr lang="en-US" dirty="0" smtClean="0"/>
              <a:t>there will in general be multiple preimages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</a:rPr>
              <a:t>Collision 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801496" y="2255519"/>
            <a:ext cx="3566160" cy="3962401"/>
          </a:xfrm>
        </p:spPr>
        <p:txBody>
          <a:bodyPr/>
          <a:lstStyle/>
          <a:p>
            <a:r>
              <a:rPr lang="en-US" dirty="0" smtClean="0"/>
              <a:t>Occurs if we have </a:t>
            </a:r>
            <a:r>
              <a:rPr lang="en-US" i="1" dirty="0" smtClean="0"/>
              <a:t>x ≠ y </a:t>
            </a:r>
            <a:r>
              <a:rPr lang="en-US" dirty="0" smtClean="0"/>
              <a:t>and H(</a:t>
            </a:r>
            <a:r>
              <a:rPr lang="en-US" i="1" dirty="0" smtClean="0"/>
              <a:t>x</a:t>
            </a:r>
            <a:r>
              <a:rPr lang="en-US" dirty="0" smtClean="0"/>
              <a:t>)</a:t>
            </a:r>
            <a:r>
              <a:rPr lang="en-US" i="1" dirty="0" smtClean="0"/>
              <a:t> = </a:t>
            </a:r>
            <a:r>
              <a:rPr lang="en-US" dirty="0" smtClean="0"/>
              <a:t>H(</a:t>
            </a:r>
            <a:r>
              <a:rPr lang="en-US" i="1" dirty="0" smtClean="0"/>
              <a:t>y</a:t>
            </a:r>
            <a:r>
              <a:rPr lang="en-US" dirty="0" smtClean="0"/>
              <a:t>)</a:t>
            </a:r>
          </a:p>
          <a:p>
            <a:r>
              <a:rPr lang="en-US" dirty="0" smtClean="0"/>
              <a:t>Because we are using hash functions for data integrity, collisions are clearly undesirable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62600" y="5105400"/>
            <a:ext cx="2043953" cy="1219200"/>
          </a:xfrm>
          <a:prstGeom prst="rect">
            <a:avLst/>
          </a:prstGeom>
        </p:spPr>
      </p:pic>
      <p:sp>
        <p:nvSpPr>
          <p:cNvPr id="11" name="日期版面配置區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F1512E-D9EC-42F1-A625-7D195B30F337}" type="slidenum">
              <a:rPr lang="en-US" altLang="zh-TW" smtClean="0"/>
              <a:pPr>
                <a:defRPr/>
              </a:pPr>
              <a:t>20</a:t>
            </a:fld>
            <a:endParaRPr lang="en-US" altLang="zh-TW"/>
          </a:p>
        </p:txBody>
      </p:sp>
      <p:sp>
        <p:nvSpPr>
          <p:cNvPr id="13" name="頁尾版面配置區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4810034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rcRect b="2628"/>
          <a:stretch>
            <a:fillRect/>
          </a:stretch>
        </p:blipFill>
        <p:spPr>
          <a:xfrm>
            <a:off x="463719" y="1661160"/>
            <a:ext cx="8420147" cy="4689958"/>
          </a:xfrm>
          <a:prstGeom prst="rect">
            <a:avLst/>
          </a:prstGeom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/>
          </a:p>
        </p:txBody>
      </p:sp>
      <p:sp>
        <p:nvSpPr>
          <p:cNvPr id="9" name="Title 3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altLang="zh-TW" sz="2800" dirty="0" smtClean="0">
                <a:ea typeface="ＭＳ Ｐゴシック" pitchFamily="-107" charset="-128"/>
                <a:cs typeface="ＭＳ Ｐゴシック" pitchFamily="-107" charset="-128"/>
              </a:rPr>
              <a:t>Table 11.1 Requirements for a Cryptographic Hash Function H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5135183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  <p:pic>
        <p:nvPicPr>
          <p:cNvPr id="5" name="Picture 1" descr="f6.pdf"/>
          <p:cNvPicPr>
            <a:picLocks noChangeAspect="1"/>
          </p:cNvPicPr>
          <p:nvPr/>
        </p:nvPicPr>
        <p:blipFill>
          <a:blip r:embed="rId2" cstate="print"/>
          <a:srcRect l="10588" t="25455" r="9412" b="20909"/>
          <a:stretch>
            <a:fillRect/>
          </a:stretch>
        </p:blipFill>
        <p:spPr>
          <a:xfrm>
            <a:off x="830942" y="335279"/>
            <a:ext cx="7903822" cy="65227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kumimoji="0" lang="en-US" altLang="zh-TW" sz="3200" kern="1200" dirty="0" smtClean="0">
                <a:ea typeface="ＭＳ Ｐゴシック" pitchFamily="-107" charset="-128"/>
                <a:cs typeface="ＭＳ Ｐゴシック" pitchFamily="-107" charset="-128"/>
              </a:rPr>
              <a:t>Table 11.2 Hash Function Resistance Properties Required for Various Data Integrity Applications</a:t>
            </a:r>
            <a:r>
              <a:rPr kumimoji="0" lang="en-AU" altLang="zh-TW" sz="2600" kern="1200" dirty="0" smtClean="0">
                <a:ea typeface="ＭＳ Ｐゴシック" pitchFamily="-107" charset="-128"/>
                <a:cs typeface="ＭＳ Ｐゴシック" pitchFamily="-107" charset="-128"/>
              </a:rPr>
              <a:t/>
            </a:r>
            <a:br>
              <a:rPr kumimoji="0" lang="en-AU" altLang="zh-TW" sz="2600" kern="1200" dirty="0" smtClean="0">
                <a:ea typeface="ＭＳ Ｐゴシック" pitchFamily="-107" charset="-128"/>
                <a:cs typeface="ＭＳ Ｐゴシック" pitchFamily="-107" charset="-128"/>
              </a:rPr>
            </a:br>
            <a:endParaRPr lang="zh-TW" altLang="en-US" sz="26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  <p:pic>
        <p:nvPicPr>
          <p:cNvPr id="7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1664" y="1949654"/>
            <a:ext cx="8654988" cy="3714433"/>
          </a:xfrm>
          <a:prstGeom prst="rect">
            <a:avLst/>
          </a:prstGeom>
        </p:spPr>
      </p:pic>
      <p:sp>
        <p:nvSpPr>
          <p:cNvPr id="8" name="Rectangle 2"/>
          <p:cNvSpPr/>
          <p:nvPr/>
        </p:nvSpPr>
        <p:spPr>
          <a:xfrm>
            <a:off x="291664" y="5759654"/>
            <a:ext cx="8686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* Resistance required if attacker is able to mount a chosen message attack</a:t>
            </a:r>
            <a:r>
              <a:rPr lang="en-US" sz="1600" dirty="0" smtClean="0"/>
              <a:t> 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Attacks on Hash Functions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731520" y="1504633"/>
            <a:ext cx="4040188" cy="639762"/>
          </a:xfrm>
        </p:spPr>
        <p:txBody>
          <a:bodyPr/>
          <a:lstStyle/>
          <a:p>
            <a:r>
              <a:rPr lang="en-US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</a:rPr>
              <a:t>Brute-Force Attacks</a:t>
            </a:r>
            <a:endParaRPr lang="en-US" dirty="0">
              <a:ln>
                <a:solidFill>
                  <a:schemeClr val="accent4">
                    <a:lumMod val="75000"/>
                  </a:schemeClr>
                </a:solidFill>
              </a:ln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746760" y="2225039"/>
            <a:ext cx="3566160" cy="388620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Does not depend on the specific algorithm, only depends on bit length</a:t>
            </a:r>
          </a:p>
          <a:p>
            <a:r>
              <a:rPr lang="en-US" dirty="0" smtClean="0"/>
              <a:t>In the case of a hash function, attack depends only on the bit length of the hash value</a:t>
            </a:r>
          </a:p>
          <a:p>
            <a:r>
              <a:rPr lang="en-US" dirty="0" smtClean="0"/>
              <a:t>Method is to pick values at random and try each one until a collision occurs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</a:rPr>
              <a:t>Cryptanalysis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An attack based on weaknesses in a particular cryptographic algorithm</a:t>
            </a:r>
          </a:p>
          <a:p>
            <a:r>
              <a:rPr lang="en-US" dirty="0" smtClean="0"/>
              <a:t>Seek to exploit some property of the algorithm to perform some attack other than an exhaustive search</a:t>
            </a:r>
            <a:endParaRPr lang="en-US" dirty="0"/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F1512E-D9EC-42F1-A625-7D195B30F337}" type="slidenum">
              <a:rPr lang="en-US" altLang="zh-TW" smtClean="0"/>
              <a:pPr>
                <a:defRPr/>
              </a:pPr>
              <a:t>24</a:t>
            </a:fld>
            <a:endParaRPr lang="en-US" altLang="zh-TW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2586347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Birthday Attacks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08610"/>
            <a:ext cx="8229600" cy="5116734"/>
          </a:xfrm>
        </p:spPr>
        <p:txBody>
          <a:bodyPr/>
          <a:lstStyle/>
          <a:p>
            <a:pPr eaLnBrk="1" hangingPunct="1"/>
            <a:r>
              <a:rPr lang="en-US" altLang="zh-TW" sz="2800" dirty="0" smtClean="0"/>
              <a:t>Suppose that a 64-bit hash code is used. One might think this is quite secure.</a:t>
            </a:r>
          </a:p>
          <a:p>
            <a:pPr eaLnBrk="1" hangingPunct="1"/>
            <a:r>
              <a:rPr lang="en-US" altLang="zh-TW" sz="2800" dirty="0" smtClean="0"/>
              <a:t>For example, if an encrypted hash code C is transmitted with the corresponding unencrypted message M, then an opponent would need to find an M’ such that H(M’)=H(M) to substitute another message and fool the receiver.</a:t>
            </a:r>
          </a:p>
          <a:p>
            <a:pPr eaLnBrk="1" hangingPunct="1"/>
            <a:r>
              <a:rPr lang="en-US" altLang="zh-TW" sz="2800" dirty="0" smtClean="0"/>
              <a:t>On average, the opponent would have to try 2</a:t>
            </a:r>
            <a:r>
              <a:rPr lang="en-US" altLang="zh-TW" sz="2800" baseline="30000" dirty="0" smtClean="0"/>
              <a:t>63</a:t>
            </a:r>
            <a:r>
              <a:rPr lang="en-US" altLang="zh-TW" sz="2800" dirty="0" smtClean="0"/>
              <a:t> (=2</a:t>
            </a:r>
            <a:r>
              <a:rPr lang="en-US" altLang="zh-TW" sz="2800" baseline="30000" dirty="0" smtClean="0"/>
              <a:t>64</a:t>
            </a:r>
            <a:r>
              <a:rPr lang="en-US" altLang="zh-TW" sz="2800" dirty="0" smtClean="0"/>
              <a:t> /2) messages to find one.</a:t>
            </a:r>
          </a:p>
        </p:txBody>
      </p:sp>
      <p:pic>
        <p:nvPicPr>
          <p:cNvPr id="4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249972">
            <a:off x="5425441" y="-213360"/>
            <a:ext cx="1600200" cy="1642759"/>
          </a:xfrm>
          <a:prstGeom prst="rect">
            <a:avLst/>
          </a:prstGeom>
        </p:spPr>
      </p:pic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Birthday Attacks (cont.)</a:t>
            </a:r>
            <a:endParaRPr lang="zh-TW" altLang="en-US" dirty="0" smtClean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603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 eaLnBrk="1" hangingPunct="1">
                  <a:lnSpc>
                    <a:spcPct val="90000"/>
                  </a:lnSpc>
                </a:pPr>
                <a:r>
                  <a:rPr lang="en-US" altLang="zh-TW" sz="2800" dirty="0" smtClean="0"/>
                  <a:t>However, finding two messages with the same hash value requires much less effort.</a:t>
                </a:r>
              </a:p>
              <a:p>
                <a:pPr eaLnBrk="1" hangingPunct="1">
                  <a:lnSpc>
                    <a:spcPct val="90000"/>
                  </a:lnSpc>
                </a:pPr>
                <a:r>
                  <a:rPr lang="en-US" altLang="zh-TW" sz="2800" dirty="0" smtClean="0"/>
                  <a:t>The </a:t>
                </a:r>
                <a:r>
                  <a:rPr lang="en-US" altLang="zh-TW" sz="2800" b="1" dirty="0" smtClean="0">
                    <a:solidFill>
                      <a:srgbClr val="0070C0"/>
                    </a:solidFill>
                  </a:rPr>
                  <a:t>birthday paradox</a:t>
                </a:r>
                <a:r>
                  <a:rPr lang="en-US" altLang="zh-TW" sz="2800" dirty="0" smtClean="0"/>
                  <a:t>:</a:t>
                </a:r>
              </a:p>
              <a:p>
                <a:pPr lvl="1" eaLnBrk="1" hangingPunct="1">
                  <a:lnSpc>
                    <a:spcPct val="90000"/>
                  </a:lnSpc>
                </a:pPr>
                <a:r>
                  <a:rPr lang="en-US" altLang="zh-TW" sz="2400" dirty="0" smtClean="0"/>
                  <a:t>Consider randomly choosing numbers from a uniform distribution in the range of 0..(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altLang="zh-TW" sz="2400" dirty="0" smtClean="0"/>
                  <a:t>) (</a:t>
                </a:r>
                <a:r>
                  <a:rPr lang="en-US" altLang="zh-TW" sz="2400" dirty="0" smtClean="0"/>
                  <a:t>so, </a:t>
                </a:r>
                <a:r>
                  <a:rPr lang="en-US" altLang="zh-TW" sz="2400" dirty="0" smtClean="0"/>
                  <a:t>there are </a:t>
                </a: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altLang="zh-TW" sz="2400" dirty="0" smtClean="0"/>
                  <a:t> numbers).</a:t>
                </a:r>
              </a:p>
              <a:p>
                <a:pPr lvl="1" eaLnBrk="1" hangingPunct="1">
                  <a:lnSpc>
                    <a:spcPct val="90000"/>
                  </a:lnSpc>
                </a:pPr>
                <a:r>
                  <a:rPr lang="en-US" altLang="zh-TW" sz="2400" dirty="0" smtClean="0"/>
                  <a:t>The probability that a repeated number is encountered exceeds 0.5 after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e>
                    </m:rad>
                  </m:oMath>
                </a14:m>
                <a:r>
                  <a:rPr lang="en-US" altLang="zh-TW" sz="2400" dirty="0" smtClean="0"/>
                  <a:t> choices.</a:t>
                </a:r>
              </a:p>
              <a:p>
                <a:pPr eaLnBrk="1" hangingPunct="1">
                  <a:lnSpc>
                    <a:spcPct val="90000"/>
                  </a:lnSpc>
                </a:pPr>
                <a:r>
                  <a:rPr lang="en-US" altLang="zh-TW" sz="2800" dirty="0" smtClean="0"/>
                  <a:t>Fo</a:t>
                </a:r>
                <a:r>
                  <a:rPr lang="en-US" altLang="zh-TW" sz="2800" dirty="0" smtClean="0"/>
                  <a:t>r </a:t>
                </a:r>
                <a14:m>
                  <m:oMath xmlns:m="http://schemas.openxmlformats.org/officeDocument/2006/math">
                    <m:r>
                      <a:rPr lang="en-US" altLang="zh-TW" sz="28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altLang="zh-TW" sz="2800" dirty="0" smtClean="0"/>
                  <a:t>-bit hash values, if we pick messages at random, we can expect to find two with the same hash value within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TW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altLang="zh-TW" sz="2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</m:sup>
                        </m:sSup>
                      </m:e>
                    </m:rad>
                    <m:r>
                      <a:rPr lang="en-US" altLang="zh-TW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  <m:r>
                          <a:rPr lang="en-US" altLang="zh-TW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/2</m:t>
                        </m:r>
                      </m:sup>
                    </m:sSup>
                  </m:oMath>
                </a14:m>
                <a:r>
                  <a:rPr lang="en-US" altLang="zh-TW" sz="2800" dirty="0" smtClean="0"/>
                  <a:t> attempts.</a:t>
                </a:r>
                <a:endParaRPr lang="en-US" altLang="zh-TW" sz="2800" dirty="0" smtClean="0"/>
              </a:p>
            </p:txBody>
          </p:sp>
        </mc:Choice>
        <mc:Fallback>
          <p:sp>
            <p:nvSpPr>
              <p:cNvPr id="2560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44" t="-186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23307140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Birthday Attacks (cont.)</a:t>
            </a:r>
            <a:endParaRPr lang="zh-TW" altLang="en-US" dirty="0" smtClean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[Yuval 1979] proposed the following attack </a:t>
            </a:r>
            <a:r>
              <a:rPr lang="en-US" altLang="zh-TW" sz="2800" dirty="0" smtClean="0"/>
              <a:t>strategy that exploits the birthday paradox:</a:t>
            </a:r>
            <a:endParaRPr lang="en-US" altLang="zh-TW" sz="28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The source A is prepared to “sign” a message by appending the appropriate m-bit MAC and encrypting that MAC with A’s private key.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The opponent generates 2</a:t>
            </a:r>
            <a:r>
              <a:rPr lang="en-US" altLang="zh-TW" baseline="30000" dirty="0" smtClean="0"/>
              <a:t>m/2</a:t>
            </a:r>
            <a:r>
              <a:rPr lang="en-US" altLang="zh-TW" dirty="0" smtClean="0"/>
              <a:t> variations on the message, all of which convey essentially the same meaning.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The opponent prepares for an equal number of messages, all of which are variations on the fraudulent message to be substituted for the real one.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Birthday Attacks (cont.)</a:t>
            </a:r>
            <a:endParaRPr lang="zh-TW" altLang="en-US" dirty="0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1" eaLnBrk="1" hangingPunct="1"/>
            <a:r>
              <a:rPr lang="en-US" altLang="zh-TW" dirty="0" smtClean="0"/>
              <a:t>The two sets of messages are compared to find a pair of messages that produces the same hash code. If no match is found, additional valid and fraudulent messages are generated until a match is made.</a:t>
            </a:r>
          </a:p>
          <a:p>
            <a:pPr lvl="1" eaLnBrk="1" hangingPunct="1"/>
            <a:r>
              <a:rPr lang="en-US" altLang="zh-TW" dirty="0" smtClean="0"/>
              <a:t>The opponent offers the valid variation to A for signature. This signature can then be attached to the fraudulent variation for transmission to the intended </a:t>
            </a:r>
            <a:r>
              <a:rPr lang="en-US" altLang="zh-TW" dirty="0" smtClean="0"/>
              <a:t>recipient.</a:t>
            </a:r>
          </a:p>
          <a:p>
            <a:pPr eaLnBrk="1" hangingPunct="1"/>
            <a:r>
              <a:rPr lang="en-US" altLang="zh-TW" sz="2800" dirty="0"/>
              <a:t>Thus, if a 64-bit hash code is used, the level of effort required is only on the order of 2</a:t>
            </a:r>
            <a:r>
              <a:rPr lang="en-US" altLang="zh-TW" sz="2800" baseline="30000" dirty="0"/>
              <a:t>32</a:t>
            </a:r>
            <a:r>
              <a:rPr lang="en-US" altLang="zh-TW" sz="2800" dirty="0"/>
              <a:t>.</a:t>
            </a:r>
          </a:p>
          <a:p>
            <a:pPr eaLnBrk="1" hangingPunct="1"/>
            <a:r>
              <a:rPr lang="en-US" altLang="zh-TW" sz="2800" dirty="0"/>
              <a:t>The conclusion to be drawn from this is that the length of the hash code should be substantial.</a:t>
            </a:r>
          </a:p>
          <a:p>
            <a:pPr eaLnBrk="1" hangingPunct="1"/>
            <a:endParaRPr lang="en-US" altLang="zh-TW" sz="2800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29</a:t>
            </a:fld>
            <a:endParaRPr lang="en-US" altLang="zh-TW" dirty="0"/>
          </a:p>
        </p:txBody>
      </p:sp>
      <p:pic>
        <p:nvPicPr>
          <p:cNvPr id="5" name="Picture 5" descr="C:\TEMP\db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517931" y="6384380"/>
            <a:ext cx="3421118" cy="47362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-107" charset="2"/>
              <a:buNone/>
              <a:tabLst/>
              <a:defRPr/>
            </a:pPr>
            <a:r>
              <a:rPr kumimoji="1" lang="en-US" altLang="zh-TW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 letter in 2</a:t>
            </a:r>
            <a:r>
              <a:rPr kumimoji="1" lang="en-US" altLang="zh-TW" sz="2600" b="0" i="0" u="none" strike="noStrike" kern="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37</a:t>
            </a:r>
            <a:r>
              <a:rPr kumimoji="1" lang="en-US" altLang="zh-TW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variations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Security of Hash Functions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600" smtClean="0"/>
              <a:t>We can group attacks on hash functions into two categories: brute-force attacks and cryptanalysis.</a:t>
            </a:r>
          </a:p>
          <a:p>
            <a:pPr eaLnBrk="1" hangingPunct="1"/>
            <a:r>
              <a:rPr lang="en-US" altLang="zh-TW" sz="2600" smtClean="0"/>
              <a:t>The strength of a hash functions against brute-force attacks depends solely on the length of the hash code.</a:t>
            </a:r>
          </a:p>
          <a:p>
            <a:pPr eaLnBrk="1" hangingPunct="1"/>
            <a:r>
              <a:rPr lang="en-US" altLang="zh-TW" sz="2600" smtClean="0"/>
              <a:t>For a code of length m, the level of effort required is proportional to the following.</a:t>
            </a:r>
          </a:p>
        </p:txBody>
      </p:sp>
      <p:graphicFrame>
        <p:nvGraphicFramePr>
          <p:cNvPr id="30724" name="Object 4"/>
          <p:cNvGraphicFramePr>
            <a:graphicFrameLocks noChangeAspect="1"/>
          </p:cNvGraphicFramePr>
          <p:nvPr/>
        </p:nvGraphicFramePr>
        <p:xfrm>
          <a:off x="1541463" y="4859338"/>
          <a:ext cx="6451600" cy="162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12" name="Document" r:id="rId3" imgW="6457889" imgH="1626752" progId="Word.Document.8">
                  <p:embed/>
                </p:oleObj>
              </mc:Choice>
              <mc:Fallback>
                <p:oleObj name="Document" r:id="rId3" imgW="6457889" imgH="1626752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1463" y="4859338"/>
                        <a:ext cx="6451600" cy="1625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30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31</a:t>
            </a:fld>
            <a:endParaRPr lang="en-US" altLang="zh-TW" dirty="0"/>
          </a:p>
        </p:txBody>
      </p:sp>
      <p:pic>
        <p:nvPicPr>
          <p:cNvPr id="5" name="Picture 7" descr="f8.pdf"/>
          <p:cNvPicPr>
            <a:picLocks noChangeAspect="1"/>
          </p:cNvPicPr>
          <p:nvPr/>
        </p:nvPicPr>
        <p:blipFill>
          <a:blip r:embed="rId2" cstate="print"/>
          <a:srcRect l="6364" t="14118" r="13636" b="22353"/>
          <a:stretch>
            <a:fillRect/>
          </a:stretch>
        </p:blipFill>
        <p:spPr>
          <a:xfrm>
            <a:off x="0" y="914400"/>
            <a:ext cx="9234195" cy="56665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Secure Hash Algorithm</a:t>
            </a:r>
            <a:endParaRPr lang="en-AU" altLang="zh-TW" dirty="0" smtClean="0">
              <a:ea typeface="ＭＳ Ｐゴシック" pitchFamily="-107" charset="-128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AU" altLang="zh-TW" sz="2800" dirty="0" smtClean="0">
                <a:ea typeface="ＭＳ Ｐゴシック" pitchFamily="-107" charset="-128"/>
              </a:rPr>
              <a:t>SHA was originally designed by NIST &amp; NSA in 1993 and revised in 1995 as SHA-1.</a:t>
            </a:r>
          </a:p>
          <a:p>
            <a:pPr eaLnBrk="1" hangingPunct="1"/>
            <a:r>
              <a:rPr lang="en-AU" altLang="zh-TW" sz="2800" dirty="0" smtClean="0">
                <a:ea typeface="ＭＳ Ｐゴシック" pitchFamily="-107" charset="-128"/>
              </a:rPr>
              <a:t>US standard for use with DSA signature scheme.</a:t>
            </a:r>
          </a:p>
          <a:p>
            <a:pPr eaLnBrk="1" hangingPunct="1"/>
            <a:r>
              <a:rPr lang="en-AU" altLang="zh-TW" sz="2800" dirty="0" smtClean="0">
                <a:ea typeface="ＭＳ Ｐゴシック" pitchFamily="-107" charset="-128"/>
              </a:rPr>
              <a:t>Based on design of MD4 with key differences. </a:t>
            </a:r>
          </a:p>
          <a:p>
            <a:pPr eaLnBrk="1" hangingPunct="1"/>
            <a:r>
              <a:rPr lang="en-AU" altLang="zh-TW" sz="2800" dirty="0" smtClean="0">
                <a:ea typeface="ＭＳ Ｐゴシック" pitchFamily="-107" charset="-128"/>
              </a:rPr>
              <a:t>SHA-1 produces 160-bit hash values.</a:t>
            </a:r>
          </a:p>
          <a:p>
            <a:pPr>
              <a:lnSpc>
                <a:spcPct val="90000"/>
              </a:lnSpc>
            </a:pPr>
            <a:r>
              <a:rPr lang="en-AU" altLang="zh-TW" sz="2800" dirty="0" smtClean="0"/>
              <a:t>Two messages deliver the same SHA-1 hash using 2</a:t>
            </a:r>
            <a:r>
              <a:rPr lang="en-AU" altLang="zh-TW" sz="2800" baseline="30000" dirty="0" smtClean="0"/>
              <a:t>69</a:t>
            </a:r>
            <a:r>
              <a:rPr lang="en-AU" altLang="zh-TW" sz="2800" dirty="0" smtClean="0"/>
              <a:t> operations, far fewer than 2</a:t>
            </a:r>
            <a:r>
              <a:rPr lang="en-AU" altLang="zh-TW" sz="2800" baseline="30000" dirty="0" smtClean="0"/>
              <a:t>80</a:t>
            </a:r>
            <a:r>
              <a:rPr lang="en-AU" altLang="zh-TW" sz="2800" dirty="0" smtClean="0"/>
              <a:t> operations. [</a:t>
            </a:r>
            <a:r>
              <a:rPr lang="zh-TW" altLang="en-AU" sz="2800" dirty="0" smtClean="0"/>
              <a:t>王小雲</a:t>
            </a:r>
            <a:r>
              <a:rPr lang="en-US" altLang="zh-TW" sz="2800" dirty="0" smtClean="0"/>
              <a:t>2005]</a:t>
            </a:r>
            <a:endParaRPr lang="en-AU" altLang="zh-TW" sz="2800" dirty="0" smtClean="0"/>
          </a:p>
          <a:p>
            <a:pPr>
              <a:lnSpc>
                <a:spcPct val="90000"/>
              </a:lnSpc>
            </a:pPr>
            <a:r>
              <a:rPr lang="en-AU" altLang="zh-TW" sz="2800" dirty="0" smtClean="0"/>
              <a:t>The 2005 result on security of SHA-1 has raised concerns on its use in future applications.</a:t>
            </a:r>
          </a:p>
          <a:p>
            <a:pPr eaLnBrk="1" hangingPunct="1"/>
            <a:endParaRPr lang="en-AU" altLang="zh-TW" sz="2800" dirty="0" smtClean="0">
              <a:ea typeface="ＭＳ Ｐゴシック" pitchFamily="-107" charset="-128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32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Revised Secure Hash Standard</a:t>
            </a:r>
            <a:endParaRPr lang="en-AU" altLang="zh-TW" dirty="0" smtClean="0">
              <a:ea typeface="ＭＳ Ｐゴシック" pitchFamily="-107" charset="-128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33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ea typeface="ＭＳ Ｐゴシック" pitchFamily="-107" charset="-128"/>
              </a:rPr>
              <a:t>NIST issued revision FIPS 180-2 in 2002.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ea typeface="ＭＳ Ｐゴシック" pitchFamily="-107" charset="-128"/>
              </a:rPr>
              <a:t>Adds 3 additional versions (SHA-2)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SHA-256, SHA-384, SHA-512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SHA-224 added in 2008 (FIPS 180-3)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ea typeface="ＭＳ Ｐゴシック" pitchFamily="-107" charset="-128"/>
              </a:rPr>
              <a:t>Designed for compatibility with increased security provided by the AES cipher.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ea typeface="ＭＳ Ｐゴシック" pitchFamily="-107" charset="-128"/>
              </a:rPr>
              <a:t>Structure &amp; detail is similar to SHA-1, hence analysis should be similar, </a:t>
            </a:r>
            <a:r>
              <a:rPr lang="en-AU" altLang="zh-TW" dirty="0" smtClean="0">
                <a:ea typeface="ＭＳ Ｐゴシック" pitchFamily="-107" charset="-128"/>
              </a:rPr>
              <a:t>but security levels are rather higher.</a:t>
            </a:r>
          </a:p>
          <a:p>
            <a:endParaRPr lang="zh-TW" alt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Comparison of SHA Parameters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34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 dirty="0"/>
          </a:p>
        </p:txBody>
      </p:sp>
      <p:pic>
        <p:nvPicPr>
          <p:cNvPr id="8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2348880"/>
            <a:ext cx="8593157" cy="2971800"/>
          </a:xfrm>
          <a:prstGeom prst="rect">
            <a:avLst/>
          </a:prstGeom>
        </p:spPr>
      </p:pic>
      <p:sp>
        <p:nvSpPr>
          <p:cNvPr id="9" name="TextBox 5"/>
          <p:cNvSpPr txBox="1"/>
          <p:nvPr/>
        </p:nvSpPr>
        <p:spPr>
          <a:xfrm>
            <a:off x="381000" y="5396880"/>
            <a:ext cx="350328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Note:  All </a:t>
            </a:r>
            <a:r>
              <a:rPr lang="en-US" sz="1600" dirty="0"/>
              <a:t>sizes are measured in bits.</a:t>
            </a:r>
          </a:p>
          <a:p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SHA-512 Logic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accent1"/>
                </a:solidFill>
              </a:rPr>
              <a:t>Append padding bits</a:t>
            </a:r>
            <a:r>
              <a:rPr lang="en-US" altLang="zh-TW" dirty="0" smtClean="0"/>
              <a:t>: the length in bits is congruent to 896 (= 1024 – 128) mod 1024. The padding consists of a single 1-bit followed by 0-bits (1000…0).</a:t>
            </a:r>
          </a:p>
          <a:p>
            <a:r>
              <a:rPr lang="en-US" altLang="zh-TW" dirty="0" smtClean="0">
                <a:solidFill>
                  <a:schemeClr val="accent1"/>
                </a:solidFill>
              </a:rPr>
              <a:t>Append length (</a:t>
            </a:r>
            <a:r>
              <a:rPr lang="en-US" altLang="zh-TW" smtClean="0">
                <a:solidFill>
                  <a:schemeClr val="accent1"/>
                </a:solidFill>
              </a:rPr>
              <a:t>of message)</a:t>
            </a:r>
            <a:r>
              <a:rPr lang="en-US" altLang="zh-TW" smtClean="0"/>
              <a:t>: </a:t>
            </a:r>
            <a:r>
              <a:rPr lang="en-US" altLang="zh-TW" dirty="0" smtClean="0"/>
              <a:t>a 128-bit representation of the length in bits of the original message is appended.</a:t>
            </a:r>
          </a:p>
          <a:p>
            <a:endParaRPr lang="zh-TW" altLang="en-US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35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SHA-512 Logic (cont.)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dirty="0" smtClean="0">
                <a:solidFill>
                  <a:schemeClr val="accent1"/>
                </a:solidFill>
              </a:rPr>
              <a:t>Initialize hash buffer</a:t>
            </a:r>
            <a:r>
              <a:rPr lang="en-US" altLang="zh-TW" dirty="0" smtClean="0"/>
              <a:t>:</a:t>
            </a:r>
            <a:r>
              <a:rPr lang="en-US" altLang="zh-TW" sz="2800" dirty="0" smtClean="0"/>
              <a:t> </a:t>
            </a:r>
          </a:p>
          <a:p>
            <a:pPr lvl="1">
              <a:lnSpc>
                <a:spcPct val="80000"/>
              </a:lnSpc>
            </a:pPr>
            <a:r>
              <a:rPr lang="en-US" altLang="zh-TW" sz="2400" dirty="0" smtClean="0"/>
              <a:t>a 512-bit buffer is used to hold intermediate and final results of the hash function.</a:t>
            </a:r>
          </a:p>
          <a:p>
            <a:pPr lvl="1">
              <a:lnSpc>
                <a:spcPct val="80000"/>
              </a:lnSpc>
            </a:pPr>
            <a:r>
              <a:rPr lang="en-US" altLang="zh-TW" sz="2400" dirty="0" smtClean="0"/>
              <a:t>The buffer can be represented as eight 64-bit registers (</a:t>
            </a:r>
            <a:r>
              <a:rPr lang="en-US" altLang="zh-TW" sz="2400" dirty="0" err="1" smtClean="0"/>
              <a:t>a,b,c,d,e,f,g,h</a:t>
            </a:r>
            <a:r>
              <a:rPr lang="en-US" altLang="zh-TW" sz="2400" dirty="0" smtClean="0"/>
              <a:t>). Their initial values are (hexadecimal)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zh-TW" sz="2400" dirty="0" smtClean="0"/>
              <a:t>	a=6A09E667F3BCC908     e=510E527FADE682D1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zh-TW" sz="2400" dirty="0" smtClean="0"/>
              <a:t>	b=BB67AE8584CAA73B   f=9B05688C2B3E6C1F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zh-TW" sz="2400" dirty="0" smtClean="0"/>
              <a:t>	c=3C6EF372FE94F82B      g=1F83D9ABFB41BD6B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zh-TW" sz="2400" dirty="0" smtClean="0"/>
              <a:t>	d=A54FF53A5F1D36F1     h=5BE0CDI9137E2179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zh-TW" sz="3200" dirty="0" smtClean="0"/>
              <a:t>	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zh-TW" sz="3200" dirty="0" smtClean="0"/>
              <a:t>  </a:t>
            </a:r>
            <a:r>
              <a:rPr lang="en-US" altLang="zh-TW" dirty="0" smtClean="0"/>
              <a:t>(taking the first 64 bits of the fractional parts of the square roots of the first eight prime number)</a:t>
            </a:r>
          </a:p>
          <a:p>
            <a:endParaRPr lang="zh-TW" alt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SHA-512 Logic (cont.)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zh-TW" sz="2800" dirty="0" smtClean="0">
                <a:solidFill>
                  <a:schemeClr val="accent1"/>
                </a:solidFill>
              </a:rPr>
              <a:t>Process message in 1024-bit (128 bytes, 16 words) blocks</a:t>
            </a:r>
            <a:r>
              <a:rPr lang="en-US" altLang="zh-TW" sz="2800" dirty="0" smtClean="0"/>
              <a:t>.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zh-TW" sz="2400" dirty="0" smtClean="0"/>
              <a:t>The compression function contains </a:t>
            </a:r>
            <a:r>
              <a:rPr lang="en-US" altLang="zh-TW" sz="2400" dirty="0" smtClean="0">
                <a:solidFill>
                  <a:schemeClr val="accent2"/>
                </a:solidFill>
              </a:rPr>
              <a:t>80</a:t>
            </a:r>
            <a:r>
              <a:rPr lang="en-US" altLang="zh-TW" sz="2400" dirty="0" smtClean="0"/>
              <a:t> rounds.</a:t>
            </a:r>
          </a:p>
          <a:p>
            <a:pPr>
              <a:lnSpc>
                <a:spcPct val="90000"/>
              </a:lnSpc>
              <a:defRPr/>
            </a:pPr>
            <a:r>
              <a:rPr lang="en-US" altLang="zh-TW" sz="2800" dirty="0" smtClean="0">
                <a:solidFill>
                  <a:schemeClr val="accent1"/>
                </a:solidFill>
              </a:rPr>
              <a:t>Output</a:t>
            </a:r>
            <a:r>
              <a:rPr lang="en-US" altLang="zh-TW" sz="2800" dirty="0" smtClean="0"/>
              <a:t>. After all N 1024-bit blocks have been processed, the output from the Nth stage is the 512-bit message digest.</a:t>
            </a:r>
          </a:p>
          <a:p>
            <a:pPr marL="0" indent="0">
              <a:lnSpc>
                <a:spcPct val="90000"/>
              </a:lnSpc>
              <a:buFont typeface="Wingdings" pitchFamily="-107" charset="2"/>
              <a:buNone/>
              <a:defRPr/>
            </a:pPr>
            <a:endParaRPr lang="zh-TW" altLang="en-US" sz="2800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37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zh-TW" dirty="0" smtClean="0"/>
              <a:t>SHA-512 Overview</a:t>
            </a:r>
          </a:p>
        </p:txBody>
      </p:sp>
      <p:pic>
        <p:nvPicPr>
          <p:cNvPr id="40963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78880"/>
            <a:ext cx="8876020" cy="517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7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zh-TW" dirty="0" smtClean="0"/>
              <a:t>SHA-512 Compression Function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Process message in 1024-bit blocks.</a:t>
            </a:r>
            <a:endParaRPr lang="en-AU" altLang="zh-TW" dirty="0" smtClean="0"/>
          </a:p>
          <a:p>
            <a:r>
              <a:rPr lang="en-AU" altLang="zh-TW" dirty="0" smtClean="0"/>
              <a:t>Contains 80 rounds.</a:t>
            </a:r>
          </a:p>
          <a:p>
            <a:pPr lvl="1"/>
            <a:r>
              <a:rPr lang="en-AU" altLang="zh-TW" dirty="0" smtClean="0"/>
              <a:t>Updating a 512-bit buffer.</a:t>
            </a:r>
          </a:p>
          <a:p>
            <a:pPr lvl="1"/>
            <a:r>
              <a:rPr lang="en-AU" altLang="zh-TW" dirty="0" smtClean="0"/>
              <a:t>Using a 64-bit value derived from the current message block.</a:t>
            </a:r>
          </a:p>
          <a:p>
            <a:pPr lvl="1"/>
            <a:r>
              <a:rPr lang="en-AU" altLang="zh-TW" dirty="0" smtClean="0"/>
              <a:t>A round constant based on the cube roots of the first 80 prime numbers.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 Single 1024-Bit Block</a:t>
            </a:r>
          </a:p>
        </p:txBody>
      </p:sp>
      <p:pic>
        <p:nvPicPr>
          <p:cNvPr id="43011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31913" y="1124744"/>
            <a:ext cx="6335712" cy="5400600"/>
          </a:xfrm>
          <a:noFill/>
          <a:extLst>
            <a:ext uri="{91240B29-F687-4F45-9708-019B960494DF}">
              <a14:hiddenLine xmlns:a14="http://schemas.microsoft.com/office/drawing/2010/main" w="12700" cap="sq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40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zh-TW" dirty="0" smtClean="0"/>
              <a:t>SHA-512 Round Function</a:t>
            </a:r>
          </a:p>
        </p:txBody>
      </p:sp>
      <p:pic>
        <p:nvPicPr>
          <p:cNvPr id="44035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6" y="1555003"/>
            <a:ext cx="7635608" cy="4617943"/>
          </a:xfrm>
          <a:noFill/>
          <a:extLst>
            <a:ext uri="{91240B29-F687-4F45-9708-019B960494DF}">
              <a14:hiddenLine xmlns:a14="http://schemas.microsoft.com/office/drawing/2010/main" w="12700" cap="sq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41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SHA-512 Functions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752600"/>
            <a:ext cx="7910513" cy="4114800"/>
          </a:xfrm>
        </p:spPr>
        <p:txBody>
          <a:bodyPr/>
          <a:lstStyle/>
          <a:p>
            <a:pPr>
              <a:spcBef>
                <a:spcPct val="30000"/>
              </a:spcBef>
            </a:pPr>
            <a:r>
              <a:rPr lang="en-US" altLang="zh-TW" dirty="0" err="1"/>
              <a:t>Maj</a:t>
            </a:r>
            <a:r>
              <a:rPr lang="en-US" altLang="zh-TW" dirty="0"/>
              <a:t>(</a:t>
            </a:r>
            <a:r>
              <a:rPr lang="en-US" altLang="zh-TW" dirty="0" err="1"/>
              <a:t>a,b,c</a:t>
            </a:r>
            <a:r>
              <a:rPr lang="en-US" altLang="zh-TW" dirty="0"/>
              <a:t>)=(a </a:t>
            </a:r>
            <a:r>
              <a:rPr lang="en-US" altLang="zh-TW" dirty="0">
                <a:sym typeface="Symbol" pitchFamily="18" charset="2"/>
              </a:rPr>
              <a:t> </a:t>
            </a:r>
            <a:r>
              <a:rPr lang="en-US" altLang="zh-TW" dirty="0"/>
              <a:t>b) </a:t>
            </a:r>
            <a:r>
              <a:rPr lang="en-US" altLang="zh-TW" dirty="0">
                <a:sym typeface="Symbol" pitchFamily="18" charset="2"/>
              </a:rPr>
              <a:t></a:t>
            </a:r>
            <a:r>
              <a:rPr lang="en-US" altLang="zh-TW" dirty="0"/>
              <a:t>(a </a:t>
            </a:r>
            <a:r>
              <a:rPr lang="en-US" altLang="zh-TW" dirty="0">
                <a:sym typeface="Symbol" pitchFamily="18" charset="2"/>
              </a:rPr>
              <a:t> </a:t>
            </a:r>
            <a:r>
              <a:rPr lang="en-US" altLang="zh-TW" dirty="0"/>
              <a:t>c) </a:t>
            </a:r>
            <a:r>
              <a:rPr lang="en-US" altLang="zh-TW" dirty="0">
                <a:sym typeface="Symbol" pitchFamily="18" charset="2"/>
              </a:rPr>
              <a:t></a:t>
            </a:r>
            <a:r>
              <a:rPr lang="en-US" altLang="zh-TW" dirty="0"/>
              <a:t> (b </a:t>
            </a:r>
            <a:r>
              <a:rPr lang="en-US" altLang="zh-TW" dirty="0">
                <a:sym typeface="Symbol" pitchFamily="18" charset="2"/>
              </a:rPr>
              <a:t> </a:t>
            </a:r>
            <a:r>
              <a:rPr lang="en-US" altLang="zh-TW" dirty="0" smtClean="0"/>
              <a:t>c)</a:t>
            </a:r>
          </a:p>
          <a:p>
            <a:pPr>
              <a:spcBef>
                <a:spcPct val="30000"/>
              </a:spcBef>
            </a:pPr>
            <a:r>
              <a:rPr lang="en-US" altLang="zh-TW" dirty="0" err="1" smtClean="0"/>
              <a:t>Ch</a:t>
            </a:r>
            <a:r>
              <a:rPr lang="en-US" altLang="zh-TW" dirty="0" smtClean="0"/>
              <a:t>(</a:t>
            </a:r>
            <a:r>
              <a:rPr lang="en-US" altLang="zh-TW" dirty="0" err="1" smtClean="0"/>
              <a:t>e,f,g</a:t>
            </a:r>
            <a:r>
              <a:rPr lang="en-US" altLang="zh-TW" dirty="0" smtClean="0"/>
              <a:t>)=(e </a:t>
            </a:r>
            <a:r>
              <a:rPr lang="en-US" altLang="zh-TW" dirty="0" smtClean="0">
                <a:sym typeface="Symbol" pitchFamily="18" charset="2"/>
              </a:rPr>
              <a:t></a:t>
            </a:r>
            <a:r>
              <a:rPr lang="en-US" altLang="zh-TW" dirty="0" smtClean="0"/>
              <a:t> f) </a:t>
            </a:r>
            <a:r>
              <a:rPr lang="en-US" altLang="zh-TW" dirty="0" smtClean="0">
                <a:sym typeface="Symbol" pitchFamily="18" charset="2"/>
              </a:rPr>
              <a:t></a:t>
            </a:r>
            <a:r>
              <a:rPr lang="en-US" altLang="zh-TW" dirty="0" smtClean="0"/>
              <a:t> (</a:t>
            </a:r>
            <a:r>
              <a:rPr lang="en-US" altLang="zh-TW" dirty="0" smtClean="0">
                <a:sym typeface="Symbol" pitchFamily="18" charset="2"/>
              </a:rPr>
              <a:t></a:t>
            </a:r>
            <a:r>
              <a:rPr lang="en-US" altLang="zh-TW" dirty="0" smtClean="0"/>
              <a:t>e </a:t>
            </a:r>
            <a:r>
              <a:rPr lang="en-US" altLang="zh-TW" dirty="0" smtClean="0">
                <a:sym typeface="Symbol" pitchFamily="18" charset="2"/>
              </a:rPr>
              <a:t></a:t>
            </a:r>
            <a:r>
              <a:rPr lang="en-US" altLang="zh-TW" dirty="0" smtClean="0"/>
              <a:t> g)</a:t>
            </a:r>
          </a:p>
          <a:p>
            <a:pPr>
              <a:spcBef>
                <a:spcPct val="30000"/>
              </a:spcBef>
            </a:pPr>
            <a:r>
              <a:rPr lang="en-US" altLang="zh-TW" dirty="0" smtClean="0"/>
              <a:t>        =ROTR</a:t>
            </a:r>
            <a:r>
              <a:rPr lang="en-US" altLang="zh-TW" baseline="30000" dirty="0" smtClean="0"/>
              <a:t>28</a:t>
            </a:r>
            <a:r>
              <a:rPr lang="en-US" altLang="zh-TW" dirty="0" smtClean="0"/>
              <a:t>(a) </a:t>
            </a:r>
            <a:r>
              <a:rPr lang="en-US" altLang="zh-TW" dirty="0" smtClean="0">
                <a:sym typeface="Symbol" pitchFamily="18" charset="2"/>
              </a:rPr>
              <a:t></a:t>
            </a:r>
            <a:r>
              <a:rPr lang="en-US" altLang="zh-TW" dirty="0" smtClean="0"/>
              <a:t>ROTR</a:t>
            </a:r>
            <a:r>
              <a:rPr lang="en-US" altLang="zh-TW" baseline="30000" dirty="0" smtClean="0"/>
              <a:t>34</a:t>
            </a:r>
            <a:r>
              <a:rPr lang="en-US" altLang="zh-TW" dirty="0" smtClean="0"/>
              <a:t>(a) </a:t>
            </a:r>
            <a:r>
              <a:rPr lang="en-US" altLang="zh-TW" dirty="0" smtClean="0">
                <a:sym typeface="Symbol" pitchFamily="18" charset="2"/>
              </a:rPr>
              <a:t></a:t>
            </a:r>
            <a:r>
              <a:rPr lang="en-US" altLang="zh-TW" dirty="0" smtClean="0"/>
              <a:t>ROTR</a:t>
            </a:r>
            <a:r>
              <a:rPr lang="en-US" altLang="zh-TW" baseline="30000" dirty="0" smtClean="0"/>
              <a:t>39</a:t>
            </a:r>
            <a:r>
              <a:rPr lang="en-US" altLang="zh-TW" dirty="0" smtClean="0"/>
              <a:t>(a)</a:t>
            </a:r>
          </a:p>
          <a:p>
            <a:pPr>
              <a:spcBef>
                <a:spcPct val="30000"/>
              </a:spcBef>
            </a:pPr>
            <a:r>
              <a:rPr lang="en-US" altLang="zh-TW" dirty="0" smtClean="0"/>
              <a:t>        =ROTR</a:t>
            </a:r>
            <a:r>
              <a:rPr lang="en-US" altLang="zh-TW" baseline="30000" dirty="0" smtClean="0"/>
              <a:t>14</a:t>
            </a:r>
            <a:r>
              <a:rPr lang="en-US" altLang="zh-TW" dirty="0" smtClean="0"/>
              <a:t>(e) </a:t>
            </a:r>
            <a:r>
              <a:rPr lang="en-US" altLang="zh-TW" dirty="0" smtClean="0">
                <a:sym typeface="Symbol" pitchFamily="18" charset="2"/>
              </a:rPr>
              <a:t></a:t>
            </a:r>
            <a:r>
              <a:rPr lang="en-US" altLang="zh-TW" dirty="0" smtClean="0"/>
              <a:t>ROTR</a:t>
            </a:r>
            <a:r>
              <a:rPr lang="en-US" altLang="zh-TW" baseline="30000" dirty="0" smtClean="0"/>
              <a:t>18</a:t>
            </a:r>
            <a:r>
              <a:rPr lang="en-US" altLang="zh-TW" dirty="0" smtClean="0"/>
              <a:t>(e) </a:t>
            </a:r>
            <a:r>
              <a:rPr lang="en-US" altLang="zh-TW" dirty="0" smtClean="0">
                <a:sym typeface="Symbol" pitchFamily="18" charset="2"/>
              </a:rPr>
              <a:t></a:t>
            </a:r>
            <a:r>
              <a:rPr lang="en-US" altLang="zh-TW" dirty="0" smtClean="0"/>
              <a:t>ROTR</a:t>
            </a:r>
            <a:r>
              <a:rPr lang="en-US" altLang="zh-TW" baseline="30000" dirty="0" smtClean="0"/>
              <a:t>41</a:t>
            </a:r>
            <a:r>
              <a:rPr lang="en-US" altLang="zh-TW" dirty="0" smtClean="0"/>
              <a:t>(e)</a:t>
            </a:r>
          </a:p>
          <a:p>
            <a:pPr>
              <a:spcBef>
                <a:spcPct val="30000"/>
              </a:spcBef>
            </a:pPr>
            <a:r>
              <a:rPr lang="en-US" altLang="zh-TW" dirty="0" smtClean="0">
                <a:latin typeface="Symbol" pitchFamily="18" charset="2"/>
              </a:rPr>
              <a:t>s</a:t>
            </a:r>
            <a:r>
              <a:rPr lang="en-US" altLang="zh-TW" baseline="-25000" dirty="0" smtClean="0"/>
              <a:t>0</a:t>
            </a:r>
            <a:r>
              <a:rPr lang="en-US" altLang="zh-TW" dirty="0" smtClean="0"/>
              <a:t>(x)= ROTR</a:t>
            </a:r>
            <a:r>
              <a:rPr lang="en-US" altLang="zh-TW" baseline="30000" dirty="0" smtClean="0"/>
              <a:t>1</a:t>
            </a:r>
            <a:r>
              <a:rPr lang="en-US" altLang="zh-TW" dirty="0" smtClean="0"/>
              <a:t>(x) </a:t>
            </a:r>
            <a:r>
              <a:rPr lang="en-US" altLang="zh-TW" dirty="0" smtClean="0">
                <a:sym typeface="Symbol" pitchFamily="18" charset="2"/>
              </a:rPr>
              <a:t></a:t>
            </a:r>
            <a:r>
              <a:rPr lang="en-US" altLang="zh-TW" dirty="0" smtClean="0"/>
              <a:t>ROTR</a:t>
            </a:r>
            <a:r>
              <a:rPr lang="en-US" altLang="zh-TW" baseline="30000" dirty="0" smtClean="0"/>
              <a:t>8</a:t>
            </a:r>
            <a:r>
              <a:rPr lang="en-US" altLang="zh-TW" dirty="0" smtClean="0"/>
              <a:t>(x) </a:t>
            </a:r>
            <a:r>
              <a:rPr lang="en-US" altLang="zh-TW" dirty="0" smtClean="0">
                <a:sym typeface="Symbol" pitchFamily="18" charset="2"/>
              </a:rPr>
              <a:t></a:t>
            </a:r>
            <a:r>
              <a:rPr lang="en-US" altLang="zh-TW" dirty="0" smtClean="0"/>
              <a:t>SHR</a:t>
            </a:r>
            <a:r>
              <a:rPr lang="en-US" altLang="zh-TW" baseline="30000" dirty="0" smtClean="0"/>
              <a:t>7</a:t>
            </a:r>
            <a:r>
              <a:rPr lang="en-US" altLang="zh-TW" dirty="0" smtClean="0"/>
              <a:t>(x)</a:t>
            </a:r>
          </a:p>
          <a:p>
            <a:pPr>
              <a:spcBef>
                <a:spcPct val="30000"/>
              </a:spcBef>
            </a:pPr>
            <a:r>
              <a:rPr lang="en-US" altLang="zh-TW" dirty="0" smtClean="0">
                <a:latin typeface="Symbol" pitchFamily="18" charset="2"/>
              </a:rPr>
              <a:t>s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(x)= ROTR</a:t>
            </a:r>
            <a:r>
              <a:rPr lang="en-US" altLang="zh-TW" baseline="30000" dirty="0" smtClean="0"/>
              <a:t>19</a:t>
            </a:r>
            <a:r>
              <a:rPr lang="en-US" altLang="zh-TW" dirty="0" smtClean="0"/>
              <a:t>(x) </a:t>
            </a:r>
            <a:r>
              <a:rPr lang="en-US" altLang="zh-TW" dirty="0" smtClean="0">
                <a:sym typeface="Symbol" pitchFamily="18" charset="2"/>
              </a:rPr>
              <a:t></a:t>
            </a:r>
            <a:r>
              <a:rPr lang="en-US" altLang="zh-TW" dirty="0" smtClean="0"/>
              <a:t>ROTR</a:t>
            </a:r>
            <a:r>
              <a:rPr lang="en-US" altLang="zh-TW" baseline="30000" dirty="0" smtClean="0"/>
              <a:t>61</a:t>
            </a:r>
            <a:r>
              <a:rPr lang="en-US" altLang="zh-TW" dirty="0" smtClean="0"/>
              <a:t>(x) </a:t>
            </a:r>
            <a:r>
              <a:rPr lang="en-US" altLang="zh-TW" dirty="0" smtClean="0">
                <a:sym typeface="Symbol" pitchFamily="18" charset="2"/>
              </a:rPr>
              <a:t></a:t>
            </a:r>
            <a:r>
              <a:rPr lang="en-US" altLang="zh-TW" dirty="0" smtClean="0"/>
              <a:t>SHR</a:t>
            </a:r>
            <a:r>
              <a:rPr lang="en-US" altLang="zh-TW" baseline="30000" dirty="0" smtClean="0"/>
              <a:t>6</a:t>
            </a:r>
            <a:r>
              <a:rPr lang="en-US" altLang="zh-TW" dirty="0" smtClean="0"/>
              <a:t>(x)</a:t>
            </a:r>
            <a:endParaRPr lang="en-US" altLang="zh-TW" dirty="0" smtClean="0">
              <a:sym typeface="Symbol" pitchFamily="18" charset="2"/>
            </a:endParaRPr>
          </a:p>
          <a:p>
            <a:pPr>
              <a:spcBef>
                <a:spcPct val="30000"/>
              </a:spcBef>
            </a:pPr>
            <a:endParaRPr lang="en-US" altLang="zh-TW" dirty="0" smtClean="0">
              <a:sym typeface="Symbol" pitchFamily="18" charset="2"/>
            </a:endParaRPr>
          </a:p>
          <a:p>
            <a:pPr>
              <a:spcBef>
                <a:spcPct val="30000"/>
              </a:spcBef>
            </a:pPr>
            <a:endParaRPr lang="en-US" altLang="zh-TW" dirty="0" smtClean="0">
              <a:sym typeface="Symbol" pitchFamily="18" charset="2"/>
            </a:endParaRPr>
          </a:p>
        </p:txBody>
      </p:sp>
      <p:graphicFrame>
        <p:nvGraphicFramePr>
          <p:cNvPr id="45060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187450" y="2997200"/>
          <a:ext cx="936625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42" name="方程式" r:id="rId3" imgW="444307" imgH="291973" progId="Equation.3">
                  <p:embed/>
                </p:oleObj>
              </mc:Choice>
              <mc:Fallback>
                <p:oleObj name="方程式" r:id="rId3" imgW="444307" imgH="291973" progId="Equation.3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2997200"/>
                        <a:ext cx="936625" cy="615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61" name="Object 6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1187450" y="3621088"/>
          <a:ext cx="936625" cy="633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43" name="方程式" r:id="rId5" imgW="431613" imgH="291973" progId="Equation.3">
                  <p:embed/>
                </p:oleObj>
              </mc:Choice>
              <mc:Fallback>
                <p:oleObj name="方程式" r:id="rId5" imgW="431613" imgH="291973" progId="Equation.3">
                  <p:embed/>
                  <p:pic>
                    <p:nvPicPr>
                      <p:cNvPr id="0" name="Picture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3621088"/>
                        <a:ext cx="936625" cy="6334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BA4A58-33B2-45AA-AED9-A5A5E89C3021}" type="slidenum">
              <a:rPr lang="en-US" altLang="zh-TW" smtClean="0"/>
              <a:pPr>
                <a:defRPr/>
              </a:pPr>
              <a:t>42</a:t>
            </a:fld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SHA-512 </a:t>
            </a:r>
            <a:r>
              <a:rPr lang="en-AU" altLang="zh-TW" dirty="0" smtClean="0"/>
              <a:t>Round Function</a:t>
            </a:r>
          </a:p>
        </p:txBody>
      </p:sp>
      <p:pic>
        <p:nvPicPr>
          <p:cNvPr id="46083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95536"/>
            <a:ext cx="8229600" cy="2936878"/>
          </a:xfrm>
          <a:noFill/>
          <a:extLst>
            <a:ext uri="{91240B29-F687-4F45-9708-019B960494DF}">
              <a14:hiddenLine xmlns:a14="http://schemas.microsoft.com/office/drawing/2010/main" w="12700" cap="sq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43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SHA-3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44</a:t>
            </a:fld>
            <a:endParaRPr lang="en-US" altLang="zh-TW" dirty="0"/>
          </a:p>
        </p:txBody>
      </p:sp>
      <p:graphicFrame>
        <p:nvGraphicFramePr>
          <p:cNvPr id="7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7147762"/>
              </p:ext>
            </p:extLst>
          </p:nvPr>
        </p:nvGraphicFramePr>
        <p:xfrm>
          <a:off x="457200" y="1250950"/>
          <a:ext cx="8229600" cy="5226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Sponge Construction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Underlying structure of SHA-3 is a scheme referred to by its designers as a </a:t>
            </a:r>
            <a:r>
              <a:rPr lang="en-US" i="1" dirty="0" smtClean="0"/>
              <a:t>sponge construction</a:t>
            </a:r>
          </a:p>
          <a:p>
            <a:r>
              <a:rPr lang="en-US" dirty="0" smtClean="0"/>
              <a:t>Takes an input message and partitions it into fixed-size blocks</a:t>
            </a:r>
          </a:p>
          <a:p>
            <a:r>
              <a:rPr lang="en-US" dirty="0" smtClean="0"/>
              <a:t>Each block is processed in turn with the output of each iteration fed into the next iteration, finally producing an output block</a:t>
            </a:r>
          </a:p>
          <a:p>
            <a:r>
              <a:rPr lang="en-US" dirty="0" smtClean="0"/>
              <a:t> The sponge function is defined by three parameters:</a:t>
            </a:r>
          </a:p>
          <a:p>
            <a:pPr lvl="1"/>
            <a:r>
              <a:rPr lang="en-US" dirty="0" smtClean="0"/>
              <a:t>f =  internal function used to process each input block</a:t>
            </a:r>
          </a:p>
          <a:p>
            <a:pPr lvl="1"/>
            <a:r>
              <a:rPr lang="en-US" dirty="0" smtClean="0"/>
              <a:t>r =  size in bits of the input blocks, called the </a:t>
            </a:r>
            <a:r>
              <a:rPr lang="en-US" i="1" dirty="0" smtClean="0"/>
              <a:t>bitrate</a:t>
            </a:r>
          </a:p>
          <a:p>
            <a:pPr lvl="1"/>
            <a:r>
              <a:rPr lang="en-US" dirty="0" smtClean="0"/>
              <a:t>pad =  padding algorithm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541565">
            <a:off x="7719402" y="5290798"/>
            <a:ext cx="1384300" cy="1196951"/>
          </a:xfrm>
          <a:prstGeom prst="rect">
            <a:avLst/>
          </a:prstGeom>
        </p:spPr>
      </p:pic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45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23538630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46</a:t>
            </a:fld>
            <a:endParaRPr lang="en-US" altLang="zh-TW" dirty="0"/>
          </a:p>
        </p:txBody>
      </p:sp>
      <p:pic>
        <p:nvPicPr>
          <p:cNvPr id="5" name="Picture 3" descr="f14.pdf"/>
          <p:cNvPicPr>
            <a:picLocks noChangeAspect="1"/>
          </p:cNvPicPr>
          <p:nvPr/>
        </p:nvPicPr>
        <p:blipFill>
          <a:blip r:embed="rId2" cstate="print"/>
          <a:srcRect l="9412" t="8182" r="2353" b="30000"/>
          <a:stretch>
            <a:fillRect/>
          </a:stretch>
        </p:blipFill>
        <p:spPr>
          <a:xfrm>
            <a:off x="914399" y="99392"/>
            <a:ext cx="7563823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47</a:t>
            </a:fld>
            <a:endParaRPr lang="en-US" altLang="zh-TW" dirty="0"/>
          </a:p>
        </p:txBody>
      </p:sp>
      <p:pic>
        <p:nvPicPr>
          <p:cNvPr id="5" name="Picture 1" descr="f15.pdf"/>
          <p:cNvPicPr>
            <a:picLocks noChangeAspect="1"/>
          </p:cNvPicPr>
          <p:nvPr/>
        </p:nvPicPr>
        <p:blipFill>
          <a:blip r:embed="rId2" cstate="print"/>
          <a:srcRect l="5882" t="3636" r="3529" b="9091"/>
          <a:stretch>
            <a:fillRect/>
          </a:stretch>
        </p:blipFill>
        <p:spPr>
          <a:xfrm>
            <a:off x="1734019" y="171400"/>
            <a:ext cx="5500659" cy="685800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>
                <a:ea typeface="ＭＳ Ｐゴシック" pitchFamily="-84" charset="-128"/>
                <a:cs typeface="ＭＳ Ｐゴシック" pitchFamily="-84" charset="-128"/>
              </a:rPr>
              <a:t>Table 11.5  SHA-3 Parameters </a:t>
            </a:r>
            <a:endParaRPr lang="zh-TW" altLang="en-US" sz="36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48</a:t>
            </a:fld>
            <a:endParaRPr lang="en-US" altLang="zh-TW" dirty="0"/>
          </a:p>
        </p:txBody>
      </p:sp>
      <p:pic>
        <p:nvPicPr>
          <p:cNvPr id="7" name="Picture 1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r="15031"/>
          <a:stretch>
            <a:fillRect/>
          </a:stretch>
        </p:blipFill>
        <p:spPr>
          <a:xfrm>
            <a:off x="1251788" y="1702676"/>
            <a:ext cx="6930517" cy="44273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49</a:t>
            </a:fld>
            <a:endParaRPr lang="en-US" altLang="zh-TW" dirty="0"/>
          </a:p>
        </p:txBody>
      </p:sp>
      <p:pic>
        <p:nvPicPr>
          <p:cNvPr id="5" name="Picture 1" descr="f16.pdf"/>
          <p:cNvPicPr>
            <a:picLocks noChangeAspect="1"/>
          </p:cNvPicPr>
          <p:nvPr/>
        </p:nvPicPr>
        <p:blipFill>
          <a:blip r:embed="rId2" cstate="print"/>
          <a:srcRect l="2353" t="12727" r="4706" b="36364"/>
          <a:stretch>
            <a:fillRect/>
          </a:stretch>
        </p:blipFill>
        <p:spPr>
          <a:xfrm>
            <a:off x="0" y="403535"/>
            <a:ext cx="9144000" cy="64818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50</a:t>
            </a:fld>
            <a:endParaRPr lang="en-US" altLang="zh-TW" dirty="0"/>
          </a:p>
        </p:txBody>
      </p:sp>
      <p:pic>
        <p:nvPicPr>
          <p:cNvPr id="6" name="Picture 1" descr="f17.pdf"/>
          <p:cNvPicPr>
            <a:picLocks noChangeAspect="1"/>
          </p:cNvPicPr>
          <p:nvPr/>
        </p:nvPicPr>
        <p:blipFill>
          <a:blip r:embed="rId2" cstate="print"/>
          <a:srcRect l="20000" t="1818" r="16471" b="1818"/>
          <a:stretch>
            <a:fillRect/>
          </a:stretch>
        </p:blipFill>
        <p:spPr>
          <a:xfrm>
            <a:off x="3954482" y="0"/>
            <a:ext cx="3493686" cy="6858000"/>
          </a:xfrm>
          <a:prstGeom prst="rect">
            <a:avLst/>
          </a:prstGeom>
        </p:spPr>
      </p:pic>
      <p:sp>
        <p:nvSpPr>
          <p:cNvPr id="7" name="Title 2"/>
          <p:cNvSpPr txBox="1">
            <a:spLocks/>
          </p:cNvSpPr>
          <p:nvPr/>
        </p:nvSpPr>
        <p:spPr>
          <a:xfrm>
            <a:off x="381000" y="2201966"/>
            <a:ext cx="3612776" cy="2590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SHA-3 </a:t>
            </a:r>
            <a:br>
              <a:rPr kumimoji="1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r>
              <a:rPr kumimoji="1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Iteration Function </a:t>
            </a:r>
            <a:r>
              <a:rPr kumimoji="1" lang="en-US" sz="2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f</a:t>
            </a:r>
            <a:endParaRPr kumimoji="1" lang="en-US" sz="26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51</a:t>
            </a:fld>
            <a:endParaRPr lang="en-US" altLang="zh-TW" dirty="0"/>
          </a:p>
        </p:txBody>
      </p:sp>
      <p:pic>
        <p:nvPicPr>
          <p:cNvPr id="7" name="Picture 4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27473" y="381075"/>
            <a:ext cx="5896304" cy="6462547"/>
          </a:xfrm>
          <a:prstGeom prst="rect">
            <a:avLst/>
          </a:prstGeom>
        </p:spPr>
      </p:pic>
      <p:sp>
        <p:nvSpPr>
          <p:cNvPr id="8" name="Rectangle 5"/>
          <p:cNvSpPr/>
          <p:nvPr/>
        </p:nvSpPr>
        <p:spPr>
          <a:xfrm>
            <a:off x="381000" y="1941820"/>
            <a:ext cx="228600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>
                <a:solidFill>
                  <a:schemeClr val="tx2"/>
                </a:solidFill>
                <a:latin typeface="+mn-lt"/>
                <a:ea typeface="ＭＳ Ｐゴシック" pitchFamily="-84" charset="-128"/>
                <a:cs typeface="ＭＳ Ｐゴシック" pitchFamily="-84" charset="-128"/>
              </a:rPr>
              <a:t>Table 11.6  </a:t>
            </a:r>
          </a:p>
          <a:p>
            <a:r>
              <a:rPr lang="en-US" sz="2600" dirty="0" smtClean="0">
                <a:solidFill>
                  <a:schemeClr val="tx2"/>
                </a:solidFill>
                <a:latin typeface="+mn-lt"/>
                <a:ea typeface="ＭＳ Ｐゴシック" pitchFamily="-84" charset="-128"/>
                <a:cs typeface="ＭＳ Ｐゴシック" pitchFamily="-84" charset="-128"/>
              </a:rPr>
              <a:t>Step Functions </a:t>
            </a:r>
            <a:endParaRPr lang="en-US" sz="2600" dirty="0">
              <a:solidFill>
                <a:schemeClr val="tx2"/>
              </a:solidFill>
              <a:latin typeface="+mn-lt"/>
              <a:ea typeface="ＭＳ Ｐゴシック" pitchFamily="-84" charset="-128"/>
              <a:cs typeface="ＭＳ Ｐゴシック" pitchFamily="-84" charset="-128"/>
            </a:endParaRPr>
          </a:p>
          <a:p>
            <a:r>
              <a:rPr lang="en-US" sz="2600" dirty="0">
                <a:solidFill>
                  <a:schemeClr val="tx2"/>
                </a:solidFill>
                <a:latin typeface="+mn-lt"/>
                <a:ea typeface="ＭＳ Ｐゴシック" pitchFamily="-84" charset="-128"/>
                <a:cs typeface="ＭＳ Ｐゴシック" pitchFamily="-84" charset="-128"/>
              </a:rPr>
              <a:t>in SHA-3 </a:t>
            </a:r>
          </a:p>
        </p:txBody>
      </p:sp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52</a:t>
            </a:fld>
            <a:endParaRPr lang="en-US" altLang="zh-TW" dirty="0"/>
          </a:p>
        </p:txBody>
      </p:sp>
      <p:pic>
        <p:nvPicPr>
          <p:cNvPr id="5" name="Picture 1" descr="f18.pdf"/>
          <p:cNvPicPr>
            <a:picLocks noChangeAspect="1"/>
          </p:cNvPicPr>
          <p:nvPr/>
        </p:nvPicPr>
        <p:blipFill>
          <a:blip r:embed="rId2" cstate="print"/>
          <a:srcRect l="7059" t="3636" r="4706" b="20000"/>
          <a:stretch>
            <a:fillRect/>
          </a:stretch>
        </p:blipFill>
        <p:spPr>
          <a:xfrm>
            <a:off x="1447800" y="99392"/>
            <a:ext cx="6123126" cy="685800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Symbol" panose="05050102010706020507" pitchFamily="18" charset="2"/>
              </a:rPr>
              <a:t>r</a:t>
            </a:r>
            <a:r>
              <a:rPr lang="en-US" altLang="zh-TW" dirty="0"/>
              <a:t> </a:t>
            </a:r>
            <a:r>
              <a:rPr lang="en-US" altLang="zh-TW" dirty="0" smtClean="0"/>
              <a:t>Step Function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altLang="zh-TW" dirty="0" smtClean="0">
                    <a:solidFill>
                      <a:schemeClr val="accent2"/>
                    </a:solidFill>
                    <a:latin typeface="Symbol" panose="05050102010706020507" pitchFamily="18" charset="2"/>
                  </a:rPr>
                  <a:t>r</a:t>
                </a:r>
                <a:r>
                  <a:rPr lang="en-US" altLang="zh-TW" dirty="0" smtClean="0">
                    <a:solidFill>
                      <a:schemeClr val="accent2"/>
                    </a:solidFill>
                  </a:rPr>
                  <a:t>:a[x,y,z]</a:t>
                </a:r>
                <a:r>
                  <a:rPr lang="en-US" altLang="zh-TW" dirty="0" smtClean="0">
                    <a:solidFill>
                      <a:schemeClr val="accent2"/>
                    </a:solidFill>
                    <a:sym typeface="Symbol"/>
                  </a:rPr>
                  <a:t></a:t>
                </a:r>
                <a:r>
                  <a:rPr lang="en-US" altLang="zh-TW" dirty="0" smtClean="0">
                    <a:solidFill>
                      <a:schemeClr val="accent2"/>
                    </a:solidFill>
                  </a:rPr>
                  <a:t>a[x,y,z] if x=y=0</a:t>
                </a:r>
              </a:p>
              <a:p>
                <a:pPr marL="0" indent="0">
                  <a:buNone/>
                </a:pPr>
                <a:r>
                  <a:rPr lang="en-US" altLang="zh-TW" dirty="0">
                    <a:solidFill>
                      <a:schemeClr val="accent2"/>
                    </a:solidFill>
                  </a:rPr>
                  <a:t> </a:t>
                </a:r>
                <a:r>
                  <a:rPr lang="en-US" altLang="zh-TW" dirty="0" smtClean="0">
                    <a:solidFill>
                      <a:schemeClr val="accent2"/>
                    </a:solidFill>
                  </a:rPr>
                  <a:t>  a[</a:t>
                </a:r>
                <a:r>
                  <a:rPr lang="en-US" altLang="zh-TW" dirty="0" err="1" smtClean="0">
                    <a:solidFill>
                      <a:schemeClr val="accent2"/>
                    </a:solidFill>
                  </a:rPr>
                  <a:t>x,y,z</a:t>
                </a:r>
                <a:r>
                  <a:rPr lang="en-US" altLang="zh-TW" dirty="0" smtClean="0">
                    <a:solidFill>
                      <a:schemeClr val="accent2"/>
                    </a:solidFill>
                  </a:rPr>
                  <a:t>]</a:t>
                </a:r>
                <a:r>
                  <a:rPr lang="en-US" altLang="zh-TW" dirty="0" smtClean="0">
                    <a:solidFill>
                      <a:schemeClr val="accent2"/>
                    </a:solidFill>
                    <a:sym typeface="Symbol"/>
                  </a:rPr>
                  <a:t></a:t>
                </a:r>
                <a:r>
                  <a:rPr lang="en-US" altLang="zh-TW" dirty="0" smtClean="0">
                    <a:solidFill>
                      <a:schemeClr val="accent2"/>
                    </a:solidFill>
                  </a:rPr>
                  <a:t>a[</a:t>
                </a:r>
                <a:r>
                  <a:rPr lang="en-US" altLang="zh-TW" dirty="0" err="1" smtClean="0">
                    <a:solidFill>
                      <a:schemeClr val="accent2"/>
                    </a:solidFill>
                  </a:rPr>
                  <a:t>x,y,z</a:t>
                </a:r>
                <a:r>
                  <a:rPr lang="en-US" altLang="zh-TW" dirty="0" smtClean="0">
                    <a:solidFill>
                      <a:schemeClr val="accent2"/>
                    </a:solidFill>
                  </a:rPr>
                  <a:t>-(t+1)(t+2)/2]</a:t>
                </a:r>
              </a:p>
              <a:p>
                <a:pPr marL="0" indent="0">
                  <a:buNone/>
                </a:pPr>
                <a:r>
                  <a:rPr lang="en-US" altLang="zh-TW" dirty="0"/>
                  <a:t> </a:t>
                </a:r>
                <a:r>
                  <a:rPr lang="en-US" altLang="zh-TW" dirty="0" smtClean="0"/>
                  <a:t>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zh-TW" dirty="0" smtClean="0"/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TW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b="0" i="1" dirty="0" smtClean="0">
                                      <a:latin typeface="Cambria Math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altLang="zh-TW" b="0" i="1" dirty="0" smtClean="0">
                                      <a:latin typeface="Cambria Math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b="0" i="1" dirty="0" smtClean="0">
                                      <a:latin typeface="Cambria Math"/>
                                    </a:rPr>
                                    <m:t>2</m:t>
                                  </m:r>
                                </m:e>
                                <m:e>
                                  <m:r>
                                    <a:rPr lang="en-US" altLang="zh-TW" b="0" i="1" dirty="0" smtClean="0">
                                      <a:latin typeface="Cambria Math"/>
                                    </a:rPr>
                                    <m:t>3</m:t>
                                  </m:r>
                                </m:e>
                              </m:mr>
                            </m:m>
                          </m:e>
                        </m:d>
                      </m:e>
                      <m:sup>
                        <m:r>
                          <a:rPr lang="en-US" altLang="zh-TW" b="0" i="1" dirty="0" smtClean="0">
                            <a:latin typeface="Cambria Math"/>
                          </a:rPr>
                          <m:t>𝑡</m:t>
                        </m:r>
                      </m:sup>
                    </m:sSup>
                    <m:d>
                      <m:dPr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 dirty="0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b="0" i="1" dirty="0" smtClean="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dirty="0" smtClean="0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mod 5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2039" t="-1926"/>
                </a:stretch>
              </a:blipFill>
            </p:spPr>
            <p:txBody>
              <a:bodyPr/>
              <a:lstStyle/>
              <a:p>
                <a:r>
                  <a:rPr lang="zh-TW" altLang="en-US" dirty="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53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95332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54</a:t>
            </a:fld>
            <a:endParaRPr lang="en-US" altLang="zh-TW" dirty="0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6416040" y="723900"/>
            <a:ext cx="2362200" cy="58674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400" b="1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Calculation of values and positions</a:t>
            </a:r>
            <a:endParaRPr kumimoji="1" lang="zh-TW" altLang="en-US" sz="24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2446658"/>
              </p:ext>
            </p:extLst>
          </p:nvPr>
        </p:nvGraphicFramePr>
        <p:xfrm>
          <a:off x="68580" y="78741"/>
          <a:ext cx="6095997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7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34133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smtClean="0"/>
                        <a:t>t</a:t>
                      </a:r>
                      <a:endParaRPr lang="zh-TW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smtClean="0"/>
                        <a:t>g(t)</a:t>
                      </a:r>
                      <a:endParaRPr lang="zh-TW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smtClean="0"/>
                        <a:t>g(t) mod 64</a:t>
                      </a:r>
                      <a:endParaRPr lang="zh-TW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err="1" smtClean="0"/>
                        <a:t>x,y</a:t>
                      </a:r>
                      <a:endParaRPr lang="zh-TW" altLang="en-US" sz="12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smtClean="0"/>
                        <a:t>t</a:t>
                      </a:r>
                      <a:endParaRPr lang="zh-TW" altLang="en-US" sz="12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smtClean="0"/>
                        <a:t>g(t)</a:t>
                      </a:r>
                      <a:endParaRPr lang="zh-TW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smtClean="0"/>
                        <a:t>g(t) mod 64</a:t>
                      </a:r>
                      <a:endParaRPr lang="zh-TW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err="1" smtClean="0"/>
                        <a:t>x,y</a:t>
                      </a:r>
                      <a:endParaRPr lang="zh-TW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836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0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1,0</a:t>
                      </a:r>
                      <a:endParaRPr lang="zh-TW" altLang="en-US" sz="16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12</a:t>
                      </a:r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4,0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836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0,2</a:t>
                      </a:r>
                      <a:endParaRPr lang="zh-TW" altLang="en-US" sz="16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13</a:t>
                      </a:r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105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0,3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836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2,1</a:t>
                      </a:r>
                      <a:endParaRPr lang="zh-TW" altLang="en-US" sz="16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14</a:t>
                      </a:r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120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3,4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836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10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10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1,2</a:t>
                      </a:r>
                      <a:endParaRPr lang="zh-TW" altLang="en-US" sz="16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15</a:t>
                      </a:r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136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4,3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836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2,3</a:t>
                      </a:r>
                      <a:endParaRPr lang="zh-TW" altLang="en-US" sz="16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16</a:t>
                      </a:r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153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3,2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836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3,3</a:t>
                      </a:r>
                      <a:endParaRPr lang="zh-TW" altLang="en-US" sz="16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17</a:t>
                      </a:r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171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2,2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836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3,0</a:t>
                      </a:r>
                      <a:endParaRPr lang="zh-TW" altLang="en-US" sz="16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18</a:t>
                      </a:r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190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2,0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836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0,1</a:t>
                      </a:r>
                      <a:endParaRPr lang="zh-TW" altLang="en-US" sz="16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19</a:t>
                      </a:r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210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0,4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836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1,3</a:t>
                      </a:r>
                      <a:endParaRPr lang="zh-TW" altLang="en-US" sz="16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20</a:t>
                      </a:r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231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4,2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836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3,1</a:t>
                      </a:r>
                      <a:endParaRPr lang="zh-TW" altLang="en-US" sz="16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21</a:t>
                      </a:r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253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2,4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836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10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1,4</a:t>
                      </a:r>
                      <a:endParaRPr lang="zh-TW" altLang="en-US" sz="16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22</a:t>
                      </a:r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276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20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4,1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836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4,4</a:t>
                      </a:r>
                      <a:endParaRPr lang="zh-TW" altLang="en-US" sz="16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23</a:t>
                      </a:r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300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1,1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7" name="標題 1"/>
          <p:cNvSpPr txBox="1">
            <a:spLocks/>
          </p:cNvSpPr>
          <p:nvPr/>
        </p:nvSpPr>
        <p:spPr bwMode="auto">
          <a:xfrm>
            <a:off x="6416040" y="5158740"/>
            <a:ext cx="2202180" cy="586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新細明體" charset="-12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新細明體" charset="-12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新細明體" charset="-12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新細明體" charset="-12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新細明體" charset="-12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新細明體" charset="-12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新細明體" charset="-12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新細明體" charset="-120"/>
              </a:defRPr>
            </a:lvl9pPr>
          </a:lstStyle>
          <a:p>
            <a:r>
              <a:rPr lang="en-US" altLang="zh-TW" sz="2400" b="1" kern="0" dirty="0" smtClean="0"/>
              <a:t>Rotation values by word position in matrix</a:t>
            </a:r>
            <a:endParaRPr lang="zh-TW" altLang="en-US" sz="2400" b="1" kern="0" dirty="0"/>
          </a:p>
        </p:txBody>
      </p:sp>
      <p:sp>
        <p:nvSpPr>
          <p:cNvPr id="8" name="文字方塊 7"/>
          <p:cNvSpPr txBox="1"/>
          <p:nvPr/>
        </p:nvSpPr>
        <p:spPr>
          <a:xfrm>
            <a:off x="1158240" y="4602480"/>
            <a:ext cx="51892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x=0          x=1         x=2          x=3         x=4</a:t>
            </a:r>
            <a:endParaRPr lang="zh-TW" altLang="en-US" dirty="0"/>
          </a:p>
        </p:txBody>
      </p:sp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0835734"/>
              </p:ext>
            </p:extLst>
          </p:nvPr>
        </p:nvGraphicFramePr>
        <p:xfrm>
          <a:off x="929640" y="4930140"/>
          <a:ext cx="508254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5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5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5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5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5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  <a:endParaRPr lang="zh-TW" altLang="en-US" sz="16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zh-TW" altLang="en-US" sz="16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  <a:endParaRPr lang="zh-TW" altLang="en-US" sz="16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  <a:endParaRPr lang="zh-TW" altLang="en-US" sz="16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  <a:endParaRPr lang="zh-TW" altLang="en-US" sz="16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41</a:t>
                      </a:r>
                      <a:endParaRPr lang="zh-TW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45</a:t>
                      </a:r>
                      <a:endParaRPr lang="zh-TW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15</a:t>
                      </a:r>
                      <a:endParaRPr lang="zh-TW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21</a:t>
                      </a:r>
                      <a:endParaRPr lang="zh-TW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8</a:t>
                      </a:r>
                      <a:endParaRPr lang="zh-TW" altLang="en-US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3</a:t>
                      </a:r>
                      <a:endParaRPr lang="zh-TW" altLang="en-US" sz="1600" b="0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10</a:t>
                      </a:r>
                      <a:endParaRPr lang="zh-TW" altLang="en-US" sz="1600" b="0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43</a:t>
                      </a:r>
                      <a:endParaRPr lang="zh-TW" altLang="en-US" sz="1600" b="0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25</a:t>
                      </a:r>
                      <a:endParaRPr lang="zh-TW" altLang="en-US" sz="1600" b="0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39</a:t>
                      </a:r>
                      <a:endParaRPr lang="zh-TW" altLang="en-US" sz="1600" b="0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36</a:t>
                      </a:r>
                      <a:endParaRPr lang="zh-TW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44</a:t>
                      </a:r>
                      <a:endParaRPr lang="zh-TW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6</a:t>
                      </a:r>
                      <a:endParaRPr lang="zh-TW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55</a:t>
                      </a:r>
                      <a:endParaRPr lang="zh-TW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20</a:t>
                      </a:r>
                      <a:endParaRPr lang="zh-TW" altLang="en-US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0</a:t>
                      </a:r>
                      <a:endParaRPr lang="zh-TW" altLang="en-US" sz="1600" b="0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1</a:t>
                      </a:r>
                      <a:endParaRPr lang="zh-TW" altLang="en-US" sz="1600" b="0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62</a:t>
                      </a:r>
                      <a:endParaRPr lang="zh-TW" altLang="en-US" sz="1600" b="0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28</a:t>
                      </a:r>
                      <a:endParaRPr lang="zh-TW" altLang="en-US" sz="1600" b="0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27</a:t>
                      </a:r>
                      <a:endParaRPr lang="zh-TW" altLang="en-US" sz="1600" b="0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55</a:t>
            </a:fld>
            <a:endParaRPr lang="en-US" altLang="zh-TW" dirty="0"/>
          </a:p>
        </p:txBody>
      </p:sp>
      <p:sp>
        <p:nvSpPr>
          <p:cNvPr id="6" name="文字方塊 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355080" y="4053840"/>
            <a:ext cx="2987040" cy="1604927"/>
          </a:xfrm>
          <a:prstGeom prst="rect">
            <a:avLst/>
          </a:prstGeom>
          <a:blipFill rotWithShape="1">
            <a:blip r:embed="rId2" cstate="print"/>
            <a:stretch>
              <a:fillRect l="-2245" t="-2281" b="-6084"/>
            </a:stretch>
          </a:blipFill>
        </p:spPr>
        <p:txBody>
          <a:bodyPr/>
          <a:lstStyle/>
          <a:p>
            <a:r>
              <a:rPr lang="zh-TW" altLang="en-US">
                <a:noFill/>
              </a:rPr>
              <a:t> </a:t>
            </a:r>
          </a:p>
        </p:txBody>
      </p:sp>
      <p:pic>
        <p:nvPicPr>
          <p:cNvPr id="5" name="Picture 3" descr="f19.pdf"/>
          <p:cNvPicPr>
            <a:picLocks noChangeAspect="1"/>
          </p:cNvPicPr>
          <p:nvPr/>
        </p:nvPicPr>
        <p:blipFill>
          <a:blip r:embed="rId3" cstate="print"/>
          <a:srcRect l="14118" t="9091" r="14118" b="17273"/>
          <a:stretch>
            <a:fillRect/>
          </a:stretch>
        </p:blipFill>
        <p:spPr>
          <a:xfrm>
            <a:off x="1226604" y="99392"/>
            <a:ext cx="5164586" cy="685800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Cryptographic Hash Functions</a:t>
            </a: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56</a:t>
            </a:fld>
            <a:endParaRPr lang="en-US" altLang="zh-TW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55163"/>
              </p:ext>
            </p:extLst>
          </p:nvPr>
        </p:nvGraphicFramePr>
        <p:xfrm>
          <a:off x="2483768" y="77296"/>
          <a:ext cx="6835140" cy="673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08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66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76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88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24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32080"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Round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Constant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#</a:t>
                      </a:r>
                      <a:r>
                        <a:rPr lang="en-US" altLang="zh-TW" sz="1400" baseline="0" dirty="0" smtClean="0"/>
                        <a:t> of 1’s</a:t>
                      </a:r>
                      <a:endParaRPr lang="zh-TW" altLang="en-US" sz="14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Round</a:t>
                      </a:r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Constant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#</a:t>
                      </a:r>
                      <a:r>
                        <a:rPr lang="en-US" altLang="zh-TW" sz="1400" baseline="0" dirty="0" smtClean="0"/>
                        <a:t> of 1’s</a:t>
                      </a:r>
                      <a:endParaRPr lang="zh-TW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554"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0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0000000000000001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1</a:t>
                      </a:r>
                      <a:endParaRPr lang="zh-TW" altLang="en-US" sz="14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12</a:t>
                      </a:r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000000008000808B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6</a:t>
                      </a:r>
                      <a:endParaRPr lang="zh-TW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4554"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1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0000000000008082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3</a:t>
                      </a:r>
                      <a:endParaRPr lang="zh-TW" altLang="en-US" sz="14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13</a:t>
                      </a:r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800000000000008B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5</a:t>
                      </a:r>
                      <a:endParaRPr lang="zh-TW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4554"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2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800000000000808A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5</a:t>
                      </a:r>
                      <a:endParaRPr lang="zh-TW" altLang="en-US" sz="14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14</a:t>
                      </a:r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8000000000008089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5</a:t>
                      </a:r>
                      <a:endParaRPr lang="zh-TW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4554"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3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8000000080008000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3</a:t>
                      </a:r>
                      <a:endParaRPr lang="zh-TW" altLang="en-US" sz="14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15</a:t>
                      </a:r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8000000000008003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4</a:t>
                      </a:r>
                      <a:endParaRPr lang="zh-TW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4554"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4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000000000000808B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5</a:t>
                      </a:r>
                      <a:endParaRPr lang="zh-TW" altLang="en-US" sz="14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16</a:t>
                      </a:r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8000000000008002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3</a:t>
                      </a:r>
                      <a:endParaRPr lang="zh-TW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4554"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5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0000000080000001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2</a:t>
                      </a:r>
                      <a:endParaRPr lang="zh-TW" altLang="en-US" sz="14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17</a:t>
                      </a:r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8000000000000080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2</a:t>
                      </a:r>
                      <a:endParaRPr lang="zh-TW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4554"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6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8000000080008081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5</a:t>
                      </a:r>
                      <a:endParaRPr lang="zh-TW" altLang="en-US" sz="14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18</a:t>
                      </a:r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000000000000800A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3</a:t>
                      </a:r>
                      <a:endParaRPr lang="zh-TW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4554"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7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8000000000008009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4</a:t>
                      </a:r>
                      <a:endParaRPr lang="zh-TW" altLang="en-US" sz="14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19</a:t>
                      </a:r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800000008000000A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4</a:t>
                      </a:r>
                      <a:endParaRPr lang="zh-TW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4554"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8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000000000000008A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3</a:t>
                      </a:r>
                      <a:endParaRPr lang="zh-TW" altLang="en-US" sz="14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20</a:t>
                      </a:r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8000000080008081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5</a:t>
                      </a:r>
                      <a:endParaRPr lang="zh-TW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4554"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9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0000000000000088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2</a:t>
                      </a:r>
                      <a:endParaRPr lang="zh-TW" altLang="en-US" sz="14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21</a:t>
                      </a:r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8000000000008080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3</a:t>
                      </a:r>
                      <a:endParaRPr lang="zh-TW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4554"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10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0000000080008009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4</a:t>
                      </a:r>
                      <a:endParaRPr lang="zh-TW" altLang="en-US" sz="14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22</a:t>
                      </a:r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0000000080000001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2</a:t>
                      </a:r>
                      <a:endParaRPr lang="zh-TW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11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000000008000000A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3</a:t>
                      </a:r>
                      <a:endParaRPr lang="zh-TW" altLang="en-US" sz="14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23</a:t>
                      </a:r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8000000080008008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4</a:t>
                      </a:r>
                      <a:endParaRPr lang="zh-TW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8" name="文字方塊 7"/>
          <p:cNvSpPr txBox="1"/>
          <p:nvPr/>
        </p:nvSpPr>
        <p:spPr>
          <a:xfrm>
            <a:off x="19632" y="2636912"/>
            <a:ext cx="2709396" cy="24622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en-US" altLang="zh-TW" kern="0" dirty="0" smtClean="0">
              <a:solidFill>
                <a:schemeClr val="tx2"/>
              </a:solidFill>
              <a:latin typeface="Symbol" panose="05050102010706020507" pitchFamily="18" charset="2"/>
            </a:endParaRPr>
          </a:p>
          <a:p>
            <a:pPr lvl="0"/>
            <a:r>
              <a:rPr kumimoji="1" lang="en-US" altLang="zh-TW" sz="2200" kern="0" dirty="0" smtClean="0">
                <a:solidFill>
                  <a:schemeClr val="tx2"/>
                </a:solidFill>
                <a:latin typeface="Calibri" pitchFamily="34" charset="0"/>
              </a:rPr>
              <a:t>IOTA step function</a:t>
            </a:r>
            <a:endParaRPr kumimoji="1" lang="zh-TW" altLang="en-US" sz="2200" kern="0" dirty="0" smtClean="0">
              <a:solidFill>
                <a:schemeClr val="tx2"/>
              </a:solidFill>
              <a:latin typeface="Calibri" pitchFamily="34" charset="0"/>
            </a:endParaRPr>
          </a:p>
          <a:p>
            <a:endParaRPr kumimoji="1" lang="en-US" altLang="zh-TW" kern="0" dirty="0" smtClean="0">
              <a:solidFill>
                <a:schemeClr val="tx2"/>
              </a:solidFill>
              <a:latin typeface="Symbol" panose="05050102010706020507" pitchFamily="18" charset="2"/>
            </a:endParaRPr>
          </a:p>
          <a:p>
            <a:r>
              <a:rPr kumimoji="1" lang="en-US" altLang="zh-TW" sz="2000" kern="0" dirty="0" err="1" smtClean="0">
                <a:solidFill>
                  <a:schemeClr val="tx2"/>
                </a:solidFill>
                <a:latin typeface="Symbol" panose="05050102010706020507" pitchFamily="18" charset="2"/>
              </a:rPr>
              <a:t>i</a:t>
            </a:r>
            <a:r>
              <a:rPr kumimoji="1" lang="en-US" altLang="zh-TW" sz="2000" kern="0" dirty="0" smtClean="0">
                <a:solidFill>
                  <a:schemeClr val="tx2"/>
                </a:solidFill>
                <a:latin typeface="Calibri" pitchFamily="34" charset="0"/>
              </a:rPr>
              <a:t>: </a:t>
            </a:r>
            <a:r>
              <a:rPr kumimoji="1" lang="en-US" altLang="zh-TW" sz="2000" kern="0" dirty="0" err="1" smtClean="0">
                <a:solidFill>
                  <a:schemeClr val="tx2"/>
                </a:solidFill>
                <a:latin typeface="Calibri" pitchFamily="34" charset="0"/>
              </a:rPr>
              <a:t>a</a:t>
            </a:r>
            <a:r>
              <a:rPr kumimoji="1" lang="en-US" altLang="zh-TW" sz="2000" kern="0" dirty="0" err="1" smtClean="0">
                <a:solidFill>
                  <a:schemeClr val="tx2"/>
                </a:solidFill>
                <a:latin typeface="Calibri" pitchFamily="34" charset="0"/>
                <a:sym typeface="Symbol"/>
              </a:rPr>
              <a:t></a:t>
            </a:r>
            <a:r>
              <a:rPr kumimoji="1" lang="en-US" altLang="zh-TW" sz="2000" kern="0" dirty="0" err="1" smtClean="0">
                <a:solidFill>
                  <a:schemeClr val="tx2"/>
                </a:solidFill>
                <a:latin typeface="Calibri" pitchFamily="34" charset="0"/>
              </a:rPr>
              <a:t>a</a:t>
            </a:r>
            <a:r>
              <a:rPr kumimoji="1" lang="en-US" altLang="zh-TW" sz="2000" kern="0" dirty="0" err="1" smtClean="0">
                <a:solidFill>
                  <a:schemeClr val="tx2"/>
                </a:solidFill>
                <a:latin typeface="Calibri" pitchFamily="34" charset="0"/>
                <a:sym typeface="Symbol"/>
              </a:rPr>
              <a:t></a:t>
            </a:r>
            <a:r>
              <a:rPr kumimoji="1" lang="en-US" altLang="zh-TW" sz="2000" kern="0" dirty="0" err="1" smtClean="0">
                <a:solidFill>
                  <a:schemeClr val="tx2"/>
                </a:solidFill>
                <a:latin typeface="Calibri" pitchFamily="34" charset="0"/>
              </a:rPr>
              <a:t>RC</a:t>
            </a:r>
            <a:r>
              <a:rPr kumimoji="1" lang="en-US" altLang="zh-TW" sz="2000" kern="0" dirty="0" smtClean="0">
                <a:solidFill>
                  <a:schemeClr val="tx2"/>
                </a:solidFill>
                <a:latin typeface="Calibri" pitchFamily="34" charset="0"/>
              </a:rPr>
              <a:t>[</a:t>
            </a:r>
            <a:r>
              <a:rPr kumimoji="1" lang="en-US" altLang="zh-TW" sz="2000" kern="0" dirty="0" err="1" smtClean="0">
                <a:solidFill>
                  <a:schemeClr val="tx2"/>
                </a:solidFill>
                <a:latin typeface="Calibri" pitchFamily="34" charset="0"/>
              </a:rPr>
              <a:t>i</a:t>
            </a:r>
            <a:r>
              <a:rPr kumimoji="1" lang="en-US" altLang="zh-TW" sz="2000" kern="0" baseline="-25000" dirty="0" err="1" smtClean="0">
                <a:solidFill>
                  <a:schemeClr val="tx2"/>
                </a:solidFill>
                <a:latin typeface="Calibri" pitchFamily="34" charset="0"/>
              </a:rPr>
              <a:t>r</a:t>
            </a:r>
            <a:r>
              <a:rPr kumimoji="1" lang="en-US" altLang="zh-TW" sz="2000" kern="0" dirty="0" smtClean="0">
                <a:solidFill>
                  <a:schemeClr val="tx2"/>
                </a:solidFill>
                <a:latin typeface="Calibri" pitchFamily="34" charset="0"/>
              </a:rPr>
              <a:t>]</a:t>
            </a:r>
            <a:br>
              <a:rPr kumimoji="1" lang="en-US" altLang="zh-TW" sz="2000" kern="0" dirty="0" smtClean="0">
                <a:solidFill>
                  <a:schemeClr val="tx2"/>
                </a:solidFill>
                <a:latin typeface="Calibri" pitchFamily="34" charset="0"/>
              </a:rPr>
            </a:br>
            <a:r>
              <a:rPr kumimoji="1" lang="en-US" altLang="zh-TW" sz="2000" kern="0" dirty="0" smtClean="0">
                <a:solidFill>
                  <a:schemeClr val="accent2"/>
                </a:solidFill>
                <a:latin typeface="Calibri" pitchFamily="34" charset="0"/>
              </a:rPr>
              <a:t>L[0,0]</a:t>
            </a:r>
            <a:r>
              <a:rPr kumimoji="1" lang="en-US" altLang="zh-TW" sz="2000" kern="0" dirty="0" smtClean="0">
                <a:solidFill>
                  <a:schemeClr val="accent2"/>
                </a:solidFill>
                <a:latin typeface="Calibri" pitchFamily="34" charset="0"/>
                <a:sym typeface="Symbol"/>
              </a:rPr>
              <a:t>  </a:t>
            </a:r>
            <a:r>
              <a:rPr kumimoji="1" lang="en-US" altLang="zh-TW" sz="2000" kern="0" dirty="0" smtClean="0">
                <a:solidFill>
                  <a:schemeClr val="accent2"/>
                </a:solidFill>
                <a:latin typeface="Calibri" pitchFamily="34" charset="0"/>
              </a:rPr>
              <a:t>L[0,0]</a:t>
            </a:r>
            <a:r>
              <a:rPr kumimoji="1" lang="en-US" altLang="zh-TW" sz="2000" kern="0" dirty="0" smtClean="0">
                <a:solidFill>
                  <a:schemeClr val="accent2"/>
                </a:solidFill>
                <a:latin typeface="Calibri" pitchFamily="34" charset="0"/>
                <a:sym typeface="Symbol"/>
              </a:rPr>
              <a:t> </a:t>
            </a:r>
            <a:r>
              <a:rPr kumimoji="1" lang="en-US" altLang="zh-TW" sz="2000" kern="0" dirty="0" smtClean="0">
                <a:solidFill>
                  <a:schemeClr val="accent2"/>
                </a:solidFill>
                <a:latin typeface="Calibri" pitchFamily="34" charset="0"/>
              </a:rPr>
              <a:t>RC[</a:t>
            </a:r>
            <a:r>
              <a:rPr kumimoji="1" lang="en-US" altLang="zh-TW" sz="2000" kern="0" dirty="0" err="1" smtClean="0">
                <a:solidFill>
                  <a:schemeClr val="accent2"/>
                </a:solidFill>
                <a:latin typeface="Calibri" pitchFamily="34" charset="0"/>
              </a:rPr>
              <a:t>i</a:t>
            </a:r>
            <a:r>
              <a:rPr kumimoji="1" lang="en-US" altLang="zh-TW" sz="2000" kern="0" baseline="-25000" dirty="0" err="1" smtClean="0">
                <a:solidFill>
                  <a:schemeClr val="accent2"/>
                </a:solidFill>
                <a:latin typeface="Calibri" pitchFamily="34" charset="0"/>
              </a:rPr>
              <a:t>r</a:t>
            </a:r>
            <a:r>
              <a:rPr kumimoji="1" lang="en-US" altLang="zh-TW" sz="2000" kern="0" dirty="0" smtClean="0">
                <a:solidFill>
                  <a:schemeClr val="accent2"/>
                </a:solidFill>
                <a:latin typeface="Calibri" pitchFamily="34" charset="0"/>
              </a:rPr>
              <a:t>]   </a:t>
            </a:r>
          </a:p>
          <a:p>
            <a:r>
              <a:rPr kumimoji="1" lang="en-US" altLang="zh-TW" sz="2000" kern="0" dirty="0" smtClean="0">
                <a:solidFill>
                  <a:schemeClr val="tx2"/>
                </a:solidFill>
                <a:latin typeface="Calibri" pitchFamily="34" charset="0"/>
              </a:rPr>
              <a:t>0</a:t>
            </a:r>
            <a:r>
              <a:rPr kumimoji="1" lang="en-US" altLang="zh-TW" sz="2000" u="sng" kern="0" dirty="0" smtClean="0">
                <a:solidFill>
                  <a:schemeClr val="tx2"/>
                </a:solidFill>
                <a:latin typeface="Calibri" pitchFamily="34" charset="0"/>
              </a:rPr>
              <a:t>&lt;</a:t>
            </a:r>
            <a:r>
              <a:rPr kumimoji="1" lang="en-US" altLang="zh-TW" sz="2000" kern="0" dirty="0" err="1" smtClean="0">
                <a:solidFill>
                  <a:schemeClr val="tx2"/>
                </a:solidFill>
                <a:latin typeface="Calibri" pitchFamily="34" charset="0"/>
              </a:rPr>
              <a:t>i</a:t>
            </a:r>
            <a:r>
              <a:rPr kumimoji="1" lang="en-US" altLang="zh-TW" sz="2000" kern="0" baseline="-25000" dirty="0" err="1" smtClean="0">
                <a:solidFill>
                  <a:schemeClr val="tx2"/>
                </a:solidFill>
                <a:latin typeface="Calibri" pitchFamily="34" charset="0"/>
              </a:rPr>
              <a:t>r</a:t>
            </a:r>
            <a:r>
              <a:rPr kumimoji="1" lang="en-US" altLang="zh-TW" sz="2000" u="sng" kern="0" dirty="0" smtClean="0">
                <a:solidFill>
                  <a:schemeClr val="tx2"/>
                </a:solidFill>
                <a:latin typeface="Calibri" pitchFamily="34" charset="0"/>
              </a:rPr>
              <a:t>&lt;</a:t>
            </a:r>
            <a:r>
              <a:rPr kumimoji="1" lang="en-US" altLang="zh-TW" sz="2000" kern="0" dirty="0" smtClean="0">
                <a:solidFill>
                  <a:schemeClr val="tx2"/>
                </a:solidFill>
                <a:latin typeface="Calibri" pitchFamily="34" charset="0"/>
              </a:rPr>
              <a:t>24</a:t>
            </a:r>
            <a:endParaRPr lang="en-US" altLang="zh-TW" sz="2000" dirty="0" smtClean="0"/>
          </a:p>
          <a:p>
            <a:endParaRPr lang="en-US" altLang="zh-TW" dirty="0" smtClean="0"/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TSAY@7KF3KITS1D8ACTKJ" val="3794"/>
</p:tagLst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12548</TotalTime>
  <Words>2853</Words>
  <Application>Microsoft Office PowerPoint</Application>
  <PresentationFormat>如螢幕大小 (4:3)</PresentationFormat>
  <Paragraphs>682</Paragraphs>
  <Slides>56</Slides>
  <Notes>13</Notes>
  <HiddenSlides>0</HiddenSlides>
  <MMClips>0</MMClips>
  <ScaleCrop>false</ScaleCrop>
  <HeadingPairs>
    <vt:vector size="8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2</vt:i4>
      </vt:variant>
      <vt:variant>
        <vt:lpstr>內嵌 OLE 伺服程式</vt:lpstr>
      </vt:variant>
      <vt:variant>
        <vt:i4>3</vt:i4>
      </vt:variant>
      <vt:variant>
        <vt:lpstr>投影片標題</vt:lpstr>
      </vt:variant>
      <vt:variant>
        <vt:i4>56</vt:i4>
      </vt:variant>
    </vt:vector>
  </HeadingPairs>
  <TitlesOfParts>
    <vt:vector size="70" baseType="lpstr">
      <vt:lpstr>ＭＳ Ｐゴシック</vt:lpstr>
      <vt:lpstr>新細明體</vt:lpstr>
      <vt:lpstr>Arial</vt:lpstr>
      <vt:lpstr>Calibri</vt:lpstr>
      <vt:lpstr>Cambria Math</vt:lpstr>
      <vt:lpstr>Courier New</vt:lpstr>
      <vt:lpstr>Symbol</vt:lpstr>
      <vt:lpstr>Times New Roman</vt:lpstr>
      <vt:lpstr>Wingdings</vt:lpstr>
      <vt:lpstr>1_Edge</vt:lpstr>
      <vt:lpstr>Office 佈景主題</vt:lpstr>
      <vt:lpstr>文件</vt:lpstr>
      <vt:lpstr>Document</vt:lpstr>
      <vt:lpstr>方程式</vt:lpstr>
      <vt:lpstr>Cryptographic  Hash Functions</vt:lpstr>
      <vt:lpstr>Outline</vt:lpstr>
      <vt:lpstr>Hash Functions</vt:lpstr>
      <vt:lpstr>PowerPoint 簡報</vt:lpstr>
      <vt:lpstr>PowerPoint 簡報</vt:lpstr>
      <vt:lpstr>Message Authentication</vt:lpstr>
      <vt:lpstr>Hash Function for Message Authentication</vt:lpstr>
      <vt:lpstr>Hash Function for Message Authentication (cont.)</vt:lpstr>
      <vt:lpstr>Hash Function for Message Authentication (cont.)</vt:lpstr>
      <vt:lpstr>Hash Function for Message Authentication (cont.)</vt:lpstr>
      <vt:lpstr>Digital Signature</vt:lpstr>
      <vt:lpstr>Hash Function for Digital Signature</vt:lpstr>
      <vt:lpstr>Hash Function for Digital Signature (cont.)</vt:lpstr>
      <vt:lpstr>Other Hash Function Uses</vt:lpstr>
      <vt:lpstr>Simple Hash Functions</vt:lpstr>
      <vt:lpstr>Simple Hash Functions (cont.)</vt:lpstr>
      <vt:lpstr>Simple Hash Functions (cont.)</vt:lpstr>
      <vt:lpstr>Simple But Not Secure</vt:lpstr>
      <vt:lpstr>Simple But Not Secure (cont.)</vt:lpstr>
      <vt:lpstr>Requirements and Security</vt:lpstr>
      <vt:lpstr>PowerPoint 簡報</vt:lpstr>
      <vt:lpstr>PowerPoint 簡報</vt:lpstr>
      <vt:lpstr>Table 11.2 Hash Function Resistance Properties Required for Various Data Integrity Applications </vt:lpstr>
      <vt:lpstr>Attacks on Hash Functions</vt:lpstr>
      <vt:lpstr>Birthday Attacks</vt:lpstr>
      <vt:lpstr>Birthday Attacks (cont.)</vt:lpstr>
      <vt:lpstr>Birthday Attacks (cont.)</vt:lpstr>
      <vt:lpstr>Birthday Attacks (cont.)</vt:lpstr>
      <vt:lpstr>PowerPoint 簡報</vt:lpstr>
      <vt:lpstr>Security of Hash Functions</vt:lpstr>
      <vt:lpstr>PowerPoint 簡報</vt:lpstr>
      <vt:lpstr>Secure Hash Algorithm</vt:lpstr>
      <vt:lpstr>Revised Secure Hash Standard</vt:lpstr>
      <vt:lpstr>Comparison of SHA Parameters</vt:lpstr>
      <vt:lpstr>SHA-512 Logic</vt:lpstr>
      <vt:lpstr>SHA-512 Logic (cont.)</vt:lpstr>
      <vt:lpstr>SHA-512 Logic (cont.)</vt:lpstr>
      <vt:lpstr>SHA-512 Overview</vt:lpstr>
      <vt:lpstr>SHA-512 Compression Function</vt:lpstr>
      <vt:lpstr>A Single 1024-Bit Block</vt:lpstr>
      <vt:lpstr>SHA-512 Round Function</vt:lpstr>
      <vt:lpstr>SHA-512 Functions</vt:lpstr>
      <vt:lpstr>SHA-512 Round Function</vt:lpstr>
      <vt:lpstr>SHA-3</vt:lpstr>
      <vt:lpstr>The Sponge Construction</vt:lpstr>
      <vt:lpstr>PowerPoint 簡報</vt:lpstr>
      <vt:lpstr>PowerPoint 簡報</vt:lpstr>
      <vt:lpstr>Table 11.5  SHA-3 Parameters </vt:lpstr>
      <vt:lpstr>PowerPoint 簡報</vt:lpstr>
      <vt:lpstr>PowerPoint 簡報</vt:lpstr>
      <vt:lpstr>PowerPoint 簡報</vt:lpstr>
      <vt:lpstr>PowerPoint 簡報</vt:lpstr>
      <vt:lpstr>r Step Function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Security</dc:title>
  <dc:subject>Cryptographic Hash Functions</dc:subject>
  <dc:creator>tsay</dc:creator>
  <cp:lastModifiedBy>tsay</cp:lastModifiedBy>
  <cp:revision>583</cp:revision>
  <dcterms:created xsi:type="dcterms:W3CDTF">2009-06-21T02:54:00Z</dcterms:created>
  <dcterms:modified xsi:type="dcterms:W3CDTF">2016-11-22T05:24:15Z</dcterms:modified>
</cp:coreProperties>
</file>