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5" r:id="rId2"/>
    <p:sldId id="264" r:id="rId3"/>
    <p:sldId id="272" r:id="rId4"/>
    <p:sldId id="273" r:id="rId5"/>
    <p:sldId id="268" r:id="rId6"/>
    <p:sldId id="270" r:id="rId7"/>
    <p:sldId id="271" r:id="rId8"/>
    <p:sldId id="262" r:id="rId9"/>
    <p:sldId id="266" r:id="rId1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9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3B065-F248-46B3-AE57-064A1B5B1DCD}" type="datetimeFigureOut">
              <a:rPr lang="zh-TW" altLang="en-US" smtClean="0"/>
              <a:pPr/>
              <a:t>2012/6/8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E4CD94-7778-432E-B252-BB948550912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415831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4CD94-7778-432E-B252-BB9485509120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262119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4CD94-7778-432E-B252-BB9485509120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262119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pPr/>
              <a:t>2012/6/8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760744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pPr/>
              <a:t>2012/6/8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694988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pPr/>
              <a:t>2012/6/8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672670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pPr/>
              <a:t>2012/6/8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120021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pPr/>
              <a:t>2012/6/8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341385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pPr/>
              <a:t>2012/6/8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851445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pPr/>
              <a:t>2012/6/8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041499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pPr/>
              <a:t>2012/6/8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723758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pPr/>
              <a:t>2012/6/8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917861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pPr/>
              <a:t>2012/6/8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610773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5167-526C-4BF2-AFCA-CDECE5E9DFA1}" type="datetimeFigureOut">
              <a:rPr lang="zh-TW" altLang="en-US" smtClean="0"/>
              <a:pPr/>
              <a:t>2012/6/8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43F0-6CF1-43F7-999D-9200045629E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29732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45167-526C-4BF2-AFCA-CDECE5E9DFA1}" type="datetimeFigureOut">
              <a:rPr lang="zh-TW" altLang="en-US" smtClean="0"/>
              <a:pPr/>
              <a:t>2012/6/8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743F0-6CF1-43F7-999D-9200045629E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4119553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smtClean="0"/>
              <a:t>HW#8 </a:t>
            </a:r>
            <a:r>
              <a:rPr lang="en-US" altLang="zh-TW" smtClean="0"/>
              <a:t>S</a:t>
            </a:r>
            <a:r>
              <a:rPr lang="en-US" altLang="zh-TW" smtClean="0"/>
              <a:t>olutions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By TA: Lai</a:t>
            </a:r>
            <a:r>
              <a:rPr lang="en-US" altLang="zh-TW" dirty="0" smtClean="0"/>
              <a:t>, Jui-Shun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xmlns="" val="232140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HW#8 Problem 3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內容版面配置區 3"/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TW" altLang="en-US" dirty="0" smtClean="0"/>
                  <a:t>題目要證明由右邊演算法所計算出的，包含所有屬於由點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zh-TW" altLang="en-US" dirty="0" smtClean="0"/>
                  <a:t>出發找到的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/>
                      </a:rPr>
                      <m:t>𝑠h𝑜𝑟𝑡𝑒𝑠𝑡</m:t>
                    </m:r>
                    <m:r>
                      <a:rPr lang="en-US" altLang="zh-TW" b="0" i="1" smtClean="0">
                        <a:latin typeface="Cambria Math"/>
                      </a:rPr>
                      <m:t> </m:t>
                    </m:r>
                    <m:r>
                      <a:rPr lang="en-US" altLang="zh-TW" b="0" i="1" smtClean="0">
                        <a:latin typeface="Cambria Math"/>
                      </a:rPr>
                      <m:t>𝑝𝑎𝑡h</m:t>
                    </m:r>
                  </m:oMath>
                </a14:m>
                <a:r>
                  <a:rPr lang="en-US" altLang="zh-TW" dirty="0" smtClean="0"/>
                  <a:t/>
                </a:r>
                <a:br>
                  <a:rPr lang="en-US" altLang="zh-TW" dirty="0" smtClean="0"/>
                </a:br>
                <a:r>
                  <a:rPr lang="zh-TW" altLang="en-US" dirty="0" smtClean="0"/>
                  <a:t>，是一以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zh-TW" altLang="en-US" dirty="0" smtClean="0"/>
                  <a:t>為</a:t>
                </a:r>
                <a:r>
                  <a:rPr lang="en-US" altLang="zh-TW" dirty="0" smtClean="0"/>
                  <a:t>root</a:t>
                </a:r>
                <a:r>
                  <a:rPr lang="zh-TW" altLang="en-US" dirty="0" smtClean="0"/>
                  <a:t>的樹</a:t>
                </a:r>
                <a:endParaRPr lang="en-US" altLang="zh-TW" dirty="0" smtClean="0"/>
              </a:p>
              <a:p>
                <a:r>
                  <a:rPr lang="zh-TW" altLang="en-US" dirty="0" smtClean="0"/>
                  <a:t>由於此子圖不包含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zh-TW" altLang="en-US" dirty="0" smtClean="0"/>
                  <a:t>無法走到的</a:t>
                </a:r>
                <a:r>
                  <a:rPr lang="en-US" altLang="zh-TW" dirty="0" smtClean="0"/>
                  <a:t>vertex</a:t>
                </a:r>
                <a:r>
                  <a:rPr lang="zh-TW" altLang="en-US" dirty="0" smtClean="0"/>
                  <a:t>，因此可以忽略此有向圖中對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zh-TW" altLang="en-US" dirty="0" smtClean="0"/>
                  <a:t>來說是</a:t>
                </a:r>
                <a:r>
                  <a:rPr lang="en-US" altLang="zh-TW" dirty="0" smtClean="0"/>
                  <a:t>unreachable</a:t>
                </a:r>
                <a:r>
                  <a:rPr lang="zh-TW" altLang="en-US" dirty="0" smtClean="0"/>
                  <a:t>的</a:t>
                </a:r>
                <a:r>
                  <a:rPr lang="en-US" altLang="zh-TW" dirty="0" smtClean="0"/>
                  <a:t>vertices</a:t>
                </a:r>
                <a:endParaRPr lang="en-US" altLang="zh-TW" dirty="0"/>
              </a:p>
            </p:txBody>
          </p:sp>
        </mc:Choice>
        <mc:Fallback>
          <p:sp>
            <p:nvSpPr>
              <p:cNvPr id="4" name="內容版面配置區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 rotWithShape="1">
                <a:blip r:embed="rId3" cstate="print"/>
                <a:stretch>
                  <a:fillRect l="-2564" t="-1348" b="-202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45022"/>
            <a:ext cx="4038600" cy="3036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541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HW#8 Problem </a:t>
            </a:r>
            <a:r>
              <a:rPr lang="en-US" altLang="zh-TW" dirty="0"/>
              <a:t>3(cont.)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初始化時，只有</a:t>
            </a:r>
            <a:r>
              <a:rPr lang="en-US" altLang="zh-TW" dirty="0" err="1" smtClean="0"/>
              <a:t>v</a:t>
            </a:r>
            <a:r>
              <a:rPr lang="en-US" altLang="zh-TW" dirty="0" err="1"/>
              <a:t>.</a:t>
            </a:r>
            <a:r>
              <a:rPr lang="en-US" altLang="zh-TW" dirty="0" err="1" smtClean="0"/>
              <a:t>sp</a:t>
            </a:r>
            <a:r>
              <a:rPr lang="zh-TW" altLang="en-US" dirty="0" smtClean="0"/>
              <a:t>設為</a:t>
            </a:r>
            <a:r>
              <a:rPr lang="en-US" altLang="zh-TW" dirty="0" smtClean="0"/>
              <a:t>0</a:t>
            </a:r>
            <a:r>
              <a:rPr lang="zh-TW" altLang="en-US" dirty="0" smtClean="0"/>
              <a:t>，其他</a:t>
            </a:r>
            <a:r>
              <a:rPr lang="en-US" altLang="zh-TW" dirty="0" err="1" smtClean="0"/>
              <a:t>vertex.sp</a:t>
            </a:r>
            <a:r>
              <a:rPr lang="zh-TW" altLang="en-US" dirty="0" smtClean="0"/>
              <a:t>都</a:t>
            </a:r>
            <a:r>
              <a:rPr lang="zh-TW" altLang="en-US" dirty="0"/>
              <a:t>是</a:t>
            </a:r>
            <a:r>
              <a:rPr lang="en-US" altLang="zh-TW" dirty="0" smtClean="0"/>
              <a:t>∞</a:t>
            </a:r>
            <a:r>
              <a:rPr lang="zh-TW" altLang="en-US" dirty="0" smtClean="0"/>
              <a:t>，故每條</a:t>
            </a:r>
            <a:r>
              <a:rPr lang="en-US" altLang="zh-TW" dirty="0" err="1" smtClean="0"/>
              <a:t>sp</a:t>
            </a:r>
            <a:r>
              <a:rPr lang="zh-TW" altLang="en-US" dirty="0" smtClean="0"/>
              <a:t>必以</a:t>
            </a:r>
            <a:r>
              <a:rPr lang="en-US" altLang="zh-TW" dirty="0" smtClean="0"/>
              <a:t>v</a:t>
            </a:r>
            <a:r>
              <a:rPr lang="zh-TW" altLang="en-US" dirty="0" smtClean="0"/>
              <a:t>為起點，因此</a:t>
            </a:r>
            <a:r>
              <a:rPr lang="en-US" altLang="zh-TW" dirty="0" smtClean="0"/>
              <a:t>v</a:t>
            </a:r>
            <a:r>
              <a:rPr lang="zh-TW" altLang="en-US" dirty="0" smtClean="0"/>
              <a:t>為</a:t>
            </a:r>
            <a:r>
              <a:rPr lang="en-US" altLang="zh-TW" dirty="0" smtClean="0"/>
              <a:t>root</a:t>
            </a:r>
          </a:p>
          <a:p>
            <a:r>
              <a:rPr lang="en-US" altLang="zh-TW" dirty="0" smtClean="0"/>
              <a:t>Tree </a:t>
            </a:r>
            <a:r>
              <a:rPr lang="zh-TW" altLang="en-US" dirty="0" smtClean="0"/>
              <a:t>的定義是</a:t>
            </a:r>
            <a:r>
              <a:rPr lang="en-US" altLang="zh-TW" dirty="0" smtClean="0"/>
              <a:t> connected graph without cycle</a:t>
            </a:r>
            <a:endParaRPr lang="en-US" altLang="zh-TW" dirty="0"/>
          </a:p>
          <a:p>
            <a:pPr lvl="1"/>
            <a:r>
              <a:rPr lang="en-US" altLang="zh-TW" dirty="0"/>
              <a:t>Connected: </a:t>
            </a:r>
            <a:r>
              <a:rPr lang="zh-TW" altLang="en-US" dirty="0"/>
              <a:t>因為</a:t>
            </a:r>
            <a:r>
              <a:rPr lang="en-US" altLang="zh-TW" dirty="0"/>
              <a:t>while </a:t>
            </a:r>
            <a:r>
              <a:rPr lang="en-US" altLang="zh-TW" dirty="0" smtClean="0"/>
              <a:t>there exists an unmarked vertex</a:t>
            </a:r>
            <a:r>
              <a:rPr lang="zh-TW" altLang="en-US" dirty="0" smtClean="0"/>
              <a:t>，</a:t>
            </a:r>
            <a:r>
              <a:rPr lang="zh-TW" altLang="en-US" dirty="0"/>
              <a:t>故每個點必定會被某條</a:t>
            </a:r>
            <a:r>
              <a:rPr lang="en-US" altLang="zh-TW" dirty="0"/>
              <a:t>edge</a:t>
            </a:r>
            <a:r>
              <a:rPr lang="zh-TW" altLang="en-US" dirty="0"/>
              <a:t>所連接到而</a:t>
            </a:r>
            <a:r>
              <a:rPr lang="en-US" altLang="zh-TW" dirty="0"/>
              <a:t>mark</a:t>
            </a:r>
            <a:r>
              <a:rPr lang="zh-TW" altLang="en-US" dirty="0"/>
              <a:t>起來，所以必為</a:t>
            </a:r>
            <a:r>
              <a:rPr lang="en-US" altLang="zh-TW" dirty="0"/>
              <a:t>connected </a:t>
            </a:r>
            <a:r>
              <a:rPr lang="en-US" altLang="zh-TW" dirty="0" smtClean="0"/>
              <a:t>graph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xmlns="" val="3111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HW#8 Problem 3(cont.)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altLang="zh-TW" dirty="0" smtClean="0"/>
              <a:t>Without cycle:</a:t>
            </a:r>
            <a:r>
              <a:rPr lang="zh-TW" altLang="en-US" dirty="0" smtClean="0"/>
              <a:t> 若有有向的</a:t>
            </a:r>
            <a:r>
              <a:rPr lang="en-US" altLang="zh-TW" dirty="0" smtClean="0"/>
              <a:t>cycle</a:t>
            </a:r>
            <a:r>
              <a:rPr lang="zh-TW" altLang="en-US" dirty="0" smtClean="0"/>
              <a:t>則存在某</a:t>
            </a:r>
            <a:r>
              <a:rPr lang="en-US" altLang="zh-TW" dirty="0" smtClean="0"/>
              <a:t>vertex</a:t>
            </a:r>
            <a:r>
              <a:rPr lang="zh-TW" altLang="en-US" dirty="0" smtClean="0"/>
              <a:t>被</a:t>
            </a:r>
            <a:r>
              <a:rPr lang="en-US" altLang="zh-TW" dirty="0" smtClean="0"/>
              <a:t>mark</a:t>
            </a:r>
            <a:r>
              <a:rPr lang="zh-TW" altLang="en-US" dirty="0" smtClean="0"/>
              <a:t>過兩次，但由於有</a:t>
            </a:r>
            <a:r>
              <a:rPr lang="en-US" altLang="zh-TW" dirty="0" smtClean="0"/>
              <a:t>mark</a:t>
            </a:r>
            <a:r>
              <a:rPr lang="zh-TW" altLang="en-US" dirty="0" smtClean="0"/>
              <a:t>過的便不會再被經過，故可以保證不會有有向的</a:t>
            </a:r>
            <a:r>
              <a:rPr lang="en-US" altLang="zh-TW" dirty="0" smtClean="0"/>
              <a:t>cycle</a:t>
            </a:r>
            <a:r>
              <a:rPr lang="zh-TW" altLang="en-US" dirty="0" smtClean="0"/>
              <a:t>存在</a:t>
            </a:r>
            <a:endParaRPr lang="en-US" altLang="zh-TW" dirty="0"/>
          </a:p>
          <a:p>
            <a:pPr lvl="2"/>
            <a:r>
              <a:rPr lang="zh-TW" altLang="en-US" dirty="0"/>
              <a:t>另外有</a:t>
            </a:r>
            <a:r>
              <a:rPr lang="en-US" altLang="zh-TW" dirty="0"/>
              <a:t>cross edge</a:t>
            </a:r>
            <a:r>
              <a:rPr lang="zh-TW" altLang="en-US" dirty="0"/>
              <a:t>的情況也不允許，因為</a:t>
            </a:r>
            <a:r>
              <a:rPr lang="en-US" altLang="zh-TW" dirty="0"/>
              <a:t>tree</a:t>
            </a:r>
            <a:r>
              <a:rPr lang="zh-TW" altLang="en-US" dirty="0"/>
              <a:t>的定義是對於無向圖，因此在有向圖投影後的無向圖中，</a:t>
            </a:r>
            <a:r>
              <a:rPr lang="en-US" altLang="zh-TW" dirty="0"/>
              <a:t>cross edge</a:t>
            </a:r>
            <a:r>
              <a:rPr lang="zh-TW" altLang="en-US" dirty="0"/>
              <a:t>也會使之形成</a:t>
            </a:r>
            <a:r>
              <a:rPr lang="en-US" altLang="zh-TW" dirty="0"/>
              <a:t>cycle</a:t>
            </a:r>
          </a:p>
          <a:p>
            <a:pPr lvl="2"/>
            <a:r>
              <a:rPr lang="en-US" altLang="zh-TW" dirty="0"/>
              <a:t>Without cross edge:</a:t>
            </a:r>
            <a:r>
              <a:rPr lang="zh-TW" altLang="en-US" dirty="0"/>
              <a:t> 在同一點找到新的更短的路徑時，會將原本的路徑也更新為新的路徑，因此可以確保沒有</a:t>
            </a:r>
            <a:r>
              <a:rPr lang="en-US" altLang="zh-TW" dirty="0"/>
              <a:t>cross edge</a:t>
            </a:r>
            <a:r>
              <a:rPr lang="zh-TW" altLang="en-US" dirty="0"/>
              <a:t>會</a:t>
            </a:r>
            <a:r>
              <a:rPr lang="zh-TW" altLang="en-US" dirty="0" smtClean="0"/>
              <a:t>出現</a:t>
            </a:r>
            <a:endParaRPr lang="en-US" altLang="zh-TW" dirty="0" smtClean="0"/>
          </a:p>
          <a:p>
            <a:pPr lvl="1"/>
            <a:r>
              <a:rPr lang="zh-TW" altLang="en-US" dirty="0"/>
              <a:t>因此我們可以知道沒有</a:t>
            </a:r>
            <a:r>
              <a:rPr lang="en-US" altLang="zh-TW" dirty="0" smtClean="0"/>
              <a:t>cycle</a:t>
            </a:r>
          </a:p>
        </p:txBody>
      </p:sp>
    </p:spTree>
    <p:extLst>
      <p:ext uri="{BB962C8B-B14F-4D97-AF65-F5344CB8AC3E}">
        <p14:creationId xmlns:p14="http://schemas.microsoft.com/office/powerpoint/2010/main" xmlns="" val="403898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HW#8 Problem </a:t>
            </a:r>
            <a:r>
              <a:rPr lang="en-US" altLang="zh-TW" dirty="0" smtClean="0"/>
              <a:t>3(cont.)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9632" y="1340768"/>
            <a:ext cx="6683894" cy="5022612"/>
          </a:xfrm>
        </p:spPr>
      </p:pic>
      <p:sp>
        <p:nvSpPr>
          <p:cNvPr id="7" name="右大括弧 6"/>
          <p:cNvSpPr/>
          <p:nvPr/>
        </p:nvSpPr>
        <p:spPr>
          <a:xfrm>
            <a:off x="3923928" y="2780928"/>
            <a:ext cx="432048" cy="936104"/>
          </a:xfrm>
          <a:prstGeom prst="rightBrac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/>
          <p:cNvSpPr txBox="1"/>
          <p:nvPr/>
        </p:nvSpPr>
        <p:spPr>
          <a:xfrm>
            <a:off x="4572000" y="2780928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i="1" dirty="0">
                <a:solidFill>
                  <a:schemeClr val="accent1"/>
                </a:solidFill>
              </a:rPr>
              <a:t>每條</a:t>
            </a:r>
            <a:r>
              <a:rPr lang="en-US" altLang="zh-TW" b="1" i="1" dirty="0" err="1">
                <a:solidFill>
                  <a:schemeClr val="accent1"/>
                </a:solidFill>
              </a:rPr>
              <a:t>sp</a:t>
            </a:r>
            <a:r>
              <a:rPr lang="zh-TW" altLang="en-US" b="1" i="1" dirty="0">
                <a:solidFill>
                  <a:schemeClr val="accent1"/>
                </a:solidFill>
              </a:rPr>
              <a:t>必定以</a:t>
            </a:r>
            <a:r>
              <a:rPr lang="en-US" altLang="zh-TW" b="1" i="1" dirty="0">
                <a:solidFill>
                  <a:schemeClr val="accent1"/>
                </a:solidFill>
              </a:rPr>
              <a:t>v</a:t>
            </a:r>
            <a:r>
              <a:rPr lang="zh-TW" altLang="en-US" b="1" i="1" dirty="0">
                <a:solidFill>
                  <a:schemeClr val="accent1"/>
                </a:solidFill>
              </a:rPr>
              <a:t>為起點，因此</a:t>
            </a:r>
            <a:r>
              <a:rPr lang="en-US" altLang="zh-TW" b="1" i="1" dirty="0">
                <a:solidFill>
                  <a:schemeClr val="accent1"/>
                </a:solidFill>
              </a:rPr>
              <a:t>v</a:t>
            </a:r>
            <a:r>
              <a:rPr lang="zh-TW" altLang="en-US" b="1" i="1" dirty="0">
                <a:solidFill>
                  <a:schemeClr val="accent1"/>
                </a:solidFill>
              </a:rPr>
              <a:t>為</a:t>
            </a:r>
            <a:r>
              <a:rPr lang="en-US" altLang="zh-TW" b="1" i="1" dirty="0">
                <a:solidFill>
                  <a:schemeClr val="accent1"/>
                </a:solidFill>
              </a:rPr>
              <a:t>root</a:t>
            </a:r>
            <a:endParaRPr lang="zh-TW" altLang="en-US" b="1" i="1" dirty="0">
              <a:solidFill>
                <a:schemeClr val="accent1"/>
              </a:solidFill>
            </a:endParaRPr>
          </a:p>
        </p:txBody>
      </p:sp>
      <p:sp>
        <p:nvSpPr>
          <p:cNvPr id="9" name="右大括弧 8"/>
          <p:cNvSpPr/>
          <p:nvPr/>
        </p:nvSpPr>
        <p:spPr>
          <a:xfrm>
            <a:off x="5814625" y="3856402"/>
            <a:ext cx="216024" cy="216024"/>
          </a:xfrm>
          <a:prstGeom prst="rightBrac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/>
        </p:nvSpPr>
        <p:spPr>
          <a:xfrm>
            <a:off x="6084168" y="3779748"/>
            <a:ext cx="1170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i="1" dirty="0" smtClean="0">
                <a:solidFill>
                  <a:schemeClr val="accent1"/>
                </a:solidFill>
              </a:rPr>
              <a:t>connected</a:t>
            </a:r>
            <a:endParaRPr lang="zh-TW" altLang="en-US" b="1" i="1" dirty="0">
              <a:solidFill>
                <a:schemeClr val="accent1"/>
              </a:solidFill>
            </a:endParaRPr>
          </a:p>
        </p:txBody>
      </p:sp>
      <p:sp>
        <p:nvSpPr>
          <p:cNvPr id="11" name="右大括弧 10"/>
          <p:cNvSpPr/>
          <p:nvPr/>
        </p:nvSpPr>
        <p:spPr>
          <a:xfrm>
            <a:off x="7420020" y="3938926"/>
            <a:ext cx="401170" cy="642202"/>
          </a:xfrm>
          <a:prstGeom prst="rightBrac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右大括弧 11"/>
          <p:cNvSpPr/>
          <p:nvPr/>
        </p:nvSpPr>
        <p:spPr>
          <a:xfrm>
            <a:off x="6516216" y="4725144"/>
            <a:ext cx="314651" cy="576064"/>
          </a:xfrm>
          <a:prstGeom prst="rightBrac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文字方塊 12"/>
          <p:cNvSpPr txBox="1"/>
          <p:nvPr/>
        </p:nvSpPr>
        <p:spPr>
          <a:xfrm>
            <a:off x="6804248" y="4709218"/>
            <a:ext cx="11903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i="1" dirty="0" smtClean="0">
                <a:solidFill>
                  <a:schemeClr val="accent1"/>
                </a:solidFill>
              </a:rPr>
              <a:t>更新後使之沒有</a:t>
            </a:r>
            <a:r>
              <a:rPr lang="en-US" altLang="zh-TW" b="1" i="1" dirty="0" smtClean="0">
                <a:solidFill>
                  <a:schemeClr val="accent1"/>
                </a:solidFill>
              </a:rPr>
              <a:t>cross edge</a:t>
            </a:r>
            <a:endParaRPr lang="zh-TW" altLang="en-US" b="1" i="1" dirty="0">
              <a:solidFill>
                <a:schemeClr val="accent1"/>
              </a:solidFill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7884368" y="3587854"/>
            <a:ext cx="11903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i="1" dirty="0" smtClean="0">
                <a:solidFill>
                  <a:schemeClr val="accent1"/>
                </a:solidFill>
              </a:rPr>
              <a:t>一個點只經過一次，無</a:t>
            </a:r>
            <a:r>
              <a:rPr lang="en-US" altLang="zh-TW" b="1" i="1" dirty="0" smtClean="0">
                <a:solidFill>
                  <a:schemeClr val="accent1"/>
                </a:solidFill>
              </a:rPr>
              <a:t>directed cycle</a:t>
            </a:r>
            <a:endParaRPr lang="zh-TW" altLang="en-US" b="1" i="1" dirty="0">
              <a:solidFill>
                <a:schemeClr val="accent1"/>
              </a:solidFill>
            </a:endParaRPr>
          </a:p>
        </p:txBody>
      </p:sp>
      <p:sp>
        <p:nvSpPr>
          <p:cNvPr id="15" name="左大括弧 14"/>
          <p:cNvSpPr/>
          <p:nvPr/>
        </p:nvSpPr>
        <p:spPr>
          <a:xfrm>
            <a:off x="1403648" y="3938926"/>
            <a:ext cx="288032" cy="1362282"/>
          </a:xfrm>
          <a:prstGeom prst="leftBrac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文字方塊 15"/>
          <p:cNvSpPr txBox="1"/>
          <p:nvPr/>
        </p:nvSpPr>
        <p:spPr>
          <a:xfrm>
            <a:off x="357291" y="4418851"/>
            <a:ext cx="1190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i="1" dirty="0" smtClean="0">
                <a:solidFill>
                  <a:schemeClr val="accent1"/>
                </a:solidFill>
              </a:rPr>
              <a:t>無</a:t>
            </a:r>
            <a:r>
              <a:rPr lang="en-US" altLang="zh-TW" b="1" i="1" dirty="0" smtClean="0">
                <a:solidFill>
                  <a:schemeClr val="accent1"/>
                </a:solidFill>
              </a:rPr>
              <a:t> cycle</a:t>
            </a:r>
            <a:endParaRPr lang="zh-TW" altLang="en-US" b="1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059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HW#8 </a:t>
            </a:r>
            <a:r>
              <a:rPr lang="en-US" altLang="zh-TW" dirty="0" smtClean="0"/>
              <a:t>Problem4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altLang="zh-TW" b="0" i="1" smtClean="0"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zh-TW" altLang="en-US" dirty="0" smtClean="0"/>
                  <a:t>位元的</a:t>
                </a:r>
                <a:r>
                  <a:rPr lang="en-US" altLang="zh-TW" dirty="0"/>
                  <a:t>b</a:t>
                </a:r>
                <a:r>
                  <a:rPr lang="en-US" altLang="zh-TW" dirty="0" smtClean="0"/>
                  <a:t>inary de </a:t>
                </a:r>
                <a:r>
                  <a:rPr lang="en-US" altLang="zh-TW" dirty="0" err="1" smtClean="0"/>
                  <a:t>Bruijn</a:t>
                </a:r>
                <a:r>
                  <a:rPr lang="en-US" altLang="zh-TW" dirty="0" smtClean="0"/>
                  <a:t> sequences </a:t>
                </a:r>
                <a:r>
                  <a:rPr lang="zh-TW" altLang="en-US" dirty="0" smtClean="0"/>
                  <a:t>是一環狀數列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TW" dirty="0" smtClean="0"/>
                  <a:t>…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  <m:sub>
                        <m:sSup>
                          <m:sSupPr>
                            <m:ctrlPr>
                              <a:rPr lang="en-US" altLang="zh-TW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TW" i="1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</m:sub>
                    </m:sSub>
                  </m:oMath>
                </a14:m>
                <a:r>
                  <a:rPr lang="zh-TW" altLang="en-US" dirty="0" smtClean="0"/>
                  <a:t>，子數</a:t>
                </a:r>
                <a:r>
                  <a:rPr lang="zh-TW" altLang="en-US" dirty="0"/>
                  <a:t>列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/>
                      </a:rPr>
                      <m:t>𝑠</m:t>
                    </m:r>
                  </m:oMath>
                </a14:m>
                <a:r>
                  <a:rPr lang="en-US" altLang="zh-TW" dirty="0" smtClean="0"/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/>
                          </a:rPr>
                          <m:t>𝑖</m:t>
                        </m:r>
                        <m:r>
                          <a:rPr lang="en-US" altLang="zh-TW" b="0" i="1" smtClean="0">
                            <a:latin typeface="Cambria Math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altLang="zh-TW" dirty="0" smtClean="0"/>
                  <a:t>…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zh-TW" i="1">
                            <a:latin typeface="Cambria Math"/>
                          </a:rPr>
                          <m:t>𝑖</m:t>
                        </m:r>
                        <m:r>
                          <a:rPr lang="en-US" altLang="zh-TW" i="1">
                            <a:latin typeface="Cambria Math"/>
                          </a:rPr>
                          <m:t>+</m:t>
                        </m:r>
                        <m:r>
                          <a:rPr lang="en-US" altLang="zh-TW" i="1">
                            <a:latin typeface="Cambria Math"/>
                          </a:rPr>
                          <m:t>𝑛</m:t>
                        </m:r>
                        <m:r>
                          <a:rPr lang="en-US" altLang="zh-TW" i="1">
                            <a:latin typeface="Cambria Math"/>
                          </a:rPr>
                          <m:t>−1</m:t>
                        </m:r>
                      </m:sub>
                    </m:sSub>
                    <m:r>
                      <a:rPr lang="en-US" altLang="zh-TW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altLang="zh-TW" dirty="0" smtClean="0"/>
                  <a:t/>
                </a:r>
                <a:br>
                  <a:rPr lang="en-US" altLang="zh-TW" dirty="0" smtClean="0"/>
                </a:br>
                <a:r>
                  <a:rPr lang="en-US" altLang="zh-TW" dirty="0" smtClean="0"/>
                  <a:t>if </a:t>
                </a:r>
                <a:r>
                  <a:rPr lang="en-US" altLang="zh-TW" i="1" dirty="0" smtClean="0"/>
                  <a:t>(i+n-1)&gt;n</a:t>
                </a:r>
                <a:r>
                  <a:rPr lang="en-US" altLang="zh-TW" dirty="0" smtClean="0"/>
                  <a:t> then it becomes </a:t>
                </a:r>
                <a:r>
                  <a:rPr lang="en-US" altLang="zh-TW" i="1" dirty="0" smtClean="0"/>
                  <a:t>(i+n-1)%n</a:t>
                </a:r>
                <a:r>
                  <a:rPr lang="zh-TW" altLang="en-US" dirty="0" smtClean="0"/>
                  <a:t>，要包含</a:t>
                </a:r>
                <a:r>
                  <a:rPr lang="en-US" altLang="zh-TW" dirty="0" smtClean="0"/>
                  <a:t>n bit</a:t>
                </a:r>
                <a:r>
                  <a:rPr lang="zh-TW" altLang="en-US" dirty="0"/>
                  <a:t>所有可能的情形</a:t>
                </a:r>
                <a:endParaRPr lang="en-US" altLang="zh-TW" i="1" dirty="0" smtClean="0"/>
              </a:p>
              <a:p>
                <a:pPr lvl="1"/>
                <a:r>
                  <a:rPr lang="en-US" altLang="zh-TW" i="1" dirty="0" smtClean="0"/>
                  <a:t>Example:</a:t>
                </a:r>
              </a:p>
              <a:p>
                <a:pPr marL="457200" lvl="1" indent="0">
                  <a:buNone/>
                </a:pPr>
                <a:r>
                  <a:rPr lang="en-US" altLang="zh-TW" i="1" dirty="0"/>
                  <a:t>	</a:t>
                </a:r>
                <a:r>
                  <a:rPr lang="en-US" altLang="zh-TW" dirty="0" smtClean="0"/>
                  <a:t>11010001</a:t>
                </a:r>
                <a:r>
                  <a:rPr lang="zh-TW" altLang="en-US" dirty="0" smtClean="0"/>
                  <a:t>是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altLang="zh-TW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zh-TW" altLang="en-US" dirty="0"/>
                  <a:t>位元的</a:t>
                </a:r>
                <a:r>
                  <a:rPr lang="en-US" altLang="zh-TW" dirty="0"/>
                  <a:t>b</a:t>
                </a:r>
                <a:r>
                  <a:rPr lang="en-US" altLang="zh-TW" dirty="0"/>
                  <a:t>inary de </a:t>
                </a:r>
                <a:r>
                  <a:rPr lang="en-US" altLang="zh-TW" dirty="0" err="1"/>
                  <a:t>Bruijn</a:t>
                </a:r>
                <a:r>
                  <a:rPr lang="en-US" altLang="zh-TW" dirty="0"/>
                  <a:t> sequence </a:t>
                </a:r>
                <a:r>
                  <a:rPr lang="en-US" altLang="zh-TW" dirty="0" smtClean="0"/>
                  <a:t/>
                </a:r>
                <a:br>
                  <a:rPr lang="en-US" altLang="zh-TW" dirty="0" smtClean="0"/>
                </a:br>
                <a:r>
                  <a:rPr lang="en-US" altLang="zh-TW" dirty="0" smtClean="0"/>
                  <a:t>	s</a:t>
                </a:r>
                <a:r>
                  <a:rPr lang="zh-TW" altLang="en-US" dirty="0" smtClean="0"/>
                  <a:t> 的集合包含了</a:t>
                </a:r>
                <a:endParaRPr lang="en-US" altLang="zh-TW" dirty="0" smtClean="0"/>
              </a:p>
              <a:p>
                <a:pPr marL="457200" lvl="1" indent="0">
                  <a:buNone/>
                </a:pPr>
                <a:r>
                  <a:rPr lang="en-US" altLang="zh-TW" dirty="0"/>
                  <a:t>	</a:t>
                </a:r>
                <a:r>
                  <a:rPr lang="en-US" altLang="zh-TW" dirty="0" smtClean="0"/>
                  <a:t>{000, 001, 010, 011, 100, 101, 110, 111}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	</a:t>
                </a:r>
                <a:r>
                  <a:rPr lang="zh-TW" altLang="en-US" dirty="0" smtClean="0"/>
                  <a:t>即所有</a:t>
                </a:r>
                <a:r>
                  <a:rPr lang="en-US" altLang="zh-TW" dirty="0" smtClean="0"/>
                  <a:t>3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bit</a:t>
                </a:r>
                <a:r>
                  <a:rPr lang="zh-TW" altLang="en-US" dirty="0" smtClean="0"/>
                  <a:t>的可能情形</a:t>
                </a:r>
                <a:endParaRPr lang="zh-TW" altLang="en-US" i="1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1887" r="-741" b="-175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3351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HW#8 Problem 4(cont.)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內容版面配置區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457200" y="1600200"/>
                <a:ext cx="4330824" cy="4525963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altLang="zh-TW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altLang="zh-TW" i="1" smtClean="0">
                        <a:latin typeface="Cambria Math"/>
                      </a:rPr>
                      <m:t>=</m:t>
                    </m:r>
                    <m:r>
                      <a:rPr lang="en-US" altLang="zh-TW" b="0" i="1" smtClean="0">
                        <a:latin typeface="Cambria Math"/>
                      </a:rPr>
                      <m:t>(</m:t>
                    </m:r>
                    <m:r>
                      <a:rPr lang="en-US" altLang="zh-TW" b="0" i="1" smtClean="0">
                        <a:latin typeface="Cambria Math"/>
                      </a:rPr>
                      <m:t>𝑉</m:t>
                    </m:r>
                    <m:r>
                      <a:rPr lang="en-US" altLang="zh-TW" b="0" i="1" smtClean="0">
                        <a:latin typeface="Cambria Math"/>
                      </a:rPr>
                      <m:t>, </m:t>
                    </m:r>
                    <m:r>
                      <a:rPr lang="en-US" altLang="zh-TW" b="0" i="1" smtClean="0">
                        <a:latin typeface="Cambria Math"/>
                      </a:rPr>
                      <m:t>𝐸</m:t>
                    </m:r>
                    <m:r>
                      <a:rPr lang="en-US" altLang="zh-TW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zh-TW" altLang="en-US" dirty="0" smtClean="0"/>
                  <a:t>是一有向圖</a:t>
                </a:r>
                <a:endParaRPr lang="en-US" altLang="zh-TW" dirty="0" smtClean="0"/>
              </a:p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TW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/>
                          </a:rPr>
                          <m:t>𝑉</m:t>
                        </m:r>
                      </m:e>
                    </m:d>
                    <m:r>
                      <a:rPr lang="en-US" altLang="zh-TW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altLang="zh-TW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altLang="zh-TW" b="0" i="1" smtClean="0">
                            <a:latin typeface="Cambria Math"/>
                          </a:rPr>
                          <m:t>𝑛</m:t>
                        </m:r>
                        <m:r>
                          <a:rPr lang="en-US" altLang="zh-TW" b="0" i="1" smtClean="0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zh-TW" altLang="en-US" dirty="0" smtClean="0"/>
                  <a:t>，</a:t>
                </a:r>
                <a:r>
                  <a:rPr lang="en-US" altLang="zh-TW" dirty="0" smtClean="0"/>
                  <a:t>if n=3 then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/>
                      </a:rPr>
                      <m:t>𝑉</m:t>
                    </m:r>
                    <m:r>
                      <a:rPr lang="en-US" altLang="zh-TW" b="0" i="1" smtClean="0">
                        <a:latin typeface="Cambria Math"/>
                      </a:rPr>
                      <m:t>={</m:t>
                    </m:r>
                  </m:oMath>
                </a14:m>
                <a:r>
                  <a:rPr lang="en-US" altLang="zh-TW" dirty="0" smtClean="0"/>
                  <a:t>00, 01, 10, 11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/>
                      </a:rPr>
                      <m:t>}</m:t>
                    </m:r>
                  </m:oMath>
                </a14:m>
                <a:r>
                  <a:rPr lang="zh-TW" altLang="en-US" dirty="0" smtClean="0"/>
                  <a:t>，包含</a:t>
                </a:r>
                <a:r>
                  <a:rPr lang="en-US" altLang="zh-TW" dirty="0" smtClean="0"/>
                  <a:t>(3-1) </a:t>
                </a:r>
                <a:r>
                  <a:rPr lang="en-US" altLang="zh-TW" dirty="0"/>
                  <a:t>bit</a:t>
                </a:r>
                <a:r>
                  <a:rPr lang="zh-TW" altLang="en-US" dirty="0"/>
                  <a:t>所有可能的</a:t>
                </a:r>
                <a:r>
                  <a:rPr lang="zh-TW" altLang="en-US" dirty="0" smtClean="0"/>
                  <a:t>情形</a:t>
                </a:r>
                <a:endParaRPr lang="en-US" altLang="zh-TW" dirty="0" smtClean="0"/>
              </a:p>
              <a:p>
                <a:r>
                  <a:rPr lang="zh-TW" altLang="en-US" dirty="0" smtClean="0"/>
                  <a:t>點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TW" dirty="0"/>
                  <a:t>…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zh-TW" i="1">
                            <a:latin typeface="Cambria Math"/>
                          </a:rPr>
                          <m:t>𝑛</m:t>
                        </m:r>
                        <m:r>
                          <a:rPr lang="en-US" altLang="zh-TW" i="1">
                            <a:latin typeface="Cambria Math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altLang="zh-TW" dirty="0" smtClean="0"/>
                  <a:t>,</a:t>
                </a:r>
                <a:r>
                  <a:rPr lang="zh-TW" altLang="en-US" dirty="0" smtClean="0"/>
                  <a:t>指向另一點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altLang="zh-TW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altLang="zh-TW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TW" dirty="0"/>
                  <a:t>…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/>
                          </a:rPr>
                          <m:t>𝑛</m:t>
                        </m:r>
                        <m:r>
                          <a:rPr lang="en-US" altLang="zh-TW" i="1">
                            <a:latin typeface="Cambria Math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altLang="zh-TW" dirty="0" smtClean="0"/>
                  <a:t>,</a:t>
                </a:r>
                <a:r>
                  <a:rPr lang="zh-TW" altLang="en-US" dirty="0" smtClean="0"/>
                  <a:t>若且唯若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altLang="zh-TW" dirty="0"/>
                  <a:t>…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zh-TW" i="1">
                            <a:latin typeface="Cambria Math"/>
                          </a:rPr>
                          <m:t>𝑛</m:t>
                        </m:r>
                        <m:r>
                          <a:rPr lang="en-US" altLang="zh-TW" i="1">
                            <a:latin typeface="Cambria Math"/>
                          </a:rPr>
                          <m:t>−1</m:t>
                        </m:r>
                      </m:sub>
                    </m:sSub>
                    <m:r>
                      <a:rPr lang="en-US" altLang="zh-TW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TW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TW" dirty="0"/>
                  <a:t>…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altLang="zh-TW" i="1">
                            <a:latin typeface="Cambria Math"/>
                          </a:rPr>
                          <m:t>𝑛</m:t>
                        </m:r>
                        <m:r>
                          <a:rPr lang="en-US" altLang="zh-TW" i="1">
                            <a:latin typeface="Cambria Math"/>
                          </a:rPr>
                          <m:t>−2</m:t>
                        </m:r>
                      </m:sub>
                    </m:sSub>
                  </m:oMath>
                </a14:m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57200" y="1600200"/>
                <a:ext cx="4330824" cy="4525963"/>
              </a:xfrm>
              <a:blipFill rotWithShape="1">
                <a:blip r:embed="rId2" cstate="print"/>
                <a:stretch>
                  <a:fillRect l="-2394" t="-148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182637"/>
            <a:ext cx="4038600" cy="3361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8518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HW#8 Problem </a:t>
            </a:r>
            <a:r>
              <a:rPr lang="en-US" altLang="zh-TW" dirty="0"/>
              <a:t>4(cont.)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內容版面配置區 3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zh-TW" altLang="en-US" dirty="0" smtClean="0"/>
                  <a:t>題目要證明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altLang="zh-TW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zh-TW" altLang="en-US" dirty="0" smtClean="0"/>
                  <a:t>為尤拉圖以及討論與</a:t>
                </a:r>
                <a:r>
                  <a:rPr lang="en-US" altLang="zh-TW" dirty="0" smtClean="0"/>
                  <a:t>de </a:t>
                </a:r>
                <a:r>
                  <a:rPr lang="en-US" altLang="zh-TW" dirty="0" err="1" smtClean="0"/>
                  <a:t>Bruijn</a:t>
                </a:r>
                <a:r>
                  <a:rPr lang="en-US" altLang="zh-TW" dirty="0" smtClean="0"/>
                  <a:t> sequences</a:t>
                </a:r>
                <a:r>
                  <a:rPr lang="zh-TW" altLang="en-US" dirty="0" smtClean="0"/>
                  <a:t>的關係</a:t>
                </a:r>
                <a:endParaRPr lang="en-US" altLang="zh-TW" dirty="0" smtClean="0"/>
              </a:p>
              <a:p>
                <a:r>
                  <a:rPr lang="zh-TW" altLang="en-US" dirty="0" smtClean="0"/>
                  <a:t>尤</a:t>
                </a:r>
                <a:r>
                  <a:rPr lang="zh-TW" altLang="en-US" dirty="0"/>
                  <a:t>拉</a:t>
                </a:r>
                <a:r>
                  <a:rPr lang="zh-TW" altLang="en-US" dirty="0" smtClean="0"/>
                  <a:t>圖</a:t>
                </a:r>
                <a:r>
                  <a:rPr lang="en-US" altLang="zh-TW" dirty="0" smtClean="0"/>
                  <a:t>:</a:t>
                </a:r>
                <a:r>
                  <a:rPr lang="zh-TW" altLang="en-US" dirty="0" smtClean="0"/>
                  <a:t> 由某一點開始可以經過每一條</a:t>
                </a:r>
                <a:r>
                  <a:rPr lang="en-US" altLang="zh-TW" dirty="0" smtClean="0"/>
                  <a:t>edge</a:t>
                </a:r>
                <a:r>
                  <a:rPr lang="zh-TW" altLang="en-US" dirty="0" smtClean="0"/>
                  <a:t>剛好一次然後回到原點</a:t>
                </a:r>
                <a:endParaRPr lang="en-US" altLang="zh-TW" dirty="0" smtClean="0"/>
              </a:p>
              <a:p>
                <a:r>
                  <a:rPr lang="zh-TW" altLang="en-US" dirty="0" smtClean="0"/>
                  <a:t>因此</a:t>
                </a:r>
                <a:r>
                  <a:rPr lang="en-US" altLang="zh-TW" dirty="0" err="1" smtClean="0"/>
                  <a:t>InDegree</a:t>
                </a:r>
                <a:r>
                  <a:rPr lang="zh-TW" altLang="en-US" dirty="0" smtClean="0"/>
                  <a:t>必須與</a:t>
                </a:r>
                <a:r>
                  <a:rPr lang="en-US" altLang="zh-TW" dirty="0" err="1" smtClean="0"/>
                  <a:t>OutDegree</a:t>
                </a:r>
                <a:r>
                  <a:rPr lang="zh-TW" altLang="en-US" dirty="0" smtClean="0"/>
                  <a:t>相等</a:t>
                </a:r>
                <a:endParaRPr lang="en-US" altLang="zh-TW" dirty="0" smtClean="0"/>
              </a:p>
              <a:p>
                <a:r>
                  <a:rPr lang="zh-TW" altLang="en-US" dirty="0" smtClean="0"/>
                  <a:t>在題目定義的</a:t>
                </a:r>
                <a:r>
                  <a:rPr lang="en-US" altLang="zh-TW" dirty="0" smtClean="0"/>
                  <a:t>G</a:t>
                </a:r>
                <a:r>
                  <a:rPr lang="zh-TW" altLang="en-US" dirty="0" smtClean="0"/>
                  <a:t>中的</a:t>
                </a:r>
                <a:r>
                  <a:rPr lang="en-US" altLang="zh-TW" dirty="0" smtClean="0"/>
                  <a:t>V</a:t>
                </a:r>
                <a:r>
                  <a:rPr lang="zh-TW" altLang="en-US" dirty="0" smtClean="0"/>
                  <a:t>，因為相連的兩個</a:t>
                </a:r>
                <a:r>
                  <a:rPr lang="en-US" altLang="zh-TW" dirty="0" smtClean="0"/>
                  <a:t>vertices</a:t>
                </a:r>
                <a:r>
                  <a:rPr lang="zh-TW" altLang="en-US" dirty="0" smtClean="0"/>
                  <a:t>必有</a:t>
                </a:r>
                <a:r>
                  <a:rPr lang="en-US" altLang="zh-TW" dirty="0" smtClean="0"/>
                  <a:t>n-1</a:t>
                </a:r>
                <a:r>
                  <a:rPr lang="zh-TW" altLang="en-US" dirty="0" smtClean="0"/>
                  <a:t>個</a:t>
                </a:r>
                <a:r>
                  <a:rPr lang="en-US" altLang="zh-TW" dirty="0" smtClean="0"/>
                  <a:t>bit</a:t>
                </a:r>
                <a:r>
                  <a:rPr lang="zh-TW" altLang="en-US" dirty="0" smtClean="0"/>
                  <a:t>是一樣的，因此在二進位下，連入和連出的可能性都是</a:t>
                </a:r>
                <a:r>
                  <a:rPr lang="en-US" altLang="zh-TW" dirty="0" smtClean="0"/>
                  <a:t>1</a:t>
                </a:r>
                <a:r>
                  <a:rPr lang="zh-TW" altLang="en-US" dirty="0"/>
                  <a:t> </a:t>
                </a:r>
                <a:r>
                  <a:rPr lang="en-US" altLang="zh-TW" dirty="0" smtClean="0"/>
                  <a:t>bit</a:t>
                </a:r>
                <a:r>
                  <a:rPr lang="zh-TW" altLang="en-US" dirty="0" smtClean="0"/>
                  <a:t>的變化，因此</a:t>
                </a:r>
                <a:r>
                  <a:rPr lang="en-US" altLang="zh-TW" dirty="0" err="1" smtClean="0"/>
                  <a:t>InDegree</a:t>
                </a:r>
                <a:r>
                  <a:rPr lang="en-US" altLang="zh-TW" dirty="0" smtClean="0"/>
                  <a:t>=</a:t>
                </a:r>
                <a:r>
                  <a:rPr lang="en-US" altLang="zh-TW" dirty="0" err="1" smtClean="0"/>
                  <a:t>OutDegree</a:t>
                </a:r>
                <a:r>
                  <a:rPr lang="en-US" altLang="zh-TW" dirty="0" smtClean="0"/>
                  <a:t>=2</a:t>
                </a:r>
                <a:r>
                  <a:rPr lang="zh-TW" altLang="en-US" dirty="0" smtClean="0"/>
                  <a:t>，為一尤拉圖</a:t>
                </a:r>
                <a:endParaRPr lang="en-US" altLang="zh-TW" dirty="0" smtClean="0"/>
              </a:p>
            </p:txBody>
          </p:sp>
        </mc:Choice>
        <mc:Fallback>
          <p:sp>
            <p:nvSpPr>
              <p:cNvPr id="4" name="內容版面配置區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630" t="-2965" r="-6074" b="-27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70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HW#8 Problem </a:t>
            </a:r>
            <a:r>
              <a:rPr lang="en-US" altLang="zh-TW" dirty="0" smtClean="0"/>
              <a:t>4(cont</a:t>
            </a:r>
            <a:r>
              <a:rPr lang="en-US" altLang="zh-TW" dirty="0"/>
              <a:t>.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330824" cy="4525963"/>
          </a:xfrm>
        </p:spPr>
        <p:txBody>
          <a:bodyPr>
            <a:normAutofit/>
          </a:bodyPr>
          <a:lstStyle/>
          <a:p>
            <a:r>
              <a:rPr lang="zh-TW" altLang="en-US" dirty="0" smtClean="0"/>
              <a:t>與</a:t>
            </a:r>
            <a:r>
              <a:rPr lang="en-US" altLang="zh-TW" dirty="0" smtClean="0"/>
              <a:t>de </a:t>
            </a:r>
            <a:r>
              <a:rPr lang="en-US" altLang="zh-TW" dirty="0" err="1" smtClean="0"/>
              <a:t>Bruijn</a:t>
            </a:r>
            <a:r>
              <a:rPr lang="en-US" altLang="zh-TW" dirty="0" smtClean="0"/>
              <a:t> sequences</a:t>
            </a:r>
            <a:r>
              <a:rPr lang="zh-TW" altLang="en-US" dirty="0" smtClean="0"/>
              <a:t>的關係</a:t>
            </a:r>
            <a:endParaRPr lang="en-US" altLang="zh-TW" dirty="0" smtClean="0"/>
          </a:p>
          <a:p>
            <a:r>
              <a:rPr lang="zh-TW" altLang="en-US" dirty="0" smtClean="0"/>
              <a:t>每走過一個</a:t>
            </a:r>
            <a:r>
              <a:rPr lang="en-US" altLang="zh-TW" dirty="0" smtClean="0"/>
              <a:t>edge</a:t>
            </a:r>
            <a:r>
              <a:rPr lang="zh-TW" altLang="en-US" dirty="0" smtClean="0"/>
              <a:t>就納入後一個</a:t>
            </a:r>
            <a:r>
              <a:rPr lang="en-US" altLang="zh-TW" dirty="0" smtClean="0"/>
              <a:t>vertex</a:t>
            </a:r>
            <a:r>
              <a:rPr lang="zh-TW" altLang="en-US" dirty="0" smtClean="0"/>
              <a:t>的最後一個</a:t>
            </a:r>
            <a:r>
              <a:rPr lang="en-US" altLang="zh-TW" dirty="0" smtClean="0"/>
              <a:t>bit(</a:t>
            </a:r>
            <a:r>
              <a:rPr lang="zh-TW" altLang="en-US" dirty="0" smtClean="0"/>
              <a:t>該</a:t>
            </a:r>
            <a:r>
              <a:rPr lang="en-US" altLang="zh-TW" dirty="0" smtClean="0"/>
              <a:t>edge</a:t>
            </a:r>
            <a:r>
              <a:rPr lang="zh-TW" altLang="en-US" dirty="0" smtClean="0"/>
              <a:t>代表的變動</a:t>
            </a:r>
            <a:r>
              <a:rPr lang="en-US" altLang="zh-TW" dirty="0" smtClean="0"/>
              <a:t>bit)</a:t>
            </a:r>
          </a:p>
          <a:p>
            <a:r>
              <a:rPr lang="zh-TW" altLang="en-US" dirty="0" smtClean="0"/>
              <a:t>假設由</a:t>
            </a:r>
            <a:r>
              <a:rPr lang="en-US" altLang="zh-TW" dirty="0" smtClean="0"/>
              <a:t>00</a:t>
            </a:r>
            <a:r>
              <a:rPr lang="zh-TW" altLang="en-US" dirty="0" smtClean="0"/>
              <a:t>開始走</a:t>
            </a:r>
            <a:endParaRPr lang="en-US" altLang="zh-TW" dirty="0" smtClean="0"/>
          </a:p>
          <a:p>
            <a:r>
              <a:rPr lang="en-US" altLang="zh-TW" dirty="0" smtClean="0"/>
              <a:t>00-&gt;0</a:t>
            </a:r>
            <a:r>
              <a:rPr lang="en-US" altLang="zh-TW" dirty="0" smtClean="0">
                <a:solidFill>
                  <a:srgbClr val="FF0000"/>
                </a:solidFill>
              </a:rPr>
              <a:t>0</a:t>
            </a:r>
            <a:r>
              <a:rPr lang="en-US" altLang="zh-TW" dirty="0" smtClean="0"/>
              <a:t>-&gt;0</a:t>
            </a:r>
            <a:r>
              <a:rPr lang="en-US" altLang="zh-TW" dirty="0" smtClean="0">
                <a:solidFill>
                  <a:srgbClr val="FF0000"/>
                </a:solidFill>
              </a:rPr>
              <a:t>1</a:t>
            </a:r>
            <a:r>
              <a:rPr lang="en-US" altLang="zh-TW" dirty="0" smtClean="0"/>
              <a:t>-&gt;1</a:t>
            </a:r>
            <a:r>
              <a:rPr lang="en-US" altLang="zh-TW" dirty="0" smtClean="0">
                <a:solidFill>
                  <a:srgbClr val="FF0000"/>
                </a:solidFill>
              </a:rPr>
              <a:t>1</a:t>
            </a:r>
            <a:r>
              <a:rPr lang="en-US" altLang="zh-TW" dirty="0" smtClean="0"/>
              <a:t>-&gt;1</a:t>
            </a:r>
            <a:r>
              <a:rPr lang="en-US" altLang="zh-TW" dirty="0" smtClean="0">
                <a:solidFill>
                  <a:srgbClr val="FF0000"/>
                </a:solidFill>
              </a:rPr>
              <a:t>1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-&gt;1</a:t>
            </a:r>
            <a:r>
              <a:rPr lang="en-US" altLang="zh-TW" dirty="0" smtClean="0">
                <a:solidFill>
                  <a:srgbClr val="FF0000"/>
                </a:solidFill>
              </a:rPr>
              <a:t>0</a:t>
            </a:r>
            <a:r>
              <a:rPr lang="en-US" altLang="zh-TW" dirty="0" smtClean="0"/>
              <a:t>-&gt;0</a:t>
            </a:r>
            <a:r>
              <a:rPr lang="en-US" altLang="zh-TW" dirty="0" smtClean="0">
                <a:solidFill>
                  <a:srgbClr val="FF0000"/>
                </a:solidFill>
              </a:rPr>
              <a:t>1</a:t>
            </a:r>
            <a:r>
              <a:rPr lang="en-US" altLang="zh-TW" dirty="0" smtClean="0"/>
              <a:t>-&gt;1</a:t>
            </a:r>
            <a:r>
              <a:rPr lang="en-US" altLang="zh-TW" dirty="0" smtClean="0">
                <a:solidFill>
                  <a:srgbClr val="FF0000"/>
                </a:solidFill>
              </a:rPr>
              <a:t>0</a:t>
            </a:r>
            <a:r>
              <a:rPr lang="en-US" altLang="zh-TW" dirty="0" smtClean="0"/>
              <a:t>-&gt;0</a:t>
            </a:r>
            <a:r>
              <a:rPr lang="en-US" altLang="zh-TW" dirty="0" smtClean="0">
                <a:solidFill>
                  <a:srgbClr val="FF0000"/>
                </a:solidFill>
              </a:rPr>
              <a:t>0</a:t>
            </a:r>
          </a:p>
          <a:p>
            <a:r>
              <a:rPr lang="zh-TW" altLang="en-US" dirty="0"/>
              <a:t>得出的</a:t>
            </a:r>
            <a:r>
              <a:rPr lang="zh-TW" altLang="en-US" dirty="0" smtClean="0"/>
              <a:t>結果為</a:t>
            </a:r>
            <a:r>
              <a:rPr lang="en-US" altLang="zh-TW" dirty="0" smtClean="0"/>
              <a:t>:01110100</a:t>
            </a:r>
          </a:p>
        </p:txBody>
      </p:sp>
      <p:sp>
        <p:nvSpPr>
          <p:cNvPr id="6" name="橢圓 5"/>
          <p:cNvSpPr/>
          <p:nvPr/>
        </p:nvSpPr>
        <p:spPr>
          <a:xfrm>
            <a:off x="5292080" y="1844824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00</a:t>
            </a:r>
          </a:p>
        </p:txBody>
      </p:sp>
      <p:sp>
        <p:nvSpPr>
          <p:cNvPr id="8" name="橢圓 7"/>
          <p:cNvSpPr/>
          <p:nvPr/>
        </p:nvSpPr>
        <p:spPr>
          <a:xfrm>
            <a:off x="7308304" y="3933056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11</a:t>
            </a:r>
          </a:p>
        </p:txBody>
      </p:sp>
      <p:sp>
        <p:nvSpPr>
          <p:cNvPr id="9" name="橢圓 8"/>
          <p:cNvSpPr/>
          <p:nvPr/>
        </p:nvSpPr>
        <p:spPr>
          <a:xfrm>
            <a:off x="5292080" y="3933056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10</a:t>
            </a:r>
          </a:p>
        </p:txBody>
      </p:sp>
      <p:sp>
        <p:nvSpPr>
          <p:cNvPr id="10" name="橢圓 9"/>
          <p:cNvSpPr/>
          <p:nvPr/>
        </p:nvSpPr>
        <p:spPr>
          <a:xfrm>
            <a:off x="7308304" y="1844824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01</a:t>
            </a:r>
          </a:p>
        </p:txBody>
      </p:sp>
      <p:cxnSp>
        <p:nvCxnSpPr>
          <p:cNvPr id="12" name="直線單箭頭接點 11"/>
          <p:cNvCxnSpPr>
            <a:stCxn id="6" idx="6"/>
            <a:endCxn id="10" idx="2"/>
          </p:cNvCxnSpPr>
          <p:nvPr/>
        </p:nvCxnSpPr>
        <p:spPr>
          <a:xfrm>
            <a:off x="6372200" y="2348880"/>
            <a:ext cx="93610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/>
          <p:nvPr/>
        </p:nvCxnSpPr>
        <p:spPr>
          <a:xfrm flipH="1">
            <a:off x="6369348" y="2757872"/>
            <a:ext cx="1396480" cy="15226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單箭頭接點 15"/>
          <p:cNvCxnSpPr>
            <a:stCxn id="10" idx="4"/>
            <a:endCxn id="8" idx="0"/>
          </p:cNvCxnSpPr>
          <p:nvPr/>
        </p:nvCxnSpPr>
        <p:spPr>
          <a:xfrm>
            <a:off x="7848364" y="2852936"/>
            <a:ext cx="0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單箭頭接點 17"/>
          <p:cNvCxnSpPr>
            <a:stCxn id="9" idx="0"/>
            <a:endCxn id="6" idx="4"/>
          </p:cNvCxnSpPr>
          <p:nvPr/>
        </p:nvCxnSpPr>
        <p:spPr>
          <a:xfrm flipV="1">
            <a:off x="5832140" y="2852936"/>
            <a:ext cx="0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弧形接點 24"/>
          <p:cNvCxnSpPr>
            <a:stCxn id="6" idx="2"/>
            <a:endCxn id="6" idx="0"/>
          </p:cNvCxnSpPr>
          <p:nvPr/>
        </p:nvCxnSpPr>
        <p:spPr>
          <a:xfrm rot="10800000" flipH="1">
            <a:off x="5292080" y="1844824"/>
            <a:ext cx="540060" cy="504056"/>
          </a:xfrm>
          <a:prstGeom prst="curvedConnector4">
            <a:avLst>
              <a:gd name="adj1" fmla="val -42329"/>
              <a:gd name="adj2" fmla="val 145352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弧形接點 26"/>
          <p:cNvCxnSpPr>
            <a:stCxn id="8" idx="6"/>
            <a:endCxn id="8" idx="4"/>
          </p:cNvCxnSpPr>
          <p:nvPr/>
        </p:nvCxnSpPr>
        <p:spPr>
          <a:xfrm flipH="1">
            <a:off x="7848364" y="4437112"/>
            <a:ext cx="540060" cy="504056"/>
          </a:xfrm>
          <a:prstGeom prst="curvedConnector4">
            <a:avLst>
              <a:gd name="adj1" fmla="val -42329"/>
              <a:gd name="adj2" fmla="val 145352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單箭頭接點 28"/>
          <p:cNvCxnSpPr>
            <a:stCxn id="8" idx="2"/>
            <a:endCxn id="9" idx="6"/>
          </p:cNvCxnSpPr>
          <p:nvPr/>
        </p:nvCxnSpPr>
        <p:spPr>
          <a:xfrm flipH="1">
            <a:off x="6372200" y="4437112"/>
            <a:ext cx="93610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單箭頭接點 30"/>
          <p:cNvCxnSpPr/>
          <p:nvPr/>
        </p:nvCxnSpPr>
        <p:spPr>
          <a:xfrm flipV="1">
            <a:off x="6042992" y="2492896"/>
            <a:ext cx="1296144" cy="1440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字方塊 2"/>
          <p:cNvSpPr txBox="1"/>
          <p:nvPr/>
        </p:nvSpPr>
        <p:spPr>
          <a:xfrm>
            <a:off x="6732240" y="2164214"/>
            <a:ext cx="108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5" name="文字方塊 4"/>
          <p:cNvSpPr txBox="1"/>
          <p:nvPr/>
        </p:nvSpPr>
        <p:spPr>
          <a:xfrm>
            <a:off x="5246360" y="1484784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0</a:t>
            </a:r>
            <a:endParaRPr lang="zh-TW" altLang="en-US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5592890" y="3462072"/>
            <a:ext cx="416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0</a:t>
            </a:r>
            <a:endParaRPr lang="zh-TW" altLang="en-US" dirty="0"/>
          </a:p>
        </p:txBody>
      </p:sp>
      <p:sp>
        <p:nvSpPr>
          <p:cNvPr id="15" name="文字方塊 14"/>
          <p:cNvSpPr txBox="1"/>
          <p:nvPr/>
        </p:nvSpPr>
        <p:spPr>
          <a:xfrm flipV="1">
            <a:off x="6635402" y="3212976"/>
            <a:ext cx="703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0</a:t>
            </a:r>
            <a:endParaRPr lang="zh-TW" altLang="en-US" dirty="0"/>
          </a:p>
        </p:txBody>
      </p:sp>
      <p:sp>
        <p:nvSpPr>
          <p:cNvPr id="17" name="文字方塊 16"/>
          <p:cNvSpPr txBox="1"/>
          <p:nvPr/>
        </p:nvSpPr>
        <p:spPr>
          <a:xfrm>
            <a:off x="6358892" y="327740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20" name="文字方塊 19"/>
          <p:cNvSpPr txBox="1"/>
          <p:nvPr/>
        </p:nvSpPr>
        <p:spPr>
          <a:xfrm>
            <a:off x="7765828" y="346207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21" name="文字方塊 20"/>
          <p:cNvSpPr txBox="1"/>
          <p:nvPr/>
        </p:nvSpPr>
        <p:spPr>
          <a:xfrm>
            <a:off x="8460432" y="4865062"/>
            <a:ext cx="150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22" name="文字方塊 21"/>
          <p:cNvSpPr txBox="1"/>
          <p:nvPr/>
        </p:nvSpPr>
        <p:spPr>
          <a:xfrm>
            <a:off x="6732240" y="431835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0</a:t>
            </a:r>
            <a:endParaRPr lang="zh-TW" altLang="en-US" dirty="0"/>
          </a:p>
        </p:txBody>
      </p:sp>
      <p:sp>
        <p:nvSpPr>
          <p:cNvPr id="23" name="文字方塊 22"/>
          <p:cNvSpPr txBox="1"/>
          <p:nvPr/>
        </p:nvSpPr>
        <p:spPr>
          <a:xfrm>
            <a:off x="6455520" y="514790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i="1" dirty="0" smtClean="0">
                <a:solidFill>
                  <a:srgbClr val="00B050"/>
                </a:solidFill>
              </a:rPr>
              <a:t>n = 3</a:t>
            </a:r>
            <a:endParaRPr lang="zh-TW" altLang="en-US" b="1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681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892</TotalTime>
  <Words>321</Words>
  <Application>Microsoft Office PowerPoint</Application>
  <PresentationFormat>如螢幕大小 (4:3)</PresentationFormat>
  <Paragraphs>46</Paragraphs>
  <Slides>9</Slides>
  <Notes>2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0" baseType="lpstr">
      <vt:lpstr>Office 佈景主題</vt:lpstr>
      <vt:lpstr>HW#8 Solutions</vt:lpstr>
      <vt:lpstr>HW#8 Problem 3</vt:lpstr>
      <vt:lpstr>HW#8 Problem 3(cont.)</vt:lpstr>
      <vt:lpstr>HW#8 Problem 3(cont.)</vt:lpstr>
      <vt:lpstr>HW#8 Problem 3(cont.)</vt:lpstr>
      <vt:lpstr>HW#8 Problem4</vt:lpstr>
      <vt:lpstr>HW#8 Problem 4(cont.)</vt:lpstr>
      <vt:lpstr>HW#8 Problem 4(cont.)</vt:lpstr>
      <vt:lpstr>HW#8 Problem 4(cont.)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Hw03</dc:title>
  <dc:creator>Narration</dc:creator>
  <cp:lastModifiedBy>Yih-Kuen Tsay</cp:lastModifiedBy>
  <cp:revision>86</cp:revision>
  <dcterms:created xsi:type="dcterms:W3CDTF">2012-04-04T13:53:35Z</dcterms:created>
  <dcterms:modified xsi:type="dcterms:W3CDTF">2012-06-08T14:43:44Z</dcterms:modified>
</cp:coreProperties>
</file>