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64"/>
  </p:notesMasterIdLst>
  <p:handoutMasterIdLst>
    <p:handoutMasterId r:id="rId6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7" r:id="rId60"/>
    <p:sldId id="313" r:id="rId61"/>
    <p:sldId id="314" r:id="rId62"/>
    <p:sldId id="315" r:id="rId63"/>
  </p:sldIdLst>
  <p:sldSz cx="9144000" cy="6858000" type="screen4x3"/>
  <p:notesSz cx="6797675" cy="9874250"/>
  <p:custDataLst>
    <p:tags r:id="rId66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78" autoAdjust="0"/>
  </p:normalViewPr>
  <p:slideViewPr>
    <p:cSldViewPr>
      <p:cViewPr varScale="1">
        <p:scale>
          <a:sx n="73" d="100"/>
          <a:sy n="73" d="100"/>
        </p:scale>
        <p:origin x="921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50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gs" Target="tags/tag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72B638-AD8A-7449-B951-8BAE00A25ADC}" type="doc">
      <dgm:prSet loTypeId="urn:microsoft.com/office/officeart/2005/8/layout/arrow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D7223F-47AF-9145-AC1D-19E9CEBF0BBA}">
      <dgm:prSet phldrT="[Text]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smtClean="0"/>
            <a:t>Lower level</a:t>
          </a:r>
          <a:endParaRPr lang="en-US" dirty="0"/>
        </a:p>
      </dgm:t>
    </dgm:pt>
    <dgm:pt modelId="{6AF4A625-D7C6-3C44-BBB6-A35B38728378}" type="parTrans" cxnId="{77194883-A665-AD47-8DA4-B3690A1A4E2F}">
      <dgm:prSet/>
      <dgm:spPr/>
      <dgm:t>
        <a:bodyPr/>
        <a:lstStyle/>
        <a:p>
          <a:endParaRPr lang="en-US"/>
        </a:p>
      </dgm:t>
    </dgm:pt>
    <dgm:pt modelId="{A07E8E10-8C1E-4A4E-9EC7-0E8B471F26A1}" type="sibTrans" cxnId="{77194883-A665-AD47-8DA4-B3690A1A4E2F}">
      <dgm:prSet/>
      <dgm:spPr/>
      <dgm:t>
        <a:bodyPr/>
        <a:lstStyle/>
        <a:p>
          <a:endParaRPr lang="en-US"/>
        </a:p>
      </dgm:t>
    </dgm:pt>
    <dgm:pt modelId="{67CEA14B-DB74-D04C-8843-6765F8ACBA91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smtClean="0"/>
            <a:t>There must be some sort of function that produces an authenticator</a:t>
          </a:r>
        </a:p>
      </dgm:t>
    </dgm:pt>
    <dgm:pt modelId="{F7F87C3D-F34C-324B-8A44-7D3B2BB7365B}" type="parTrans" cxnId="{8E823168-509F-3F4D-81BA-3388C694368C}">
      <dgm:prSet/>
      <dgm:spPr/>
      <dgm:t>
        <a:bodyPr/>
        <a:lstStyle/>
        <a:p>
          <a:endParaRPr lang="en-US"/>
        </a:p>
      </dgm:t>
    </dgm:pt>
    <dgm:pt modelId="{C16D9BF7-F155-E74D-9B94-A842DF9A0FA9}" type="sibTrans" cxnId="{8E823168-509F-3F4D-81BA-3388C694368C}">
      <dgm:prSet/>
      <dgm:spPr/>
      <dgm:t>
        <a:bodyPr/>
        <a:lstStyle/>
        <a:p>
          <a:endParaRPr lang="en-US"/>
        </a:p>
      </dgm:t>
    </dgm:pt>
    <dgm:pt modelId="{70C31672-69CE-724F-96D3-288C76C18F89}">
      <dgm:prSet custT="1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sz="1900" dirty="0" smtClean="0"/>
            <a:t>Higher level</a:t>
          </a:r>
        </a:p>
      </dgm:t>
    </dgm:pt>
    <dgm:pt modelId="{61D649B8-315F-F84C-AC9A-3EB95DF24113}" type="parTrans" cxnId="{D7C6FD97-EC24-7E4B-A5CC-63584ED825A0}">
      <dgm:prSet/>
      <dgm:spPr/>
      <dgm:t>
        <a:bodyPr/>
        <a:lstStyle/>
        <a:p>
          <a:endParaRPr lang="en-US"/>
        </a:p>
      </dgm:t>
    </dgm:pt>
    <dgm:pt modelId="{752F9A10-5E69-5F49-A955-00E57BB911F4}" type="sibTrans" cxnId="{D7C6FD97-EC24-7E4B-A5CC-63584ED825A0}">
      <dgm:prSet/>
      <dgm:spPr/>
      <dgm:t>
        <a:bodyPr/>
        <a:lstStyle/>
        <a:p>
          <a:endParaRPr lang="en-US"/>
        </a:p>
      </dgm:t>
    </dgm:pt>
    <dgm:pt modelId="{8BC74112-092F-7A4C-89D4-D59CE6A78249}">
      <dgm:prSet custT="1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sz="1500" dirty="0" smtClean="0"/>
            <a:t>Use the lower-level function as a primitive in an authentication protocol that enables a receiver to verify the authenticity of a message</a:t>
          </a:r>
        </a:p>
      </dgm:t>
    </dgm:pt>
    <dgm:pt modelId="{82471070-B302-E541-A717-EB2B13629F6A}" type="parTrans" cxnId="{20DAEC2E-E96C-4143-8582-26AA0290F6F1}">
      <dgm:prSet/>
      <dgm:spPr/>
      <dgm:t>
        <a:bodyPr/>
        <a:lstStyle/>
        <a:p>
          <a:endParaRPr lang="en-US"/>
        </a:p>
      </dgm:t>
    </dgm:pt>
    <dgm:pt modelId="{BFB1E995-2A6C-7646-8CEE-A46E43CC28B0}" type="sibTrans" cxnId="{20DAEC2E-E96C-4143-8582-26AA0290F6F1}">
      <dgm:prSet/>
      <dgm:spPr/>
      <dgm:t>
        <a:bodyPr/>
        <a:lstStyle/>
        <a:p>
          <a:endParaRPr lang="en-US"/>
        </a:p>
      </dgm:t>
    </dgm:pt>
    <dgm:pt modelId="{5B93C41C-15C2-DB4E-BB5F-508419D939D4}" type="pres">
      <dgm:prSet presAssocID="{AF72B638-AD8A-7449-B951-8BAE00A25AD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FEC589-A4ED-E54A-BF89-3911A7F09B0D}" type="pres">
      <dgm:prSet presAssocID="{AF72B638-AD8A-7449-B951-8BAE00A25ADC}" presName="divider" presStyleLbl="fgShp" presStyleIdx="0" presStyleCn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0C3C8EB4-2219-0641-85AA-990D74CF09C9}" type="pres">
      <dgm:prSet presAssocID="{74D7223F-47AF-9145-AC1D-19E9CEBF0BBA}" presName="downArrow" presStyleLbl="node1" presStyleIdx="0" presStyleCnt="2" custLinFactNeighborX="1667" custLinFactNeighborY="25636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A3AF565A-D8F3-0D47-8B84-CE178EBBD269}" type="pres">
      <dgm:prSet presAssocID="{74D7223F-47AF-9145-AC1D-19E9CEBF0BBA}" presName="downArrowText" presStyleLbl="revTx" presStyleIdx="0" presStyleCnt="2" custScaleX="201562" custScaleY="67716" custLinFactNeighborX="-83594" custLinFactNeighborY="-161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9A8629-E88D-5B42-AE48-3030A7AF7E25}" type="pres">
      <dgm:prSet presAssocID="{70C31672-69CE-724F-96D3-288C76C18F89}" presName="upArrow" presStyleLbl="node1" presStyleIdx="1" presStyleCnt="2" custLinFactNeighborX="-14167" custLinFactNeighborY="-31568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F0458508-C634-8947-BE5F-AF7AD4C41A9B}" type="pres">
      <dgm:prSet presAssocID="{70C31672-69CE-724F-96D3-288C76C18F89}" presName="upArrowText" presStyleLbl="revTx" presStyleIdx="1" presStyleCnt="2" custScaleX="228125" custScaleY="73214" custLinFactNeighborX="79941" custLinFactNeighborY="133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7CA9EC-B407-4A01-A834-BB9FBE1F18DA}" type="presOf" srcId="{AF72B638-AD8A-7449-B951-8BAE00A25ADC}" destId="{5B93C41C-15C2-DB4E-BB5F-508419D939D4}" srcOrd="0" destOrd="0" presId="urn:microsoft.com/office/officeart/2005/8/layout/arrow3"/>
    <dgm:cxn modelId="{8E823168-509F-3F4D-81BA-3388C694368C}" srcId="{74D7223F-47AF-9145-AC1D-19E9CEBF0BBA}" destId="{67CEA14B-DB74-D04C-8843-6765F8ACBA91}" srcOrd="0" destOrd="0" parTransId="{F7F87C3D-F34C-324B-8A44-7D3B2BB7365B}" sibTransId="{C16D9BF7-F155-E74D-9B94-A842DF9A0FA9}"/>
    <dgm:cxn modelId="{8A2E4496-97D2-47A5-9242-0EF6C1AE38BB}" type="presOf" srcId="{67CEA14B-DB74-D04C-8843-6765F8ACBA91}" destId="{A3AF565A-D8F3-0D47-8B84-CE178EBBD269}" srcOrd="0" destOrd="1" presId="urn:microsoft.com/office/officeart/2005/8/layout/arrow3"/>
    <dgm:cxn modelId="{D7C6FD97-EC24-7E4B-A5CC-63584ED825A0}" srcId="{AF72B638-AD8A-7449-B951-8BAE00A25ADC}" destId="{70C31672-69CE-724F-96D3-288C76C18F89}" srcOrd="1" destOrd="0" parTransId="{61D649B8-315F-F84C-AC9A-3EB95DF24113}" sibTransId="{752F9A10-5E69-5F49-A955-00E57BB911F4}"/>
    <dgm:cxn modelId="{9C6FEC91-2861-487A-94B7-A7A879EF0208}" type="presOf" srcId="{70C31672-69CE-724F-96D3-288C76C18F89}" destId="{F0458508-C634-8947-BE5F-AF7AD4C41A9B}" srcOrd="0" destOrd="0" presId="urn:microsoft.com/office/officeart/2005/8/layout/arrow3"/>
    <dgm:cxn modelId="{77194883-A665-AD47-8DA4-B3690A1A4E2F}" srcId="{AF72B638-AD8A-7449-B951-8BAE00A25ADC}" destId="{74D7223F-47AF-9145-AC1D-19E9CEBF0BBA}" srcOrd="0" destOrd="0" parTransId="{6AF4A625-D7C6-3C44-BBB6-A35B38728378}" sibTransId="{A07E8E10-8C1E-4A4E-9EC7-0E8B471F26A1}"/>
    <dgm:cxn modelId="{EA14A9F0-7E6C-4794-B34B-C359DD2BA467}" type="presOf" srcId="{74D7223F-47AF-9145-AC1D-19E9CEBF0BBA}" destId="{A3AF565A-D8F3-0D47-8B84-CE178EBBD269}" srcOrd="0" destOrd="0" presId="urn:microsoft.com/office/officeart/2005/8/layout/arrow3"/>
    <dgm:cxn modelId="{F2618524-DFD3-46D0-BF25-3686C92B24A3}" type="presOf" srcId="{8BC74112-092F-7A4C-89D4-D59CE6A78249}" destId="{F0458508-C634-8947-BE5F-AF7AD4C41A9B}" srcOrd="0" destOrd="1" presId="urn:microsoft.com/office/officeart/2005/8/layout/arrow3"/>
    <dgm:cxn modelId="{20DAEC2E-E96C-4143-8582-26AA0290F6F1}" srcId="{70C31672-69CE-724F-96D3-288C76C18F89}" destId="{8BC74112-092F-7A4C-89D4-D59CE6A78249}" srcOrd="0" destOrd="0" parTransId="{82471070-B302-E541-A717-EB2B13629F6A}" sibTransId="{BFB1E995-2A6C-7646-8CEE-A46E43CC28B0}"/>
    <dgm:cxn modelId="{CFE33A2F-25A5-40C2-9BA8-7604597E3598}" type="presParOf" srcId="{5B93C41C-15C2-DB4E-BB5F-508419D939D4}" destId="{29FEC589-A4ED-E54A-BF89-3911A7F09B0D}" srcOrd="0" destOrd="0" presId="urn:microsoft.com/office/officeart/2005/8/layout/arrow3"/>
    <dgm:cxn modelId="{E2789989-2E54-4C24-9942-FD547A2DFDC8}" type="presParOf" srcId="{5B93C41C-15C2-DB4E-BB5F-508419D939D4}" destId="{0C3C8EB4-2219-0641-85AA-990D74CF09C9}" srcOrd="1" destOrd="0" presId="urn:microsoft.com/office/officeart/2005/8/layout/arrow3"/>
    <dgm:cxn modelId="{BA1052BC-98A2-4E96-B2A0-604C97466C7D}" type="presParOf" srcId="{5B93C41C-15C2-DB4E-BB5F-508419D939D4}" destId="{A3AF565A-D8F3-0D47-8B84-CE178EBBD269}" srcOrd="2" destOrd="0" presId="urn:microsoft.com/office/officeart/2005/8/layout/arrow3"/>
    <dgm:cxn modelId="{AFCA2671-1B84-4F60-9DD1-16EFEE9F3876}" type="presParOf" srcId="{5B93C41C-15C2-DB4E-BB5F-508419D939D4}" destId="{F89A8629-E88D-5B42-AE48-3030A7AF7E25}" srcOrd="3" destOrd="0" presId="urn:microsoft.com/office/officeart/2005/8/layout/arrow3"/>
    <dgm:cxn modelId="{60635C75-3BD5-44AD-8F4A-D440620DC716}" type="presParOf" srcId="{5B93C41C-15C2-DB4E-BB5F-508419D939D4}" destId="{F0458508-C634-8947-BE5F-AF7AD4C41A9B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FEC589-A4ED-E54A-BF89-3911A7F09B0D}">
      <dsp:nvSpPr>
        <dsp:cNvPr id="0" name=""/>
        <dsp:cNvSpPr/>
      </dsp:nvSpPr>
      <dsp:spPr>
        <a:xfrm rot="21300000">
          <a:off x="18706" y="1901000"/>
          <a:ext cx="6058586" cy="693799"/>
        </a:xfrm>
        <a:prstGeom prst="mathMin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C3C8EB4-2219-0641-85AA-990D74CF09C9}">
      <dsp:nvSpPr>
        <dsp:cNvPr id="0" name=""/>
        <dsp:cNvSpPr/>
      </dsp:nvSpPr>
      <dsp:spPr>
        <a:xfrm>
          <a:off x="762006" y="685807"/>
          <a:ext cx="1828800" cy="1798320"/>
        </a:xfrm>
        <a:prstGeom prst="down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AF565A-D8F3-0D47-8B84-CE178EBBD269}">
      <dsp:nvSpPr>
        <dsp:cNvPr id="0" name=""/>
        <dsp:cNvSpPr/>
      </dsp:nvSpPr>
      <dsp:spPr>
        <a:xfrm>
          <a:off x="609599" y="0"/>
          <a:ext cx="3931910" cy="1278637"/>
        </a:xfrm>
        <a:prstGeom prst="rect">
          <a:avLst/>
        </a:prstGeom>
        <a:solidFill>
          <a:schemeClr val="bg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Lower level</a:t>
          </a:r>
          <a:endParaRPr 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There must be some sort of function that produces an authenticator</a:t>
          </a:r>
        </a:p>
      </dsp:txBody>
      <dsp:txXfrm>
        <a:off x="609599" y="0"/>
        <a:ext cx="3931910" cy="1278637"/>
      </dsp:txXfrm>
    </dsp:sp>
    <dsp:sp modelId="{F89A8629-E88D-5B42-AE48-3030A7AF7E25}">
      <dsp:nvSpPr>
        <dsp:cNvPr id="0" name=""/>
        <dsp:cNvSpPr/>
      </dsp:nvSpPr>
      <dsp:spPr>
        <a:xfrm>
          <a:off x="3276593" y="1904996"/>
          <a:ext cx="1828800" cy="1798320"/>
        </a:xfrm>
        <a:prstGeom prst="up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458508-C634-8947-BE5F-AF7AD4C41A9B}">
      <dsp:nvSpPr>
        <dsp:cNvPr id="0" name=""/>
        <dsp:cNvSpPr/>
      </dsp:nvSpPr>
      <dsp:spPr>
        <a:xfrm>
          <a:off x="1224145" y="3113346"/>
          <a:ext cx="4450080" cy="1382453"/>
        </a:xfrm>
        <a:prstGeom prst="rect">
          <a:avLst/>
        </a:prstGeom>
        <a:solidFill>
          <a:schemeClr val="bg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Higher level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Use the lower-level function as a primitive in an authentication protocol that enables a receiver to verify the authenticity of a message</a:t>
          </a:r>
        </a:p>
      </dsp:txBody>
      <dsp:txXfrm>
        <a:off x="1224145" y="3113346"/>
        <a:ext cx="4450080" cy="13824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2016/11/22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2016/11/22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D697B20D-94E6-4CB9-9F27-CB34F20E535E}" type="slidenum">
              <a:rPr lang="zh-TW" altLang="en-US" sz="1200" smtClean="0"/>
              <a:pPr/>
              <a:t>3</a:t>
            </a:fld>
            <a:endParaRPr lang="zh-TW" altLang="en-US" sz="120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01877B-E5FC-4F44-9FC7-4B20506F310A}" type="slidenum">
              <a:rPr lang="en-AU" smtClean="0"/>
              <a:pPr>
                <a:defRPr/>
              </a:pPr>
              <a:t>4</a:t>
            </a:fld>
            <a:endParaRPr lang="en-A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0BF683DC-12ED-40A1-8A48-1F5EF78AACFC}" type="slidenum">
              <a:rPr lang="zh-TW" altLang="en-AU" sz="1200" smtClean="0">
                <a:latin typeface="Arial" charset="0"/>
              </a:rPr>
              <a:pPr/>
              <a:t>42</a:t>
            </a:fld>
            <a:endParaRPr lang="en-AU" altLang="zh-TW" sz="1200" smtClean="0">
              <a:latin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E1E44C30-82B2-480A-9497-7211380A748F}" type="slidenum">
              <a:rPr lang="zh-TW" altLang="en-AU" sz="1200" smtClean="0">
                <a:latin typeface="Arial" charset="0"/>
              </a:rPr>
              <a:pPr/>
              <a:t>45</a:t>
            </a:fld>
            <a:endParaRPr lang="en-AU" altLang="zh-TW" sz="1200" smtClean="0">
              <a:latin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AU" altLang="zh-TW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3926ADAB-15C1-4176-8F5C-C7A18E9E37C9}" type="slidenum">
              <a:rPr lang="zh-TW" altLang="en-AU" sz="1200" smtClean="0">
                <a:latin typeface="Arial" charset="0"/>
              </a:rPr>
              <a:pPr/>
              <a:t>48</a:t>
            </a:fld>
            <a:endParaRPr lang="en-AU" altLang="zh-TW" sz="1200" smtClean="0">
              <a:latin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CCE906E2-8AF7-40A8-8A6E-0F0BC5C1E771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49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95C5D889-7211-42BF-B849-FEE18CE25787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51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474587A7-3B24-4142-9F73-6ADD9A400B0F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52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CC2BF6F3-BF66-4A5A-8D91-6E4296289675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54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BA2A3237-4BC2-4501-87B4-FC5DD7AC2C88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55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031731D3-B945-4A9F-8B8B-8D5664CE2B86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56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337D1F30-88CA-40C4-ADDF-AC8E0D9EBE5E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59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4AEFE895-AED3-44C0-8861-265F6CCFBF6F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60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690269"/>
            <a:ext cx="5438140" cy="46885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E50BEFA0-8C81-419A-8A0D-E906E73BA5CA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61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61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Message Authentication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Message Authentication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Message Authentication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Message Authentication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Message Authentication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Message Authentication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2016: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IS 2016: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Message Authentication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(Based on [Lee 2013, Stallings 2014])</a:t>
            </a:r>
            <a:endParaRPr lang="zh-TW" altLang="en-US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Outline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Message authentication requirements</a:t>
            </a:r>
          </a:p>
          <a:p>
            <a:pPr eaLnBrk="1" hangingPunct="1"/>
            <a:r>
              <a:rPr lang="en-US" altLang="zh-TW" sz="2800" dirty="0" smtClean="0"/>
              <a:t>Message authentication functions</a:t>
            </a:r>
          </a:p>
          <a:p>
            <a:pPr eaLnBrk="1" hangingPunct="1"/>
            <a:r>
              <a:rPr lang="en-US" altLang="zh-TW" sz="2800" dirty="0" smtClean="0"/>
              <a:t>Requirements for message authentication codes</a:t>
            </a:r>
          </a:p>
          <a:p>
            <a:pPr eaLnBrk="1" hangingPunct="1"/>
            <a:r>
              <a:rPr lang="en-US" altLang="zh-TW" sz="2800" dirty="0" smtClean="0"/>
              <a:t>Security of MACs</a:t>
            </a:r>
          </a:p>
          <a:p>
            <a:pPr eaLnBrk="1" hangingPunct="1"/>
            <a:r>
              <a:rPr lang="en-US" altLang="zh-TW" sz="2800" dirty="0" smtClean="0"/>
              <a:t>MACs based on hash functions (HMAC)</a:t>
            </a:r>
          </a:p>
          <a:p>
            <a:pPr eaLnBrk="1" hangingPunct="1"/>
            <a:r>
              <a:rPr lang="en-US" altLang="zh-TW" sz="2800" dirty="0" smtClean="0"/>
              <a:t>MACs based on block ciphers (DAA and CMAC)</a:t>
            </a:r>
          </a:p>
          <a:p>
            <a:pPr eaLnBrk="1" hangingPunct="1"/>
            <a:r>
              <a:rPr lang="en-US" altLang="zh-TW" sz="2800" dirty="0" smtClean="0"/>
              <a:t>Authenticated encryption (CCM and GCM)</a:t>
            </a:r>
          </a:p>
          <a:p>
            <a:pPr eaLnBrk="1" hangingPunct="1"/>
            <a:r>
              <a:rPr lang="en-US" altLang="zh-TW" sz="2800" dirty="0" smtClean="0"/>
              <a:t>Key Wrapping</a:t>
            </a:r>
          </a:p>
          <a:p>
            <a:pPr eaLnBrk="1" hangingPunct="1"/>
            <a:r>
              <a:rPr lang="en-US" altLang="zh-TW" sz="2800" dirty="0" smtClean="0"/>
              <a:t>Pseudorandom number generation using hash functions and MACs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Authentication Requirements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Attacks in networked communications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Disclosure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Traffic analysis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Masquerade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Content modification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Sequence modification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Timing modification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Source repudiation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Destination repudiation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Message authentication verifies that received messages come from the alleged source and have not been altered, against Attacks 3-6 (and 7 partly).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Authentication Functions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39552" y="1268760"/>
            <a:ext cx="3733800" cy="485457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  <a:spcBef>
                <a:spcPts val="3600"/>
              </a:spcBef>
            </a:pPr>
            <a:r>
              <a:rPr lang="en-US" sz="2588" dirty="0" smtClean="0"/>
              <a:t>Two levels of functionality: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5148064" y="1484784"/>
            <a:ext cx="3844066" cy="4896000"/>
          </a:xfrm>
        </p:spPr>
        <p:txBody>
          <a:bodyPr>
            <a:normAutofit fontScale="77500" lnSpcReduction="20000"/>
          </a:bodyPr>
          <a:lstStyle/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r>
              <a:rPr lang="en-US" sz="2600" dirty="0" smtClean="0">
                <a:cs typeface="ＭＳ Ｐゴシック" pitchFamily="-84" charset="-128"/>
              </a:rPr>
              <a:t>Hash function</a:t>
            </a:r>
          </a:p>
          <a:p>
            <a:pPr lvl="1"/>
            <a:r>
              <a:rPr lang="en-US" dirty="0" smtClean="0"/>
              <a:t>A function that maps a message of any length into a fixed-length hash value, which serves as the authenticator</a:t>
            </a: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r>
              <a:rPr lang="en-US" sz="2600" dirty="0" smtClean="0">
                <a:cs typeface="ＭＳ Ｐゴシック" pitchFamily="-84" charset="-128"/>
              </a:rPr>
              <a:t>Message encryption</a:t>
            </a:r>
          </a:p>
          <a:p>
            <a:pPr lvl="1"/>
            <a:r>
              <a:rPr lang="en-US" dirty="0" smtClean="0"/>
              <a:t>The ciphertext of the entire message serves as its authenticator</a:t>
            </a: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r>
              <a:rPr lang="en-US" sz="2600" dirty="0" smtClean="0">
                <a:cs typeface="ＭＳ Ｐゴシック" pitchFamily="-84" charset="-128"/>
              </a:rPr>
              <a:t>Message authentication code (MAC)</a:t>
            </a:r>
          </a:p>
          <a:p>
            <a:pPr lvl="1"/>
            <a:r>
              <a:rPr lang="en-US" dirty="0" smtClean="0"/>
              <a:t>A function of the message and a secret key that produces a fixed-length value that serves as the authenticator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963656953"/>
              </p:ext>
            </p:extLst>
          </p:nvPr>
        </p:nvGraphicFramePr>
        <p:xfrm>
          <a:off x="-324544" y="1916832"/>
          <a:ext cx="60960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89212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686800" cy="839787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Functions to Produce an Authenticator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Hash function: 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600" dirty="0" smtClean="0"/>
              <a:t>A function that maps a message of any length into a fixed-length hash value, which serves as the authenticator.</a:t>
            </a:r>
          </a:p>
          <a:p>
            <a:pPr eaLnBrk="1" hangingPunct="1"/>
            <a:r>
              <a:rPr lang="en-US" altLang="zh-TW" dirty="0" smtClean="0"/>
              <a:t>Message encryption: 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600" dirty="0" smtClean="0"/>
              <a:t>The </a:t>
            </a:r>
            <a:r>
              <a:rPr lang="en-US" altLang="zh-TW" sz="2600" dirty="0" err="1" smtClean="0"/>
              <a:t>ciphertext</a:t>
            </a:r>
            <a:r>
              <a:rPr lang="en-US" altLang="zh-TW" sz="2600" dirty="0" smtClean="0"/>
              <a:t> of the entire message serves as its authenticator.</a:t>
            </a:r>
          </a:p>
          <a:p>
            <a:pPr eaLnBrk="1" hangingPunct="1"/>
            <a:r>
              <a:rPr lang="en-US" altLang="zh-TW" dirty="0" smtClean="0"/>
              <a:t>Message authentication code (MAC): 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600" dirty="0" smtClean="0"/>
              <a:t>A public function of the message and a secret key that produces a fixed-length value that serves as the authenticator.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Message Encryption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</a:t>
            </a:r>
          </a:p>
          <a:p>
            <a:pPr eaLnBrk="1" hangingPunct="1"/>
            <a:r>
              <a:rPr lang="en-US" altLang="zh-TW" dirty="0" smtClean="0"/>
              <a:t>Public-key encryption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Encryption: Confidentiality and Authentication</a:t>
            </a:r>
            <a:endParaRPr lang="zh-TW" altLang="en-US" dirty="0" smtClean="0"/>
          </a:p>
        </p:txBody>
      </p:sp>
      <p:grpSp>
        <p:nvGrpSpPr>
          <p:cNvPr id="22" name="群組 21"/>
          <p:cNvGrpSpPr/>
          <p:nvPr/>
        </p:nvGrpSpPr>
        <p:grpSpPr>
          <a:xfrm>
            <a:off x="914400" y="2743200"/>
            <a:ext cx="7467600" cy="2443163"/>
            <a:chOff x="914400" y="2743200"/>
            <a:chExt cx="7467600" cy="2443163"/>
          </a:xfrm>
        </p:grpSpPr>
        <p:sp>
          <p:nvSpPr>
            <p:cNvPr id="8195" name="Rectangle 3"/>
            <p:cNvSpPr>
              <a:spLocks noChangeArrowheads="1"/>
            </p:cNvSpPr>
            <p:nvPr/>
          </p:nvSpPr>
          <p:spPr bwMode="auto">
            <a:xfrm>
              <a:off x="914400" y="33528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8196" name="Rectangle 4"/>
            <p:cNvSpPr>
              <a:spLocks noChangeArrowheads="1"/>
            </p:cNvSpPr>
            <p:nvPr/>
          </p:nvSpPr>
          <p:spPr bwMode="auto">
            <a:xfrm>
              <a:off x="4419600" y="33528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7696200" y="34290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8198" name="Oval 6"/>
            <p:cNvSpPr>
              <a:spLocks noChangeArrowheads="1"/>
            </p:cNvSpPr>
            <p:nvPr/>
          </p:nvSpPr>
          <p:spPr bwMode="auto">
            <a:xfrm>
              <a:off x="2590800" y="3733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8199" name="Oval 7"/>
            <p:cNvSpPr>
              <a:spLocks noChangeArrowheads="1"/>
            </p:cNvSpPr>
            <p:nvPr/>
          </p:nvSpPr>
          <p:spPr bwMode="auto">
            <a:xfrm>
              <a:off x="6096000" y="3733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8200" name="Line 8"/>
            <p:cNvSpPr>
              <a:spLocks noChangeShapeType="1"/>
            </p:cNvSpPr>
            <p:nvPr/>
          </p:nvSpPr>
          <p:spPr bwMode="auto">
            <a:xfrm>
              <a:off x="16002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1" name="Line 9"/>
            <p:cNvSpPr>
              <a:spLocks noChangeShapeType="1"/>
            </p:cNvSpPr>
            <p:nvPr/>
          </p:nvSpPr>
          <p:spPr bwMode="auto">
            <a:xfrm>
              <a:off x="3200400" y="40386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2" name="Line 10"/>
            <p:cNvSpPr>
              <a:spLocks noChangeShapeType="1"/>
            </p:cNvSpPr>
            <p:nvPr/>
          </p:nvSpPr>
          <p:spPr bwMode="auto">
            <a:xfrm>
              <a:off x="51054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3" name="Line 11"/>
            <p:cNvSpPr>
              <a:spLocks noChangeShapeType="1"/>
            </p:cNvSpPr>
            <p:nvPr/>
          </p:nvSpPr>
          <p:spPr bwMode="auto">
            <a:xfrm>
              <a:off x="67056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4" name="Text Box 12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Source</a:t>
              </a:r>
            </a:p>
          </p:txBody>
        </p:sp>
        <p:sp>
          <p:nvSpPr>
            <p:cNvPr id="8205" name="Text Box 13"/>
            <p:cNvSpPr txBox="1">
              <a:spLocks noChangeArrowheads="1"/>
            </p:cNvSpPr>
            <p:nvPr/>
          </p:nvSpPr>
          <p:spPr bwMode="auto">
            <a:xfrm>
              <a:off x="57912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Destination</a:t>
              </a:r>
            </a:p>
          </p:txBody>
        </p:sp>
        <p:sp>
          <p:nvSpPr>
            <p:cNvPr id="8206" name="Text Box 14"/>
            <p:cNvSpPr txBox="1">
              <a:spLocks noChangeArrowheads="1"/>
            </p:cNvSpPr>
            <p:nvPr/>
          </p:nvSpPr>
          <p:spPr bwMode="auto">
            <a:xfrm>
              <a:off x="2667000" y="47244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8207" name="Text Box 15"/>
            <p:cNvSpPr txBox="1">
              <a:spLocks noChangeArrowheads="1"/>
            </p:cNvSpPr>
            <p:nvPr/>
          </p:nvSpPr>
          <p:spPr bwMode="auto">
            <a:xfrm>
              <a:off x="6248400" y="46482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8208" name="Text Box 16"/>
            <p:cNvSpPr txBox="1">
              <a:spLocks noChangeArrowheads="1"/>
            </p:cNvSpPr>
            <p:nvPr/>
          </p:nvSpPr>
          <p:spPr bwMode="auto">
            <a:xfrm>
              <a:off x="4267200" y="4724400"/>
              <a:ext cx="1143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E(K,M)</a:t>
              </a:r>
            </a:p>
          </p:txBody>
        </p:sp>
        <p:sp>
          <p:nvSpPr>
            <p:cNvPr id="8209" name="Line 17"/>
            <p:cNvSpPr>
              <a:spLocks noChangeShapeType="1"/>
            </p:cNvSpPr>
            <p:nvPr/>
          </p:nvSpPr>
          <p:spPr bwMode="auto">
            <a:xfrm flipV="1">
              <a:off x="28956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0" name="Line 18"/>
            <p:cNvSpPr>
              <a:spLocks noChangeShapeType="1"/>
            </p:cNvSpPr>
            <p:nvPr/>
          </p:nvSpPr>
          <p:spPr bwMode="auto">
            <a:xfrm flipV="1">
              <a:off x="64008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Confidentiality and Authentication Implications of Message Encryption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457200" y="1515318"/>
            <a:ext cx="8229600" cy="52260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Symmetric encryption 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E(K,M)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confidentiality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Only A and B share K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a degree of authentication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Could come only from A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Has not been altered in transit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Requires some formatting/redundancy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Does not provide signature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Receiver could forge message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Sender could deny message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 (cont.)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Suppose M can be any bit pattern.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There is no way to determine automatically, at the destination, whether an incoming message is the ciphertext of a legitimate message.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Thus, in general, we require that only a small subset of all possible bit patterns is considered legitimate plaintext.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In that case, any spurious ciphertext is unlikely to produce legitimate plaintext.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 (cont.)</a:t>
            </a:r>
            <a:endParaRPr lang="zh-TW" altLang="en-US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For example, suppose that we are transmitting messages using Caesar cipher with a shift of one (K=1).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 sends the following legitimate </a:t>
            </a:r>
            <a:r>
              <a:rPr lang="en-US" altLang="zh-TW" sz="2800" dirty="0" err="1" smtClean="0"/>
              <a:t>ciphertext</a:t>
            </a:r>
            <a:r>
              <a:rPr lang="en-US" altLang="zh-TW" sz="2800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>
                <a:solidFill>
                  <a:schemeClr val="accent1"/>
                </a:solidFill>
              </a:rPr>
              <a:t>ipxbsfzpv</a:t>
            </a:r>
            <a:endParaRPr lang="en-US" altLang="zh-TW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B decrypts to produce the following plaintext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>
                <a:solidFill>
                  <a:schemeClr val="accent2"/>
                </a:solidFill>
              </a:rPr>
              <a:t>howareyou</a:t>
            </a:r>
            <a:endParaRPr lang="en-US" altLang="zh-TW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 simple frequency analysis confirms that this message has the profile of ordinary English.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 (cont.)</a:t>
            </a:r>
            <a:endParaRPr lang="zh-TW" altLang="en-US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On other hand, if an opponent generates the following random sequence of letters.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/>
              <a:t>	</a:t>
            </a:r>
            <a:r>
              <a:rPr lang="en-US" altLang="zh-TW" smtClean="0">
                <a:solidFill>
                  <a:schemeClr val="accent1"/>
                </a:solidFill>
              </a:rPr>
              <a:t>zuvrsoevgqxlzw</a:t>
            </a:r>
            <a:endParaRPr lang="en-US" altLang="zh-TW" smtClean="0"/>
          </a:p>
          <a:p>
            <a:pPr eaLnBrk="1" hangingPunct="1"/>
            <a:r>
              <a:rPr lang="en-US" altLang="zh-TW" smtClean="0"/>
              <a:t>It decrypts to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/>
              <a:t>	</a:t>
            </a:r>
            <a:r>
              <a:rPr lang="en-US" altLang="zh-TW" smtClean="0">
                <a:solidFill>
                  <a:schemeClr val="accent2"/>
                </a:solidFill>
              </a:rPr>
              <a:t>ytuqrndufpwkyv</a:t>
            </a:r>
            <a:r>
              <a:rPr lang="en-US" altLang="zh-TW" smtClean="0"/>
              <a:t> </a:t>
            </a:r>
          </a:p>
          <a:p>
            <a:pPr eaLnBrk="1" hangingPunct="1"/>
            <a:r>
              <a:rPr lang="en-US" altLang="zh-TW" smtClean="0"/>
              <a:t>which does not fit the profile of ordinary English.</a:t>
            </a:r>
          </a:p>
          <a:p>
            <a:pPr eaLnBrk="1" hangingPunct="1"/>
            <a:endParaRPr lang="zh-TW" altLang="zh-TW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 (cont.)</a:t>
            </a:r>
            <a:endParaRPr lang="zh-TW" altLang="en-US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It may be difficult to determine automatically if incoming </a:t>
            </a:r>
            <a:r>
              <a:rPr lang="en-US" altLang="zh-TW" sz="2400" dirty="0" err="1" smtClean="0"/>
              <a:t>ciphertext</a:t>
            </a:r>
            <a:r>
              <a:rPr lang="en-US" altLang="zh-TW" sz="2400" dirty="0" smtClean="0"/>
              <a:t> decrypts to  intelligible plaintext.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If the plaintext is, say, a binary object file or digitized images, determination of properly formed and therefore authentic plaintext may be difficult.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One solution to this problem is to force the plaintext to have some structure that is easily recognized but that cannot be replicated without recourse to the encryption function.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For example, we could append an error-detecting code, also known as a frame check sequence (FCS) or checksum, to each message before encryption.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Internal Error Control</a:t>
            </a:r>
          </a:p>
        </p:txBody>
      </p:sp>
      <p:grpSp>
        <p:nvGrpSpPr>
          <p:cNvPr id="46" name="群組 45"/>
          <p:cNvGrpSpPr/>
          <p:nvPr/>
        </p:nvGrpSpPr>
        <p:grpSpPr>
          <a:xfrm>
            <a:off x="755576" y="1524000"/>
            <a:ext cx="8077200" cy="4724400"/>
            <a:chOff x="838200" y="1524000"/>
            <a:chExt cx="8077200" cy="4724400"/>
          </a:xfrm>
        </p:grpSpPr>
        <p:sp>
          <p:nvSpPr>
            <p:cNvPr id="14339" name="Rectangle 3"/>
            <p:cNvSpPr>
              <a:spLocks noChangeArrowheads="1"/>
            </p:cNvSpPr>
            <p:nvPr/>
          </p:nvSpPr>
          <p:spPr bwMode="auto">
            <a:xfrm>
              <a:off x="838200" y="22098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40" name="Rectangle 4"/>
            <p:cNvSpPr>
              <a:spLocks noChangeArrowheads="1"/>
            </p:cNvSpPr>
            <p:nvPr/>
          </p:nvSpPr>
          <p:spPr bwMode="auto">
            <a:xfrm>
              <a:off x="4343400" y="19812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7620000" y="20574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/>
            </a:p>
          </p:txBody>
        </p:sp>
        <p:sp>
          <p:nvSpPr>
            <p:cNvPr id="14342" name="Oval 6"/>
            <p:cNvSpPr>
              <a:spLocks noChangeArrowheads="1"/>
            </p:cNvSpPr>
            <p:nvPr/>
          </p:nvSpPr>
          <p:spPr bwMode="auto">
            <a:xfrm>
              <a:off x="3200400" y="23622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4343" name="Oval 7"/>
            <p:cNvSpPr>
              <a:spLocks noChangeArrowheads="1"/>
            </p:cNvSpPr>
            <p:nvPr/>
          </p:nvSpPr>
          <p:spPr bwMode="auto">
            <a:xfrm>
              <a:off x="6019800" y="23622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>
              <a:off x="1524000" y="26670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5" name="Line 9"/>
            <p:cNvSpPr>
              <a:spLocks noChangeShapeType="1"/>
            </p:cNvSpPr>
            <p:nvPr/>
          </p:nvSpPr>
          <p:spPr bwMode="auto">
            <a:xfrm>
              <a:off x="3810000" y="26670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6" name="Line 10"/>
            <p:cNvSpPr>
              <a:spLocks noChangeShapeType="1"/>
            </p:cNvSpPr>
            <p:nvPr/>
          </p:nvSpPr>
          <p:spPr bwMode="auto">
            <a:xfrm>
              <a:off x="5029200" y="26670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7" name="Line 11"/>
            <p:cNvSpPr>
              <a:spLocks noChangeShapeType="1"/>
            </p:cNvSpPr>
            <p:nvPr/>
          </p:nvSpPr>
          <p:spPr bwMode="auto">
            <a:xfrm>
              <a:off x="6629400" y="26670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8" name="Text Box 12"/>
            <p:cNvSpPr txBox="1">
              <a:spLocks noChangeArrowheads="1"/>
            </p:cNvSpPr>
            <p:nvPr/>
          </p:nvSpPr>
          <p:spPr bwMode="auto">
            <a:xfrm>
              <a:off x="3581400" y="15240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4349" name="Text Box 13"/>
            <p:cNvSpPr txBox="1">
              <a:spLocks noChangeArrowheads="1"/>
            </p:cNvSpPr>
            <p:nvPr/>
          </p:nvSpPr>
          <p:spPr bwMode="auto">
            <a:xfrm>
              <a:off x="5105400" y="5791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4350" name="Text Box 14"/>
            <p:cNvSpPr txBox="1">
              <a:spLocks noChangeArrowheads="1"/>
            </p:cNvSpPr>
            <p:nvPr/>
          </p:nvSpPr>
          <p:spPr bwMode="auto">
            <a:xfrm>
              <a:off x="6172200" y="32766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4351" name="Line 15"/>
            <p:cNvSpPr>
              <a:spLocks noChangeShapeType="1"/>
            </p:cNvSpPr>
            <p:nvPr/>
          </p:nvSpPr>
          <p:spPr bwMode="auto">
            <a:xfrm flipV="1">
              <a:off x="6324600" y="29718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2" name="Oval 16"/>
            <p:cNvSpPr>
              <a:spLocks noChangeArrowheads="1"/>
            </p:cNvSpPr>
            <p:nvPr/>
          </p:nvSpPr>
          <p:spPr bwMode="auto">
            <a:xfrm>
              <a:off x="1905000" y="4724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4353" name="Oval 17"/>
            <p:cNvSpPr>
              <a:spLocks noChangeArrowheads="1"/>
            </p:cNvSpPr>
            <p:nvPr/>
          </p:nvSpPr>
          <p:spPr bwMode="auto">
            <a:xfrm>
              <a:off x="5410200" y="4191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14354" name="Line 18"/>
            <p:cNvSpPr>
              <a:spLocks noChangeShapeType="1"/>
            </p:cNvSpPr>
            <p:nvPr/>
          </p:nvSpPr>
          <p:spPr bwMode="auto">
            <a:xfrm>
              <a:off x="914400" y="5029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5" name="Line 19"/>
            <p:cNvSpPr>
              <a:spLocks noChangeShapeType="1"/>
            </p:cNvSpPr>
            <p:nvPr/>
          </p:nvSpPr>
          <p:spPr bwMode="auto">
            <a:xfrm>
              <a:off x="2514600" y="50292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6" name="Line 20"/>
            <p:cNvSpPr>
              <a:spLocks noChangeShapeType="1"/>
            </p:cNvSpPr>
            <p:nvPr/>
          </p:nvSpPr>
          <p:spPr bwMode="auto">
            <a:xfrm>
              <a:off x="4419600" y="4495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7" name="Text Box 21"/>
            <p:cNvSpPr txBox="1">
              <a:spLocks noChangeArrowheads="1"/>
            </p:cNvSpPr>
            <p:nvPr/>
          </p:nvSpPr>
          <p:spPr bwMode="auto">
            <a:xfrm>
              <a:off x="2057400" y="57150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4358" name="Line 23"/>
            <p:cNvSpPr>
              <a:spLocks noChangeShapeType="1"/>
            </p:cNvSpPr>
            <p:nvPr/>
          </p:nvSpPr>
          <p:spPr bwMode="auto">
            <a:xfrm flipV="1">
              <a:off x="2209800" y="5334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9" name="Text Box 24"/>
            <p:cNvSpPr txBox="1">
              <a:spLocks noChangeArrowheads="1"/>
            </p:cNvSpPr>
            <p:nvPr/>
          </p:nvSpPr>
          <p:spPr bwMode="auto">
            <a:xfrm>
              <a:off x="6858000" y="3276600"/>
              <a:ext cx="2057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E(K,M||F(M))</a:t>
              </a:r>
            </a:p>
          </p:txBody>
        </p:sp>
        <p:sp>
          <p:nvSpPr>
            <p:cNvPr id="14360" name="Rectangle 25"/>
            <p:cNvSpPr>
              <a:spLocks noChangeArrowheads="1"/>
            </p:cNvSpPr>
            <p:nvPr/>
          </p:nvSpPr>
          <p:spPr bwMode="auto">
            <a:xfrm>
              <a:off x="4343400" y="28956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F(M)</a:t>
              </a:r>
            </a:p>
          </p:txBody>
        </p:sp>
        <p:sp>
          <p:nvSpPr>
            <p:cNvPr id="14361" name="Oval 26"/>
            <p:cNvSpPr>
              <a:spLocks noChangeArrowheads="1"/>
            </p:cNvSpPr>
            <p:nvPr/>
          </p:nvSpPr>
          <p:spPr bwMode="auto">
            <a:xfrm>
              <a:off x="2057400" y="3352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14362" name="Line 27"/>
            <p:cNvSpPr>
              <a:spLocks noChangeShapeType="1"/>
            </p:cNvSpPr>
            <p:nvPr/>
          </p:nvSpPr>
          <p:spPr bwMode="auto">
            <a:xfrm>
              <a:off x="1524000" y="28956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3" name="Line 28"/>
            <p:cNvSpPr>
              <a:spLocks noChangeShapeType="1"/>
            </p:cNvSpPr>
            <p:nvPr/>
          </p:nvSpPr>
          <p:spPr bwMode="auto">
            <a:xfrm>
              <a:off x="1905000" y="28956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4" name="Line 29"/>
            <p:cNvSpPr>
              <a:spLocks noChangeShapeType="1"/>
            </p:cNvSpPr>
            <p:nvPr/>
          </p:nvSpPr>
          <p:spPr bwMode="auto">
            <a:xfrm>
              <a:off x="1905000" y="36576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5" name="Line 30"/>
            <p:cNvSpPr>
              <a:spLocks noChangeShapeType="1"/>
            </p:cNvSpPr>
            <p:nvPr/>
          </p:nvSpPr>
          <p:spPr bwMode="auto">
            <a:xfrm>
              <a:off x="2895600" y="2819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6" name="Line 31"/>
            <p:cNvSpPr>
              <a:spLocks noChangeShapeType="1"/>
            </p:cNvSpPr>
            <p:nvPr/>
          </p:nvSpPr>
          <p:spPr bwMode="auto">
            <a:xfrm>
              <a:off x="2895600" y="28194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7" name="Line 32"/>
            <p:cNvSpPr>
              <a:spLocks noChangeShapeType="1"/>
            </p:cNvSpPr>
            <p:nvPr/>
          </p:nvSpPr>
          <p:spPr bwMode="auto">
            <a:xfrm>
              <a:off x="2667000" y="36576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8" name="Rectangle 33"/>
            <p:cNvSpPr>
              <a:spLocks noChangeArrowheads="1"/>
            </p:cNvSpPr>
            <p:nvPr/>
          </p:nvSpPr>
          <p:spPr bwMode="auto">
            <a:xfrm>
              <a:off x="3733800" y="43434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69" name="Rectangle 34"/>
            <p:cNvSpPr>
              <a:spLocks noChangeArrowheads="1"/>
            </p:cNvSpPr>
            <p:nvPr/>
          </p:nvSpPr>
          <p:spPr bwMode="auto">
            <a:xfrm>
              <a:off x="3733800" y="52578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F(M)</a:t>
              </a:r>
            </a:p>
          </p:txBody>
        </p:sp>
        <p:sp>
          <p:nvSpPr>
            <p:cNvPr id="14370" name="Line 35"/>
            <p:cNvSpPr>
              <a:spLocks noChangeShapeType="1"/>
            </p:cNvSpPr>
            <p:nvPr/>
          </p:nvSpPr>
          <p:spPr bwMode="auto">
            <a:xfrm>
              <a:off x="4419600" y="5410200"/>
              <a:ext cx="3048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1" name="Text Box 36"/>
            <p:cNvSpPr txBox="1">
              <a:spLocks noChangeArrowheads="1"/>
            </p:cNvSpPr>
            <p:nvPr/>
          </p:nvSpPr>
          <p:spPr bwMode="auto">
            <a:xfrm>
              <a:off x="6858000" y="4800600"/>
              <a:ext cx="1447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4372" name="Line 37"/>
            <p:cNvSpPr>
              <a:spLocks noChangeShapeType="1"/>
            </p:cNvSpPr>
            <p:nvPr/>
          </p:nvSpPr>
          <p:spPr bwMode="auto">
            <a:xfrm flipV="1">
              <a:off x="7467600" y="51816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3" name="Line 38"/>
            <p:cNvSpPr>
              <a:spLocks noChangeShapeType="1"/>
            </p:cNvSpPr>
            <p:nvPr/>
          </p:nvSpPr>
          <p:spPr bwMode="auto">
            <a:xfrm>
              <a:off x="6019800" y="4495800"/>
              <a:ext cx="1447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4" name="Line 39"/>
            <p:cNvSpPr>
              <a:spLocks noChangeShapeType="1"/>
            </p:cNvSpPr>
            <p:nvPr/>
          </p:nvSpPr>
          <p:spPr bwMode="auto">
            <a:xfrm>
              <a:off x="7467600" y="44958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5" name="Line 40"/>
            <p:cNvSpPr>
              <a:spLocks noChangeShapeType="1"/>
            </p:cNvSpPr>
            <p:nvPr/>
          </p:nvSpPr>
          <p:spPr bwMode="auto">
            <a:xfrm>
              <a:off x="914400" y="4038600"/>
              <a:ext cx="784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6" name="Line 41"/>
            <p:cNvSpPr>
              <a:spLocks noChangeShapeType="1"/>
            </p:cNvSpPr>
            <p:nvPr/>
          </p:nvSpPr>
          <p:spPr bwMode="auto">
            <a:xfrm>
              <a:off x="8305800" y="2667000"/>
              <a:ext cx="457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7" name="Line 42"/>
            <p:cNvSpPr>
              <a:spLocks noChangeShapeType="1"/>
            </p:cNvSpPr>
            <p:nvPr/>
          </p:nvSpPr>
          <p:spPr bwMode="auto">
            <a:xfrm>
              <a:off x="8763000" y="2667000"/>
              <a:ext cx="0" cy="1371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8" name="Line 43"/>
            <p:cNvSpPr>
              <a:spLocks noChangeShapeType="1"/>
            </p:cNvSpPr>
            <p:nvPr/>
          </p:nvSpPr>
          <p:spPr bwMode="auto">
            <a:xfrm>
              <a:off x="914400" y="4038600"/>
              <a:ext cx="0" cy="990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44" name="投影片編號版面配置區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47" name="日期版面配置區 4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8" name="頁尾版面配置區 4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External Error Control</a:t>
            </a:r>
          </a:p>
        </p:txBody>
      </p:sp>
      <p:grpSp>
        <p:nvGrpSpPr>
          <p:cNvPr id="50" name="群組 49"/>
          <p:cNvGrpSpPr/>
          <p:nvPr/>
        </p:nvGrpSpPr>
        <p:grpSpPr>
          <a:xfrm>
            <a:off x="755576" y="1524000"/>
            <a:ext cx="7924800" cy="4729163"/>
            <a:chOff x="838200" y="1524000"/>
            <a:chExt cx="7924800" cy="4729163"/>
          </a:xfrm>
        </p:grpSpPr>
        <p:sp>
          <p:nvSpPr>
            <p:cNvPr id="15363" name="Rectangle 3"/>
            <p:cNvSpPr>
              <a:spLocks noChangeArrowheads="1"/>
            </p:cNvSpPr>
            <p:nvPr/>
          </p:nvSpPr>
          <p:spPr bwMode="auto">
            <a:xfrm>
              <a:off x="838200" y="22098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5364" name="Rectangle 4"/>
            <p:cNvSpPr>
              <a:spLocks noChangeArrowheads="1"/>
            </p:cNvSpPr>
            <p:nvPr/>
          </p:nvSpPr>
          <p:spPr bwMode="auto">
            <a:xfrm>
              <a:off x="4343400" y="2209800"/>
              <a:ext cx="685800" cy="914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5365" name="Oval 5"/>
            <p:cNvSpPr>
              <a:spLocks noChangeArrowheads="1"/>
            </p:cNvSpPr>
            <p:nvPr/>
          </p:nvSpPr>
          <p:spPr bwMode="auto">
            <a:xfrm>
              <a:off x="6553200" y="2286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5366" name="Oval 6"/>
            <p:cNvSpPr>
              <a:spLocks noChangeArrowheads="1"/>
            </p:cNvSpPr>
            <p:nvPr/>
          </p:nvSpPr>
          <p:spPr bwMode="auto">
            <a:xfrm>
              <a:off x="2590800" y="23622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5367" name="Line 7"/>
            <p:cNvSpPr>
              <a:spLocks noChangeShapeType="1"/>
            </p:cNvSpPr>
            <p:nvPr/>
          </p:nvSpPr>
          <p:spPr bwMode="auto">
            <a:xfrm>
              <a:off x="5029200" y="2590800"/>
              <a:ext cx="1524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68" name="Line 8"/>
            <p:cNvSpPr>
              <a:spLocks noChangeShapeType="1"/>
            </p:cNvSpPr>
            <p:nvPr/>
          </p:nvSpPr>
          <p:spPr bwMode="auto">
            <a:xfrm>
              <a:off x="7162800" y="2590800"/>
              <a:ext cx="1600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69" name="Line 9"/>
            <p:cNvSpPr>
              <a:spLocks noChangeShapeType="1"/>
            </p:cNvSpPr>
            <p:nvPr/>
          </p:nvSpPr>
          <p:spPr bwMode="auto">
            <a:xfrm>
              <a:off x="1524000" y="26670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3200400" y="2667000"/>
              <a:ext cx="1143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1" name="Text Box 11"/>
            <p:cNvSpPr txBox="1">
              <a:spLocks noChangeArrowheads="1"/>
            </p:cNvSpPr>
            <p:nvPr/>
          </p:nvSpPr>
          <p:spPr bwMode="auto">
            <a:xfrm>
              <a:off x="3581400" y="15240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5372" name="Text Box 12"/>
            <p:cNvSpPr txBox="1">
              <a:spLocks noChangeArrowheads="1"/>
            </p:cNvSpPr>
            <p:nvPr/>
          </p:nvSpPr>
          <p:spPr bwMode="auto">
            <a:xfrm>
              <a:off x="6096000" y="5791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5373" name="Text Box 13"/>
            <p:cNvSpPr txBox="1">
              <a:spLocks noChangeArrowheads="1"/>
            </p:cNvSpPr>
            <p:nvPr/>
          </p:nvSpPr>
          <p:spPr bwMode="auto">
            <a:xfrm>
              <a:off x="2743200" y="32766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5374" name="Line 14"/>
            <p:cNvSpPr>
              <a:spLocks noChangeShapeType="1"/>
            </p:cNvSpPr>
            <p:nvPr/>
          </p:nvSpPr>
          <p:spPr bwMode="auto">
            <a:xfrm flipV="1">
              <a:off x="2895600" y="29718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5" name="Oval 15"/>
            <p:cNvSpPr>
              <a:spLocks noChangeArrowheads="1"/>
            </p:cNvSpPr>
            <p:nvPr/>
          </p:nvSpPr>
          <p:spPr bwMode="auto">
            <a:xfrm>
              <a:off x="6248400" y="4343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5376" name="Oval 16"/>
            <p:cNvSpPr>
              <a:spLocks noChangeArrowheads="1"/>
            </p:cNvSpPr>
            <p:nvPr/>
          </p:nvSpPr>
          <p:spPr bwMode="auto">
            <a:xfrm>
              <a:off x="3657600" y="4876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>
              <a:off x="914400" y="5029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8" name="Line 18"/>
            <p:cNvSpPr>
              <a:spLocks noChangeShapeType="1"/>
            </p:cNvSpPr>
            <p:nvPr/>
          </p:nvSpPr>
          <p:spPr bwMode="auto">
            <a:xfrm>
              <a:off x="2590800" y="4648200"/>
              <a:ext cx="3657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9" name="Line 19"/>
            <p:cNvSpPr>
              <a:spLocks noChangeShapeType="1"/>
            </p:cNvSpPr>
            <p:nvPr/>
          </p:nvSpPr>
          <p:spPr bwMode="auto">
            <a:xfrm>
              <a:off x="2590800" y="51816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0" name="Text Box 20"/>
            <p:cNvSpPr txBox="1">
              <a:spLocks noChangeArrowheads="1"/>
            </p:cNvSpPr>
            <p:nvPr/>
          </p:nvSpPr>
          <p:spPr bwMode="auto">
            <a:xfrm>
              <a:off x="6400800" y="52578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5381" name="Line 21"/>
            <p:cNvSpPr>
              <a:spLocks noChangeShapeType="1"/>
            </p:cNvSpPr>
            <p:nvPr/>
          </p:nvSpPr>
          <p:spPr bwMode="auto">
            <a:xfrm flipV="1">
              <a:off x="6553200" y="4953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2" name="Text Box 22"/>
            <p:cNvSpPr txBox="1">
              <a:spLocks noChangeArrowheads="1"/>
            </p:cNvSpPr>
            <p:nvPr/>
          </p:nvSpPr>
          <p:spPr bwMode="auto">
            <a:xfrm>
              <a:off x="838200" y="5791200"/>
              <a:ext cx="17526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F(E(K,M))</a:t>
              </a:r>
            </a:p>
          </p:txBody>
        </p:sp>
        <p:grpSp>
          <p:nvGrpSpPr>
            <p:cNvPr id="2" name="Group 23"/>
            <p:cNvGrpSpPr>
              <a:grpSpLocks/>
            </p:cNvGrpSpPr>
            <p:nvPr/>
          </p:nvGrpSpPr>
          <p:grpSpPr bwMode="auto">
            <a:xfrm>
              <a:off x="1905000" y="4419600"/>
              <a:ext cx="685800" cy="1219200"/>
              <a:chOff x="4800" y="1296"/>
              <a:chExt cx="432" cy="768"/>
            </a:xfrm>
          </p:grpSpPr>
          <p:sp>
            <p:nvSpPr>
              <p:cNvPr id="15405" name="Rectangle 24"/>
              <p:cNvSpPr>
                <a:spLocks noChangeArrowheads="1"/>
              </p:cNvSpPr>
              <p:nvPr/>
            </p:nvSpPr>
            <p:spPr bwMode="auto">
              <a:xfrm>
                <a:off x="4800" y="1296"/>
                <a:ext cx="432" cy="528"/>
              </a:xfrm>
              <a:prstGeom prst="rect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eaLnBrk="1" hangingPunct="1"/>
                <a:endParaRPr kumimoji="1" lang="zh-TW" altLang="zh-TW" sz="2400"/>
              </a:p>
            </p:txBody>
          </p:sp>
          <p:sp>
            <p:nvSpPr>
              <p:cNvPr id="15406" name="Rectangle 25"/>
              <p:cNvSpPr>
                <a:spLocks noChangeArrowheads="1"/>
              </p:cNvSpPr>
              <p:nvPr/>
            </p:nvSpPr>
            <p:spPr bwMode="auto">
              <a:xfrm>
                <a:off x="4800" y="1824"/>
                <a:ext cx="432" cy="240"/>
              </a:xfrm>
              <a:prstGeom prst="rect">
                <a:avLst/>
              </a:prstGeom>
              <a:solidFill>
                <a:schemeClr val="folHlink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kumimoji="1" lang="en-US" altLang="zh-TW" sz="2400"/>
                  <a:t>F(M)</a:t>
                </a:r>
              </a:p>
            </p:txBody>
          </p:sp>
        </p:grpSp>
        <p:sp>
          <p:nvSpPr>
            <p:cNvPr id="15384" name="Oval 26"/>
            <p:cNvSpPr>
              <a:spLocks noChangeArrowheads="1"/>
            </p:cNvSpPr>
            <p:nvPr/>
          </p:nvSpPr>
          <p:spPr bwMode="auto">
            <a:xfrm>
              <a:off x="5410200" y="32766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15385" name="Line 27"/>
            <p:cNvSpPr>
              <a:spLocks noChangeShapeType="1"/>
            </p:cNvSpPr>
            <p:nvPr/>
          </p:nvSpPr>
          <p:spPr bwMode="auto">
            <a:xfrm>
              <a:off x="5029200" y="28194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6" name="Line 28"/>
            <p:cNvSpPr>
              <a:spLocks noChangeShapeType="1"/>
            </p:cNvSpPr>
            <p:nvPr/>
          </p:nvSpPr>
          <p:spPr bwMode="auto">
            <a:xfrm>
              <a:off x="5257800" y="28194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7" name="Line 29"/>
            <p:cNvSpPr>
              <a:spLocks noChangeShapeType="1"/>
            </p:cNvSpPr>
            <p:nvPr/>
          </p:nvSpPr>
          <p:spPr bwMode="auto">
            <a:xfrm>
              <a:off x="5257800" y="35814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8" name="Line 30"/>
            <p:cNvSpPr>
              <a:spLocks noChangeShapeType="1"/>
            </p:cNvSpPr>
            <p:nvPr/>
          </p:nvSpPr>
          <p:spPr bwMode="auto">
            <a:xfrm>
              <a:off x="6248400" y="27432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9" name="Line 31"/>
            <p:cNvSpPr>
              <a:spLocks noChangeShapeType="1"/>
            </p:cNvSpPr>
            <p:nvPr/>
          </p:nvSpPr>
          <p:spPr bwMode="auto">
            <a:xfrm>
              <a:off x="6248400" y="27432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0" name="Line 32"/>
            <p:cNvSpPr>
              <a:spLocks noChangeShapeType="1"/>
            </p:cNvSpPr>
            <p:nvPr/>
          </p:nvSpPr>
          <p:spPr bwMode="auto">
            <a:xfrm>
              <a:off x="6019800" y="35814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1" name="Rectangle 33"/>
            <p:cNvSpPr>
              <a:spLocks noChangeArrowheads="1"/>
            </p:cNvSpPr>
            <p:nvPr/>
          </p:nvSpPr>
          <p:spPr bwMode="auto">
            <a:xfrm>
              <a:off x="7848600" y="42672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5392" name="Line 34"/>
            <p:cNvSpPr>
              <a:spLocks noChangeShapeType="1"/>
            </p:cNvSpPr>
            <p:nvPr/>
          </p:nvSpPr>
          <p:spPr bwMode="auto">
            <a:xfrm>
              <a:off x="2971800" y="6096000"/>
              <a:ext cx="2286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3" name="Text Box 35"/>
            <p:cNvSpPr txBox="1">
              <a:spLocks noChangeArrowheads="1"/>
            </p:cNvSpPr>
            <p:nvPr/>
          </p:nvSpPr>
          <p:spPr bwMode="auto">
            <a:xfrm>
              <a:off x="4572000" y="5486400"/>
              <a:ext cx="1447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5394" name="Line 36"/>
            <p:cNvSpPr>
              <a:spLocks noChangeShapeType="1"/>
            </p:cNvSpPr>
            <p:nvPr/>
          </p:nvSpPr>
          <p:spPr bwMode="auto">
            <a:xfrm flipV="1">
              <a:off x="5257800" y="58674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5" name="Line 37"/>
            <p:cNvSpPr>
              <a:spLocks noChangeShapeType="1"/>
            </p:cNvSpPr>
            <p:nvPr/>
          </p:nvSpPr>
          <p:spPr bwMode="auto">
            <a:xfrm>
              <a:off x="4267200" y="5181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6" name="Line 38"/>
            <p:cNvSpPr>
              <a:spLocks noChangeShapeType="1"/>
            </p:cNvSpPr>
            <p:nvPr/>
          </p:nvSpPr>
          <p:spPr bwMode="auto">
            <a:xfrm>
              <a:off x="5257800" y="5181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7" name="Line 39"/>
            <p:cNvSpPr>
              <a:spLocks noChangeShapeType="1"/>
            </p:cNvSpPr>
            <p:nvPr/>
          </p:nvSpPr>
          <p:spPr bwMode="auto">
            <a:xfrm>
              <a:off x="914400" y="4038600"/>
              <a:ext cx="784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8" name="Line 40"/>
            <p:cNvSpPr>
              <a:spLocks noChangeShapeType="1"/>
            </p:cNvSpPr>
            <p:nvPr/>
          </p:nvSpPr>
          <p:spPr bwMode="auto">
            <a:xfrm>
              <a:off x="8763000" y="2590800"/>
              <a:ext cx="0" cy="14478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9" name="Line 41"/>
            <p:cNvSpPr>
              <a:spLocks noChangeShapeType="1"/>
            </p:cNvSpPr>
            <p:nvPr/>
          </p:nvSpPr>
          <p:spPr bwMode="auto">
            <a:xfrm>
              <a:off x="914400" y="4038600"/>
              <a:ext cx="0" cy="990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400" name="Text Box 42"/>
            <p:cNvSpPr txBox="1">
              <a:spLocks noChangeArrowheads="1"/>
            </p:cNvSpPr>
            <p:nvPr/>
          </p:nvSpPr>
          <p:spPr bwMode="auto">
            <a:xfrm>
              <a:off x="4114800" y="3276600"/>
              <a:ext cx="1143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E(K,M)</a:t>
              </a:r>
            </a:p>
          </p:txBody>
        </p:sp>
        <p:sp>
          <p:nvSpPr>
            <p:cNvPr id="15401" name="Line 43"/>
            <p:cNvSpPr>
              <a:spLocks noChangeShapeType="1"/>
            </p:cNvSpPr>
            <p:nvPr/>
          </p:nvSpPr>
          <p:spPr bwMode="auto">
            <a:xfrm flipV="1">
              <a:off x="1219200" y="5486400"/>
              <a:ext cx="685800" cy="3048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402" name="Line 44"/>
            <p:cNvSpPr>
              <a:spLocks noChangeShapeType="1"/>
            </p:cNvSpPr>
            <p:nvPr/>
          </p:nvSpPr>
          <p:spPr bwMode="auto">
            <a:xfrm>
              <a:off x="6858000" y="4648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403" name="Line 45"/>
            <p:cNvSpPr>
              <a:spLocks noChangeShapeType="1"/>
            </p:cNvSpPr>
            <p:nvPr/>
          </p:nvSpPr>
          <p:spPr bwMode="auto">
            <a:xfrm>
              <a:off x="2590800" y="54864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404" name="Line 46"/>
            <p:cNvSpPr>
              <a:spLocks noChangeShapeType="1"/>
            </p:cNvSpPr>
            <p:nvPr/>
          </p:nvSpPr>
          <p:spPr bwMode="auto">
            <a:xfrm>
              <a:off x="2971800" y="5486400"/>
              <a:ext cx="0" cy="609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48" name="投影片編號版面配置區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51" name="日期版面配置區 5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2" name="頁尾版面配置區 5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TCP Segment</a:t>
            </a:r>
          </a:p>
        </p:txBody>
      </p:sp>
      <p:grpSp>
        <p:nvGrpSpPr>
          <p:cNvPr id="29" name="群組 28"/>
          <p:cNvGrpSpPr/>
          <p:nvPr/>
        </p:nvGrpSpPr>
        <p:grpSpPr>
          <a:xfrm>
            <a:off x="606425" y="1196752"/>
            <a:ext cx="7410450" cy="4229100"/>
            <a:chOff x="606425" y="1695450"/>
            <a:chExt cx="7410450" cy="4229100"/>
          </a:xfrm>
        </p:grpSpPr>
        <p:sp>
          <p:nvSpPr>
            <p:cNvPr id="16386" name="AutoShape 2"/>
            <p:cNvSpPr>
              <a:spLocks noChangeArrowheads="1"/>
            </p:cNvSpPr>
            <p:nvPr/>
          </p:nvSpPr>
          <p:spPr bwMode="auto">
            <a:xfrm>
              <a:off x="1143000" y="4038600"/>
              <a:ext cx="67056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Options + padding</a:t>
              </a:r>
            </a:p>
          </p:txBody>
        </p:sp>
        <p:sp>
          <p:nvSpPr>
            <p:cNvPr id="16387" name="AutoShape 3"/>
            <p:cNvSpPr>
              <a:spLocks noChangeArrowheads="1"/>
            </p:cNvSpPr>
            <p:nvPr/>
          </p:nvSpPr>
          <p:spPr bwMode="auto">
            <a:xfrm>
              <a:off x="1143000" y="3657600"/>
              <a:ext cx="33528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Checksum</a:t>
              </a:r>
            </a:p>
          </p:txBody>
        </p:sp>
        <p:sp>
          <p:nvSpPr>
            <p:cNvPr id="16388" name="AutoShape 4"/>
            <p:cNvSpPr>
              <a:spLocks noChangeArrowheads="1"/>
            </p:cNvSpPr>
            <p:nvPr/>
          </p:nvSpPr>
          <p:spPr bwMode="auto">
            <a:xfrm>
              <a:off x="1143000" y="3276600"/>
              <a:ext cx="9906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1200">
                  <a:solidFill>
                    <a:schemeClr val="bg1"/>
                  </a:solidFill>
                </a:rPr>
                <a:t>Data offset</a:t>
              </a:r>
            </a:p>
          </p:txBody>
        </p:sp>
        <p:sp>
          <p:nvSpPr>
            <p:cNvPr id="16389" name="AutoShape 5"/>
            <p:cNvSpPr>
              <a:spLocks noChangeArrowheads="1"/>
            </p:cNvSpPr>
            <p:nvPr/>
          </p:nvSpPr>
          <p:spPr bwMode="auto">
            <a:xfrm>
              <a:off x="1905000" y="3276600"/>
              <a:ext cx="12954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>
                  <a:solidFill>
                    <a:schemeClr val="bg1"/>
                  </a:solidFill>
                </a:rPr>
                <a:t>Reserved</a:t>
              </a:r>
            </a:p>
          </p:txBody>
        </p:sp>
        <p:sp>
          <p:nvSpPr>
            <p:cNvPr id="16390" name="AutoShape 6"/>
            <p:cNvSpPr>
              <a:spLocks noChangeArrowheads="1"/>
            </p:cNvSpPr>
            <p:nvPr/>
          </p:nvSpPr>
          <p:spPr bwMode="auto">
            <a:xfrm>
              <a:off x="4343400" y="3657600"/>
              <a:ext cx="35052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Urgent pointer</a:t>
              </a:r>
            </a:p>
          </p:txBody>
        </p:sp>
        <p:sp>
          <p:nvSpPr>
            <p:cNvPr id="16391" name="AutoShape 7"/>
            <p:cNvSpPr>
              <a:spLocks noChangeArrowheads="1"/>
            </p:cNvSpPr>
            <p:nvPr/>
          </p:nvSpPr>
          <p:spPr bwMode="auto">
            <a:xfrm>
              <a:off x="3048000" y="3276600"/>
              <a:ext cx="14478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Flags</a:t>
              </a:r>
            </a:p>
          </p:txBody>
        </p:sp>
        <p:sp>
          <p:nvSpPr>
            <p:cNvPr id="16392" name="AutoShape 8"/>
            <p:cNvSpPr>
              <a:spLocks noChangeArrowheads="1"/>
            </p:cNvSpPr>
            <p:nvPr/>
          </p:nvSpPr>
          <p:spPr bwMode="auto">
            <a:xfrm>
              <a:off x="4343400" y="3276600"/>
              <a:ext cx="35052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Windows</a:t>
              </a:r>
            </a:p>
          </p:txBody>
        </p:sp>
        <p:sp>
          <p:nvSpPr>
            <p:cNvPr id="16393" name="AutoShape 9"/>
            <p:cNvSpPr>
              <a:spLocks noChangeArrowheads="1"/>
            </p:cNvSpPr>
            <p:nvPr/>
          </p:nvSpPr>
          <p:spPr bwMode="auto">
            <a:xfrm>
              <a:off x="1143000" y="2895600"/>
              <a:ext cx="67056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Acknowledge number</a:t>
              </a:r>
            </a:p>
          </p:txBody>
        </p:sp>
        <p:sp>
          <p:nvSpPr>
            <p:cNvPr id="16395" name="AutoShape 11"/>
            <p:cNvSpPr>
              <a:spLocks noChangeArrowheads="1"/>
            </p:cNvSpPr>
            <p:nvPr/>
          </p:nvSpPr>
          <p:spPr bwMode="auto">
            <a:xfrm>
              <a:off x="1143000" y="2514600"/>
              <a:ext cx="67056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Sequence number</a:t>
              </a:r>
            </a:p>
          </p:txBody>
        </p:sp>
        <p:sp>
          <p:nvSpPr>
            <p:cNvPr id="16396" name="AutoShape 12"/>
            <p:cNvSpPr>
              <a:spLocks noChangeArrowheads="1"/>
            </p:cNvSpPr>
            <p:nvPr/>
          </p:nvSpPr>
          <p:spPr bwMode="auto">
            <a:xfrm>
              <a:off x="1143000" y="2133600"/>
              <a:ext cx="33528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Source port</a:t>
              </a:r>
            </a:p>
          </p:txBody>
        </p:sp>
        <p:sp>
          <p:nvSpPr>
            <p:cNvPr id="16397" name="AutoShape 13"/>
            <p:cNvSpPr>
              <a:spLocks noChangeArrowheads="1"/>
            </p:cNvSpPr>
            <p:nvPr/>
          </p:nvSpPr>
          <p:spPr bwMode="auto">
            <a:xfrm>
              <a:off x="4343400" y="2133600"/>
              <a:ext cx="35052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Destination</a:t>
              </a:r>
            </a:p>
          </p:txBody>
        </p:sp>
        <p:sp>
          <p:nvSpPr>
            <p:cNvPr id="16398" name="Line 14"/>
            <p:cNvSpPr>
              <a:spLocks noChangeShapeType="1"/>
            </p:cNvSpPr>
            <p:nvPr/>
          </p:nvSpPr>
          <p:spPr bwMode="auto">
            <a:xfrm flipH="1">
              <a:off x="1914525" y="2133600"/>
              <a:ext cx="142875" cy="1333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 flipH="1">
              <a:off x="3105150" y="2133600"/>
              <a:ext cx="142875" cy="1333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400" name="Text Box 16"/>
            <p:cNvSpPr txBox="1">
              <a:spLocks noChangeArrowheads="1"/>
            </p:cNvSpPr>
            <p:nvPr/>
          </p:nvSpPr>
          <p:spPr bwMode="auto">
            <a:xfrm>
              <a:off x="1098550" y="1733550"/>
              <a:ext cx="4222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0</a:t>
              </a:r>
            </a:p>
          </p:txBody>
        </p:sp>
        <p:sp>
          <p:nvSpPr>
            <p:cNvPr id="16401" name="Text Box 17"/>
            <p:cNvSpPr txBox="1">
              <a:spLocks noChangeArrowheads="1"/>
            </p:cNvSpPr>
            <p:nvPr/>
          </p:nvSpPr>
          <p:spPr bwMode="auto">
            <a:xfrm>
              <a:off x="1851025" y="1695450"/>
              <a:ext cx="4222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4</a:t>
              </a:r>
            </a:p>
          </p:txBody>
        </p:sp>
        <p:sp>
          <p:nvSpPr>
            <p:cNvPr id="16402" name="Text Box 18"/>
            <p:cNvSpPr txBox="1">
              <a:spLocks noChangeArrowheads="1"/>
            </p:cNvSpPr>
            <p:nvPr/>
          </p:nvSpPr>
          <p:spPr bwMode="auto">
            <a:xfrm>
              <a:off x="2974975" y="1733550"/>
              <a:ext cx="5270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10</a:t>
              </a:r>
            </a:p>
          </p:txBody>
        </p:sp>
        <p:sp>
          <p:nvSpPr>
            <p:cNvPr id="16403" name="Text Box 19"/>
            <p:cNvSpPr txBox="1">
              <a:spLocks noChangeArrowheads="1"/>
            </p:cNvSpPr>
            <p:nvPr/>
          </p:nvSpPr>
          <p:spPr bwMode="auto">
            <a:xfrm>
              <a:off x="4203700" y="1724025"/>
              <a:ext cx="5270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16</a:t>
              </a:r>
            </a:p>
          </p:txBody>
        </p:sp>
        <p:sp>
          <p:nvSpPr>
            <p:cNvPr id="16404" name="Text Box 20"/>
            <p:cNvSpPr txBox="1">
              <a:spLocks noChangeArrowheads="1"/>
            </p:cNvSpPr>
            <p:nvPr/>
          </p:nvSpPr>
          <p:spPr bwMode="auto">
            <a:xfrm>
              <a:off x="7489825" y="1714500"/>
              <a:ext cx="5270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31</a:t>
              </a:r>
            </a:p>
          </p:txBody>
        </p:sp>
        <p:sp>
          <p:nvSpPr>
            <p:cNvPr id="16405" name="Text Box 21"/>
            <p:cNvSpPr txBox="1">
              <a:spLocks noChangeArrowheads="1"/>
            </p:cNvSpPr>
            <p:nvPr/>
          </p:nvSpPr>
          <p:spPr bwMode="auto">
            <a:xfrm>
              <a:off x="606425" y="1752600"/>
              <a:ext cx="6397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TW" sz="2400"/>
                <a:t>Bit:</a:t>
              </a:r>
            </a:p>
          </p:txBody>
        </p:sp>
        <p:sp>
          <p:nvSpPr>
            <p:cNvPr id="16406" name="Rectangle 22"/>
            <p:cNvSpPr>
              <a:spLocks noChangeArrowheads="1"/>
            </p:cNvSpPr>
            <p:nvPr/>
          </p:nvSpPr>
          <p:spPr bwMode="auto">
            <a:xfrm>
              <a:off x="1143000" y="4572000"/>
              <a:ext cx="6572250" cy="1352550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407" name="Line 23"/>
            <p:cNvSpPr>
              <a:spLocks noChangeShapeType="1"/>
            </p:cNvSpPr>
            <p:nvPr/>
          </p:nvSpPr>
          <p:spPr bwMode="auto">
            <a:xfrm>
              <a:off x="7848600" y="4400550"/>
              <a:ext cx="0" cy="13906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408" name="Line 24"/>
            <p:cNvSpPr>
              <a:spLocks noChangeShapeType="1"/>
            </p:cNvSpPr>
            <p:nvPr/>
          </p:nvSpPr>
          <p:spPr bwMode="auto">
            <a:xfrm flipV="1">
              <a:off x="7734300" y="5753100"/>
              <a:ext cx="114300" cy="1714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409" name="Text Box 25"/>
            <p:cNvSpPr txBox="1">
              <a:spLocks noChangeArrowheads="1"/>
            </p:cNvSpPr>
            <p:nvPr/>
          </p:nvSpPr>
          <p:spPr bwMode="auto">
            <a:xfrm>
              <a:off x="3571875" y="5010150"/>
              <a:ext cx="23225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TW" sz="2400"/>
                <a:t>Applications data</a:t>
              </a:r>
            </a:p>
          </p:txBody>
        </p:sp>
      </p:grp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1187624" y="5661248"/>
            <a:ext cx="6415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Calibri" pitchFamily="34" charset="0"/>
              </a:rPr>
              <a:t>A TCP segment has a meaningful header, which can serve as</a:t>
            </a:r>
          </a:p>
          <a:p>
            <a:r>
              <a:rPr lang="en-US" altLang="zh-TW" sz="2000" dirty="0" smtClean="0">
                <a:latin typeface="Calibri" pitchFamily="34" charset="0"/>
              </a:rPr>
              <a:t>the needed structuring of the plaintext for authentication.</a:t>
            </a:r>
            <a:endParaRPr lang="zh-TW" altLang="en-US" sz="2000" dirty="0">
              <a:latin typeface="Calibri" pitchFamily="34" charset="0"/>
            </a:endParaRPr>
          </a:p>
        </p:txBody>
      </p:sp>
      <p:sp>
        <p:nvSpPr>
          <p:cNvPr id="31" name="日期版面配置區 3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2" name="頁尾版面配置區 3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Public-Key Encryption: Confidentiality</a:t>
            </a:r>
          </a:p>
        </p:txBody>
      </p:sp>
      <p:grpSp>
        <p:nvGrpSpPr>
          <p:cNvPr id="22" name="群組 21"/>
          <p:cNvGrpSpPr/>
          <p:nvPr/>
        </p:nvGrpSpPr>
        <p:grpSpPr>
          <a:xfrm>
            <a:off x="914400" y="2743200"/>
            <a:ext cx="7467600" cy="2443163"/>
            <a:chOff x="914400" y="2743200"/>
            <a:chExt cx="7467600" cy="2443163"/>
          </a:xfrm>
        </p:grpSpPr>
        <p:sp>
          <p:nvSpPr>
            <p:cNvPr id="17411" name="Rectangle 3"/>
            <p:cNvSpPr>
              <a:spLocks noChangeArrowheads="1"/>
            </p:cNvSpPr>
            <p:nvPr/>
          </p:nvSpPr>
          <p:spPr bwMode="auto">
            <a:xfrm>
              <a:off x="914400" y="33528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7412" name="Rectangle 4"/>
            <p:cNvSpPr>
              <a:spLocks noChangeArrowheads="1"/>
            </p:cNvSpPr>
            <p:nvPr/>
          </p:nvSpPr>
          <p:spPr bwMode="auto">
            <a:xfrm>
              <a:off x="4419600" y="33528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17413" name="Rectangle 5"/>
            <p:cNvSpPr>
              <a:spLocks noChangeArrowheads="1"/>
            </p:cNvSpPr>
            <p:nvPr/>
          </p:nvSpPr>
          <p:spPr bwMode="auto">
            <a:xfrm>
              <a:off x="7696200" y="34290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7414" name="Oval 6"/>
            <p:cNvSpPr>
              <a:spLocks noChangeArrowheads="1"/>
            </p:cNvSpPr>
            <p:nvPr/>
          </p:nvSpPr>
          <p:spPr bwMode="auto">
            <a:xfrm>
              <a:off x="2590800" y="3733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7415" name="Oval 7"/>
            <p:cNvSpPr>
              <a:spLocks noChangeArrowheads="1"/>
            </p:cNvSpPr>
            <p:nvPr/>
          </p:nvSpPr>
          <p:spPr bwMode="auto">
            <a:xfrm>
              <a:off x="6096000" y="3733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>
              <a:off x="16002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>
              <a:off x="3200400" y="40386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18" name="Line 10"/>
            <p:cNvSpPr>
              <a:spLocks noChangeShapeType="1"/>
            </p:cNvSpPr>
            <p:nvPr/>
          </p:nvSpPr>
          <p:spPr bwMode="auto">
            <a:xfrm>
              <a:off x="51054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19" name="Line 11"/>
            <p:cNvSpPr>
              <a:spLocks noChangeShapeType="1"/>
            </p:cNvSpPr>
            <p:nvPr/>
          </p:nvSpPr>
          <p:spPr bwMode="auto">
            <a:xfrm>
              <a:off x="67056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20" name="Text Box 12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Source</a:t>
              </a:r>
            </a:p>
          </p:txBody>
        </p:sp>
        <p:sp>
          <p:nvSpPr>
            <p:cNvPr id="17421" name="Text Box 13"/>
            <p:cNvSpPr txBox="1">
              <a:spLocks noChangeArrowheads="1"/>
            </p:cNvSpPr>
            <p:nvPr/>
          </p:nvSpPr>
          <p:spPr bwMode="auto">
            <a:xfrm>
              <a:off x="57912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Destination</a:t>
              </a:r>
            </a:p>
          </p:txBody>
        </p:sp>
        <p:sp>
          <p:nvSpPr>
            <p:cNvPr id="17422" name="Text Box 14"/>
            <p:cNvSpPr txBox="1">
              <a:spLocks noChangeArrowheads="1"/>
            </p:cNvSpPr>
            <p:nvPr/>
          </p:nvSpPr>
          <p:spPr bwMode="auto">
            <a:xfrm>
              <a:off x="2514600" y="4724400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b</a:t>
              </a:r>
              <a:endParaRPr kumimoji="1" lang="en-US" altLang="zh-TW" sz="2400"/>
            </a:p>
          </p:txBody>
        </p:sp>
        <p:sp>
          <p:nvSpPr>
            <p:cNvPr id="17423" name="Text Box 15"/>
            <p:cNvSpPr txBox="1">
              <a:spLocks noChangeArrowheads="1"/>
            </p:cNvSpPr>
            <p:nvPr/>
          </p:nvSpPr>
          <p:spPr bwMode="auto">
            <a:xfrm>
              <a:off x="6096000" y="46482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b</a:t>
              </a:r>
              <a:endParaRPr kumimoji="1" lang="en-US" altLang="zh-TW" sz="2400"/>
            </a:p>
          </p:txBody>
        </p:sp>
        <p:sp>
          <p:nvSpPr>
            <p:cNvPr id="17424" name="Text Box 16"/>
            <p:cNvSpPr txBox="1">
              <a:spLocks noChangeArrowheads="1"/>
            </p:cNvSpPr>
            <p:nvPr/>
          </p:nvSpPr>
          <p:spPr bwMode="auto">
            <a:xfrm>
              <a:off x="4267200" y="4724400"/>
              <a:ext cx="1524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E(PU</a:t>
              </a:r>
              <a:r>
                <a:rPr kumimoji="1" lang="en-US" altLang="zh-TW" sz="2400" baseline="-25000"/>
                <a:t>b</a:t>
              </a:r>
              <a:r>
                <a:rPr kumimoji="1" lang="en-US" altLang="zh-TW" sz="2400"/>
                <a:t>, M)</a:t>
              </a:r>
            </a:p>
          </p:txBody>
        </p:sp>
        <p:sp>
          <p:nvSpPr>
            <p:cNvPr id="17425" name="Line 17"/>
            <p:cNvSpPr>
              <a:spLocks noChangeShapeType="1"/>
            </p:cNvSpPr>
            <p:nvPr/>
          </p:nvSpPr>
          <p:spPr bwMode="auto">
            <a:xfrm flipV="1">
              <a:off x="28956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26" name="Line 18"/>
            <p:cNvSpPr>
              <a:spLocks noChangeShapeType="1"/>
            </p:cNvSpPr>
            <p:nvPr/>
          </p:nvSpPr>
          <p:spPr bwMode="auto">
            <a:xfrm flipV="1">
              <a:off x="64008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Public-Key Encryption: Authentication and Signature</a:t>
            </a:r>
          </a:p>
        </p:txBody>
      </p:sp>
      <p:grpSp>
        <p:nvGrpSpPr>
          <p:cNvPr id="22" name="群組 21"/>
          <p:cNvGrpSpPr/>
          <p:nvPr/>
        </p:nvGrpSpPr>
        <p:grpSpPr>
          <a:xfrm>
            <a:off x="914400" y="2743200"/>
            <a:ext cx="7467600" cy="2443163"/>
            <a:chOff x="914400" y="2743200"/>
            <a:chExt cx="7467600" cy="2443163"/>
          </a:xfrm>
        </p:grpSpPr>
        <p:sp>
          <p:nvSpPr>
            <p:cNvPr id="18435" name="Rectangle 3"/>
            <p:cNvSpPr>
              <a:spLocks noChangeArrowheads="1"/>
            </p:cNvSpPr>
            <p:nvPr/>
          </p:nvSpPr>
          <p:spPr bwMode="auto">
            <a:xfrm>
              <a:off x="914400" y="33528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8436" name="Rectangle 4"/>
            <p:cNvSpPr>
              <a:spLocks noChangeArrowheads="1"/>
            </p:cNvSpPr>
            <p:nvPr/>
          </p:nvSpPr>
          <p:spPr bwMode="auto">
            <a:xfrm>
              <a:off x="4419600" y="33528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18437" name="Rectangle 5"/>
            <p:cNvSpPr>
              <a:spLocks noChangeArrowheads="1"/>
            </p:cNvSpPr>
            <p:nvPr/>
          </p:nvSpPr>
          <p:spPr bwMode="auto">
            <a:xfrm>
              <a:off x="7696200" y="34290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8438" name="Oval 6"/>
            <p:cNvSpPr>
              <a:spLocks noChangeArrowheads="1"/>
            </p:cNvSpPr>
            <p:nvPr/>
          </p:nvSpPr>
          <p:spPr bwMode="auto">
            <a:xfrm>
              <a:off x="2590800" y="3733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auto">
            <a:xfrm>
              <a:off x="6096000" y="3733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8440" name="Line 8"/>
            <p:cNvSpPr>
              <a:spLocks noChangeShapeType="1"/>
            </p:cNvSpPr>
            <p:nvPr/>
          </p:nvSpPr>
          <p:spPr bwMode="auto">
            <a:xfrm>
              <a:off x="16002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41" name="Line 9"/>
            <p:cNvSpPr>
              <a:spLocks noChangeShapeType="1"/>
            </p:cNvSpPr>
            <p:nvPr/>
          </p:nvSpPr>
          <p:spPr bwMode="auto">
            <a:xfrm>
              <a:off x="3200400" y="40386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42" name="Line 10"/>
            <p:cNvSpPr>
              <a:spLocks noChangeShapeType="1"/>
            </p:cNvSpPr>
            <p:nvPr/>
          </p:nvSpPr>
          <p:spPr bwMode="auto">
            <a:xfrm>
              <a:off x="51054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43" name="Line 11"/>
            <p:cNvSpPr>
              <a:spLocks noChangeShapeType="1"/>
            </p:cNvSpPr>
            <p:nvPr/>
          </p:nvSpPr>
          <p:spPr bwMode="auto">
            <a:xfrm>
              <a:off x="67056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44" name="Text Box 12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Source</a:t>
              </a:r>
            </a:p>
          </p:txBody>
        </p:sp>
        <p:sp>
          <p:nvSpPr>
            <p:cNvPr id="18445" name="Text Box 13"/>
            <p:cNvSpPr txBox="1">
              <a:spLocks noChangeArrowheads="1"/>
            </p:cNvSpPr>
            <p:nvPr/>
          </p:nvSpPr>
          <p:spPr bwMode="auto">
            <a:xfrm>
              <a:off x="57912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Destination</a:t>
              </a:r>
            </a:p>
          </p:txBody>
        </p:sp>
        <p:sp>
          <p:nvSpPr>
            <p:cNvPr id="18446" name="Text Box 14"/>
            <p:cNvSpPr txBox="1">
              <a:spLocks noChangeArrowheads="1"/>
            </p:cNvSpPr>
            <p:nvPr/>
          </p:nvSpPr>
          <p:spPr bwMode="auto">
            <a:xfrm>
              <a:off x="2514600" y="4724400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8447" name="Text Box 15"/>
            <p:cNvSpPr txBox="1">
              <a:spLocks noChangeArrowheads="1"/>
            </p:cNvSpPr>
            <p:nvPr/>
          </p:nvSpPr>
          <p:spPr bwMode="auto">
            <a:xfrm>
              <a:off x="6096000" y="46482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8448" name="Text Box 16"/>
            <p:cNvSpPr txBox="1">
              <a:spLocks noChangeArrowheads="1"/>
            </p:cNvSpPr>
            <p:nvPr/>
          </p:nvSpPr>
          <p:spPr bwMode="auto">
            <a:xfrm>
              <a:off x="4267200" y="4724400"/>
              <a:ext cx="1524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 M)</a:t>
              </a:r>
            </a:p>
          </p:txBody>
        </p:sp>
        <p:sp>
          <p:nvSpPr>
            <p:cNvPr id="18449" name="Line 17"/>
            <p:cNvSpPr>
              <a:spLocks noChangeShapeType="1"/>
            </p:cNvSpPr>
            <p:nvPr/>
          </p:nvSpPr>
          <p:spPr bwMode="auto">
            <a:xfrm flipV="1">
              <a:off x="28956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50" name="Line 18"/>
            <p:cNvSpPr>
              <a:spLocks noChangeShapeType="1"/>
            </p:cNvSpPr>
            <p:nvPr/>
          </p:nvSpPr>
          <p:spPr bwMode="auto">
            <a:xfrm flipV="1">
              <a:off x="64008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Public-Key Encryption: Confidentiality, Authentication, and Signature</a:t>
            </a:r>
          </a:p>
        </p:txBody>
      </p:sp>
      <p:grpSp>
        <p:nvGrpSpPr>
          <p:cNvPr id="40" name="群組 39"/>
          <p:cNvGrpSpPr/>
          <p:nvPr/>
        </p:nvGrpSpPr>
        <p:grpSpPr>
          <a:xfrm>
            <a:off x="533400" y="1676400"/>
            <a:ext cx="8347075" cy="4648200"/>
            <a:chOff x="533400" y="1676400"/>
            <a:chExt cx="8347075" cy="4648200"/>
          </a:xfrm>
        </p:grpSpPr>
        <p:sp>
          <p:nvSpPr>
            <p:cNvPr id="19459" name="Rectangle 3"/>
            <p:cNvSpPr>
              <a:spLocks noChangeArrowheads="1"/>
            </p:cNvSpPr>
            <p:nvPr/>
          </p:nvSpPr>
          <p:spPr bwMode="auto">
            <a:xfrm>
              <a:off x="533400" y="22860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9460" name="Rectangle 4"/>
            <p:cNvSpPr>
              <a:spLocks noChangeArrowheads="1"/>
            </p:cNvSpPr>
            <p:nvPr/>
          </p:nvSpPr>
          <p:spPr bwMode="auto">
            <a:xfrm>
              <a:off x="4038600" y="22860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19461" name="Rectangle 5"/>
            <p:cNvSpPr>
              <a:spLocks noChangeArrowheads="1"/>
            </p:cNvSpPr>
            <p:nvPr/>
          </p:nvSpPr>
          <p:spPr bwMode="auto">
            <a:xfrm>
              <a:off x="7315200" y="23622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/>
            </a:p>
          </p:txBody>
        </p:sp>
        <p:sp>
          <p:nvSpPr>
            <p:cNvPr id="19462" name="Oval 6"/>
            <p:cNvSpPr>
              <a:spLocks noChangeArrowheads="1"/>
            </p:cNvSpPr>
            <p:nvPr/>
          </p:nvSpPr>
          <p:spPr bwMode="auto">
            <a:xfrm>
              <a:off x="2209800" y="2667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auto">
            <a:xfrm>
              <a:off x="5715000" y="2667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>
              <a:off x="1219200" y="2971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65" name="Line 9"/>
            <p:cNvSpPr>
              <a:spLocks noChangeShapeType="1"/>
            </p:cNvSpPr>
            <p:nvPr/>
          </p:nvSpPr>
          <p:spPr bwMode="auto">
            <a:xfrm>
              <a:off x="2819400" y="29718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66" name="Line 10"/>
            <p:cNvSpPr>
              <a:spLocks noChangeShapeType="1"/>
            </p:cNvSpPr>
            <p:nvPr/>
          </p:nvSpPr>
          <p:spPr bwMode="auto">
            <a:xfrm>
              <a:off x="4724400" y="2971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67" name="Line 11"/>
            <p:cNvSpPr>
              <a:spLocks noChangeShapeType="1"/>
            </p:cNvSpPr>
            <p:nvPr/>
          </p:nvSpPr>
          <p:spPr bwMode="auto">
            <a:xfrm>
              <a:off x="6324600" y="2971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1752600" y="1676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Source</a:t>
              </a:r>
            </a:p>
          </p:txBody>
        </p:sp>
        <p:sp>
          <p:nvSpPr>
            <p:cNvPr id="19469" name="Text Box 13"/>
            <p:cNvSpPr txBox="1">
              <a:spLocks noChangeArrowheads="1"/>
            </p:cNvSpPr>
            <p:nvPr/>
          </p:nvSpPr>
          <p:spPr bwMode="auto">
            <a:xfrm>
              <a:off x="6553200" y="5867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Destination</a:t>
              </a:r>
            </a:p>
          </p:txBody>
        </p:sp>
        <p:sp>
          <p:nvSpPr>
            <p:cNvPr id="19470" name="Text Box 14"/>
            <p:cNvSpPr txBox="1">
              <a:spLocks noChangeArrowheads="1"/>
            </p:cNvSpPr>
            <p:nvPr/>
          </p:nvSpPr>
          <p:spPr bwMode="auto">
            <a:xfrm>
              <a:off x="2133600" y="3657600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9471" name="Text Box 15"/>
            <p:cNvSpPr txBox="1">
              <a:spLocks noChangeArrowheads="1"/>
            </p:cNvSpPr>
            <p:nvPr/>
          </p:nvSpPr>
          <p:spPr bwMode="auto">
            <a:xfrm>
              <a:off x="5715000" y="36576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b</a:t>
              </a:r>
              <a:endParaRPr kumimoji="1" lang="en-US" altLang="zh-TW" sz="2400"/>
            </a:p>
          </p:txBody>
        </p:sp>
        <p:sp>
          <p:nvSpPr>
            <p:cNvPr id="19472" name="Text Box 16"/>
            <p:cNvSpPr txBox="1">
              <a:spLocks noChangeArrowheads="1"/>
            </p:cNvSpPr>
            <p:nvPr/>
          </p:nvSpPr>
          <p:spPr bwMode="auto">
            <a:xfrm>
              <a:off x="3886200" y="3657600"/>
              <a:ext cx="15494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 M)</a:t>
              </a:r>
            </a:p>
          </p:txBody>
        </p:sp>
        <p:sp>
          <p:nvSpPr>
            <p:cNvPr id="19473" name="Line 17"/>
            <p:cNvSpPr>
              <a:spLocks noChangeShapeType="1"/>
            </p:cNvSpPr>
            <p:nvPr/>
          </p:nvSpPr>
          <p:spPr bwMode="auto">
            <a:xfrm flipV="1">
              <a:off x="2514600" y="3276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74" name="Line 18"/>
            <p:cNvSpPr>
              <a:spLocks noChangeShapeType="1"/>
            </p:cNvSpPr>
            <p:nvPr/>
          </p:nvSpPr>
          <p:spPr bwMode="auto">
            <a:xfrm flipV="1">
              <a:off x="6019800" y="3276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75" name="Rectangle 19"/>
            <p:cNvSpPr>
              <a:spLocks noChangeArrowheads="1"/>
            </p:cNvSpPr>
            <p:nvPr/>
          </p:nvSpPr>
          <p:spPr bwMode="auto">
            <a:xfrm>
              <a:off x="3581400" y="45720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19476" name="Rectangle 20"/>
            <p:cNvSpPr>
              <a:spLocks noChangeArrowheads="1"/>
            </p:cNvSpPr>
            <p:nvPr/>
          </p:nvSpPr>
          <p:spPr bwMode="auto">
            <a:xfrm>
              <a:off x="6858000" y="46482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9477" name="Oval 21"/>
            <p:cNvSpPr>
              <a:spLocks noChangeArrowheads="1"/>
            </p:cNvSpPr>
            <p:nvPr/>
          </p:nvSpPr>
          <p:spPr bwMode="auto">
            <a:xfrm>
              <a:off x="1752600" y="4953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9478" name="Oval 22"/>
            <p:cNvSpPr>
              <a:spLocks noChangeArrowheads="1"/>
            </p:cNvSpPr>
            <p:nvPr/>
          </p:nvSpPr>
          <p:spPr bwMode="auto">
            <a:xfrm>
              <a:off x="5257800" y="4953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9479" name="Line 23"/>
            <p:cNvSpPr>
              <a:spLocks noChangeShapeType="1"/>
            </p:cNvSpPr>
            <p:nvPr/>
          </p:nvSpPr>
          <p:spPr bwMode="auto">
            <a:xfrm>
              <a:off x="762000" y="5257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0" name="Line 24"/>
            <p:cNvSpPr>
              <a:spLocks noChangeShapeType="1"/>
            </p:cNvSpPr>
            <p:nvPr/>
          </p:nvSpPr>
          <p:spPr bwMode="auto">
            <a:xfrm>
              <a:off x="2362200" y="52578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1" name="Line 25"/>
            <p:cNvSpPr>
              <a:spLocks noChangeShapeType="1"/>
            </p:cNvSpPr>
            <p:nvPr/>
          </p:nvSpPr>
          <p:spPr bwMode="auto">
            <a:xfrm>
              <a:off x="4267200" y="5257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2" name="Line 26"/>
            <p:cNvSpPr>
              <a:spLocks noChangeShapeType="1"/>
            </p:cNvSpPr>
            <p:nvPr/>
          </p:nvSpPr>
          <p:spPr bwMode="auto">
            <a:xfrm>
              <a:off x="5867400" y="5257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3" name="Text Box 27"/>
            <p:cNvSpPr txBox="1">
              <a:spLocks noChangeArrowheads="1"/>
            </p:cNvSpPr>
            <p:nvPr/>
          </p:nvSpPr>
          <p:spPr bwMode="auto">
            <a:xfrm>
              <a:off x="1752600" y="5867400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b</a:t>
              </a:r>
              <a:endParaRPr kumimoji="1" lang="en-US" altLang="zh-TW" sz="2400"/>
            </a:p>
          </p:txBody>
        </p:sp>
        <p:sp>
          <p:nvSpPr>
            <p:cNvPr id="19484" name="Text Box 28"/>
            <p:cNvSpPr txBox="1">
              <a:spLocks noChangeArrowheads="1"/>
            </p:cNvSpPr>
            <p:nvPr/>
          </p:nvSpPr>
          <p:spPr bwMode="auto">
            <a:xfrm>
              <a:off x="5257800" y="58674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9485" name="Text Box 29"/>
            <p:cNvSpPr txBox="1">
              <a:spLocks noChangeArrowheads="1"/>
            </p:cNvSpPr>
            <p:nvPr/>
          </p:nvSpPr>
          <p:spPr bwMode="auto">
            <a:xfrm>
              <a:off x="3352800" y="5791200"/>
              <a:ext cx="13716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 M)</a:t>
              </a:r>
            </a:p>
          </p:txBody>
        </p:sp>
        <p:sp>
          <p:nvSpPr>
            <p:cNvPr id="19486" name="Line 30"/>
            <p:cNvSpPr>
              <a:spLocks noChangeShapeType="1"/>
            </p:cNvSpPr>
            <p:nvPr/>
          </p:nvSpPr>
          <p:spPr bwMode="auto">
            <a:xfrm flipV="1">
              <a:off x="2057400" y="5562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7" name="Line 31"/>
            <p:cNvSpPr>
              <a:spLocks noChangeShapeType="1"/>
            </p:cNvSpPr>
            <p:nvPr/>
          </p:nvSpPr>
          <p:spPr bwMode="auto">
            <a:xfrm flipV="1">
              <a:off x="5562600" y="5562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8" name="Text Box 32"/>
            <p:cNvSpPr txBox="1">
              <a:spLocks noChangeArrowheads="1"/>
            </p:cNvSpPr>
            <p:nvPr/>
          </p:nvSpPr>
          <p:spPr bwMode="auto">
            <a:xfrm>
              <a:off x="6477000" y="3656013"/>
              <a:ext cx="240347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E(PU</a:t>
              </a:r>
              <a:r>
                <a:rPr kumimoji="1" lang="en-US" altLang="zh-TW" sz="2400" baseline="-25000"/>
                <a:t>b</a:t>
              </a:r>
              <a:r>
                <a:rPr kumimoji="1" lang="en-US" altLang="zh-TW" sz="2400"/>
                <a:t>,E(PR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,M))</a:t>
              </a:r>
            </a:p>
          </p:txBody>
        </p:sp>
        <p:sp>
          <p:nvSpPr>
            <p:cNvPr id="19489" name="Line 33"/>
            <p:cNvSpPr>
              <a:spLocks noChangeShapeType="1"/>
            </p:cNvSpPr>
            <p:nvPr/>
          </p:nvSpPr>
          <p:spPr bwMode="auto">
            <a:xfrm>
              <a:off x="8001000" y="2971800"/>
              <a:ext cx="762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90" name="Line 34"/>
            <p:cNvSpPr>
              <a:spLocks noChangeShapeType="1"/>
            </p:cNvSpPr>
            <p:nvPr/>
          </p:nvSpPr>
          <p:spPr bwMode="auto">
            <a:xfrm>
              <a:off x="8763000" y="2971800"/>
              <a:ext cx="0" cy="1295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91" name="Line 35"/>
            <p:cNvSpPr>
              <a:spLocks noChangeShapeType="1"/>
            </p:cNvSpPr>
            <p:nvPr/>
          </p:nvSpPr>
          <p:spPr bwMode="auto">
            <a:xfrm flipH="1">
              <a:off x="762000" y="4267200"/>
              <a:ext cx="800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92" name="Line 36"/>
            <p:cNvSpPr>
              <a:spLocks noChangeShapeType="1"/>
            </p:cNvSpPr>
            <p:nvPr/>
          </p:nvSpPr>
          <p:spPr bwMode="auto">
            <a:xfrm>
              <a:off x="762000" y="4267200"/>
              <a:ext cx="0" cy="990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8" name="投影片編號版面配置區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41" name="日期版面配置區 4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Public-Key Encryption: Confidentiality, Authentication, and Signature (cont.)</a:t>
            </a:r>
            <a:endParaRPr lang="zh-TW" altLang="en-US" sz="3600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9334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The disadvantage of this approach is that the public-key algorithm, which is complex, must be exercised four times rather than two in each communication.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9334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Public-key encryption, using the public key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baseline="-25000" dirty="0" smtClean="0"/>
              <a:t> </a:t>
            </a:r>
            <a:r>
              <a:rPr lang="en-US" altLang="zh-TW" dirty="0" smtClean="0"/>
              <a:t>of B, i.e., 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err="1" smtClean="0"/>
              <a:t>,M</a:t>
            </a:r>
            <a:r>
              <a:rPr lang="en-US" altLang="zh-TW" dirty="0" smtClean="0"/>
              <a:t>)</a:t>
            </a:r>
          </a:p>
          <a:p>
            <a:pPr lvl="1" eaLnBrk="1" hangingPunct="1"/>
            <a:r>
              <a:rPr lang="en-US" altLang="zh-TW" dirty="0" smtClean="0"/>
              <a:t>Provides confidentiality</a:t>
            </a:r>
          </a:p>
          <a:p>
            <a:pPr lvl="2" eaLnBrk="1" hangingPunct="1"/>
            <a:r>
              <a:rPr lang="en-US" altLang="zh-TW" dirty="0" smtClean="0"/>
              <a:t>Only B has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 to decrypt</a:t>
            </a:r>
          </a:p>
          <a:p>
            <a:pPr lvl="1" eaLnBrk="1" hangingPunct="1"/>
            <a:r>
              <a:rPr lang="en-US" altLang="zh-TW" dirty="0" smtClean="0"/>
              <a:t>Provides no authentication</a:t>
            </a:r>
          </a:p>
          <a:p>
            <a:pPr lvl="2" eaLnBrk="1" hangingPunct="1"/>
            <a:r>
              <a:rPr lang="en-US" altLang="zh-TW" dirty="0" smtClean="0"/>
              <a:t>Any party could use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 to encrypt message and claim to be A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Confidentiality and Authentication Implications of Message Encryption (cont.)</a:t>
            </a:r>
            <a:endParaRPr lang="zh-TW" altLang="en-US" sz="3600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9334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Public-key encryption, using the private key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 of A, i.e.,</a:t>
            </a:r>
            <a:r>
              <a:rPr lang="en-US" altLang="zh-TW" baseline="-25000" dirty="0" smtClean="0"/>
              <a:t>  </a:t>
            </a:r>
            <a:r>
              <a:rPr lang="en-US" altLang="zh-TW" dirty="0" smtClean="0"/>
              <a:t>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, M)</a:t>
            </a:r>
          </a:p>
          <a:p>
            <a:pPr lvl="1" eaLnBrk="1" hangingPunct="1"/>
            <a:r>
              <a:rPr lang="en-US" altLang="zh-TW" dirty="0" smtClean="0"/>
              <a:t>Provides authentication and signature</a:t>
            </a:r>
          </a:p>
          <a:p>
            <a:pPr lvl="2" eaLnBrk="1" hangingPunct="1"/>
            <a:r>
              <a:rPr lang="en-US" altLang="zh-TW" dirty="0" smtClean="0"/>
              <a:t>Only A has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 to encrypt</a:t>
            </a:r>
          </a:p>
          <a:p>
            <a:pPr lvl="2" eaLnBrk="1" hangingPunct="1"/>
            <a:r>
              <a:rPr lang="en-US" altLang="zh-TW" dirty="0" smtClean="0"/>
              <a:t>Has not been altered in transit</a:t>
            </a:r>
          </a:p>
          <a:p>
            <a:pPr lvl="2" eaLnBrk="1" hangingPunct="1"/>
            <a:r>
              <a:rPr lang="en-US" altLang="zh-TW" dirty="0" smtClean="0"/>
              <a:t>Require some formatting/redundancy</a:t>
            </a:r>
          </a:p>
          <a:p>
            <a:pPr lvl="2" eaLnBrk="1" hangingPunct="1"/>
            <a:r>
              <a:rPr lang="en-US" altLang="zh-TW" dirty="0" smtClean="0"/>
              <a:t>Any part can use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 to verify signature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Confidentiality and Authentication Implications of Message Encryption (cont.)</a:t>
            </a:r>
            <a:endParaRPr lang="zh-TW" altLang="en-US" sz="3600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Confidentiality and Authentication Implications of Message Encryption (cont.)</a:t>
            </a:r>
            <a:endParaRPr lang="zh-TW" altLang="en-US" sz="3600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457200" y="1659334"/>
            <a:ext cx="8229600" cy="486601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Public-key encryption, using both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 and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, i.e., 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, E(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, M))</a:t>
            </a:r>
          </a:p>
          <a:p>
            <a:pPr lvl="1" eaLnBrk="1" hangingPunct="1"/>
            <a:r>
              <a:rPr lang="en-US" altLang="zh-TW" dirty="0" smtClean="0"/>
              <a:t>Provides confidentiality because of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err="1" smtClean="0"/>
              <a:t>.</a:t>
            </a:r>
            <a:endParaRPr lang="en-US" altLang="zh-TW" dirty="0" smtClean="0"/>
          </a:p>
          <a:p>
            <a:pPr lvl="1" eaLnBrk="1" hangingPunct="1"/>
            <a:r>
              <a:rPr lang="en-US" altLang="zh-TW" dirty="0" smtClean="0"/>
              <a:t>Provides authentication and signature because of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.</a:t>
            </a:r>
          </a:p>
          <a:p>
            <a:endParaRPr lang="zh-TW" altLang="en-US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Message Authentication Code (MAC)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 alternative authentication technique involves the use of a secret key to generate a small fixed-size block of data, known as a cryptographic checksum or MAC, that is appended to the message.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When A sends a message to B, it calculates the MAC=C(K,M), where K is the secret key.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 message plus MAC are send to B.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B performs the same calculation on the received message to generate new MAC which is compared to the received MAC.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Message Authentication</a:t>
            </a:r>
          </a:p>
        </p:txBody>
      </p:sp>
      <p:grpSp>
        <p:nvGrpSpPr>
          <p:cNvPr id="34" name="群組 33"/>
          <p:cNvGrpSpPr/>
          <p:nvPr/>
        </p:nvGrpSpPr>
        <p:grpSpPr>
          <a:xfrm>
            <a:off x="838200" y="2286000"/>
            <a:ext cx="7696200" cy="2590800"/>
            <a:chOff x="838200" y="2286000"/>
            <a:chExt cx="7696200" cy="2590800"/>
          </a:xfrm>
        </p:grpSpPr>
        <p:sp>
          <p:nvSpPr>
            <p:cNvPr id="25603" name="Rectangle 4"/>
            <p:cNvSpPr>
              <a:spLocks noChangeArrowheads="1"/>
            </p:cNvSpPr>
            <p:nvPr/>
          </p:nvSpPr>
          <p:spPr bwMode="auto">
            <a:xfrm>
              <a:off x="838200" y="31242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5604" name="Rectangle 5"/>
            <p:cNvSpPr>
              <a:spLocks noChangeArrowheads="1"/>
            </p:cNvSpPr>
            <p:nvPr/>
          </p:nvSpPr>
          <p:spPr bwMode="auto">
            <a:xfrm>
              <a:off x="4343400" y="28956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5605" name="Oval 6"/>
            <p:cNvSpPr>
              <a:spLocks noChangeArrowheads="1"/>
            </p:cNvSpPr>
            <p:nvPr/>
          </p:nvSpPr>
          <p:spPr bwMode="auto">
            <a:xfrm>
              <a:off x="3200400" y="32766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25606" name="Oval 7"/>
            <p:cNvSpPr>
              <a:spLocks noChangeArrowheads="1"/>
            </p:cNvSpPr>
            <p:nvPr/>
          </p:nvSpPr>
          <p:spPr bwMode="auto">
            <a:xfrm>
              <a:off x="6019800" y="2819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5607" name="Line 8"/>
            <p:cNvSpPr>
              <a:spLocks noChangeShapeType="1"/>
            </p:cNvSpPr>
            <p:nvPr/>
          </p:nvSpPr>
          <p:spPr bwMode="auto">
            <a:xfrm>
              <a:off x="1524000" y="35814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08" name="Line 9"/>
            <p:cNvSpPr>
              <a:spLocks noChangeShapeType="1"/>
            </p:cNvSpPr>
            <p:nvPr/>
          </p:nvSpPr>
          <p:spPr bwMode="auto">
            <a:xfrm>
              <a:off x="3810000" y="35814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09" name="Line 10"/>
            <p:cNvSpPr>
              <a:spLocks noChangeShapeType="1"/>
            </p:cNvSpPr>
            <p:nvPr/>
          </p:nvSpPr>
          <p:spPr bwMode="auto">
            <a:xfrm>
              <a:off x="5029200" y="3124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0" name="Text Box 11"/>
            <p:cNvSpPr txBox="1">
              <a:spLocks noChangeArrowheads="1"/>
            </p:cNvSpPr>
            <p:nvPr/>
          </p:nvSpPr>
          <p:spPr bwMode="auto">
            <a:xfrm>
              <a:off x="1676400" y="22860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25611" name="Text Box 12"/>
            <p:cNvSpPr txBox="1">
              <a:spLocks noChangeArrowheads="1"/>
            </p:cNvSpPr>
            <p:nvPr/>
          </p:nvSpPr>
          <p:spPr bwMode="auto">
            <a:xfrm>
              <a:off x="6172200" y="37338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25612" name="Line 13"/>
            <p:cNvSpPr>
              <a:spLocks noChangeShapeType="1"/>
            </p:cNvSpPr>
            <p:nvPr/>
          </p:nvSpPr>
          <p:spPr bwMode="auto">
            <a:xfrm flipV="1">
              <a:off x="6324600" y="3429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3" name="Rectangle 14"/>
            <p:cNvSpPr>
              <a:spLocks noChangeArrowheads="1"/>
            </p:cNvSpPr>
            <p:nvPr/>
          </p:nvSpPr>
          <p:spPr bwMode="auto">
            <a:xfrm>
              <a:off x="4343400" y="38100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1800"/>
                <a:t>C(K,M</a:t>
              </a:r>
              <a:r>
                <a:rPr kumimoji="1" lang="en-US" altLang="zh-TW"/>
                <a:t>)</a:t>
              </a:r>
            </a:p>
          </p:txBody>
        </p:sp>
        <p:sp>
          <p:nvSpPr>
            <p:cNvPr id="25614" name="Oval 15"/>
            <p:cNvSpPr>
              <a:spLocks noChangeArrowheads="1"/>
            </p:cNvSpPr>
            <p:nvPr/>
          </p:nvSpPr>
          <p:spPr bwMode="auto">
            <a:xfrm>
              <a:off x="2057400" y="42672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5615" name="Line 16"/>
            <p:cNvSpPr>
              <a:spLocks noChangeShapeType="1"/>
            </p:cNvSpPr>
            <p:nvPr/>
          </p:nvSpPr>
          <p:spPr bwMode="auto">
            <a:xfrm>
              <a:off x="1524000" y="38100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6" name="Line 17"/>
            <p:cNvSpPr>
              <a:spLocks noChangeShapeType="1"/>
            </p:cNvSpPr>
            <p:nvPr/>
          </p:nvSpPr>
          <p:spPr bwMode="auto">
            <a:xfrm>
              <a:off x="1905000" y="38100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7" name="Line 18"/>
            <p:cNvSpPr>
              <a:spLocks noChangeShapeType="1"/>
            </p:cNvSpPr>
            <p:nvPr/>
          </p:nvSpPr>
          <p:spPr bwMode="auto">
            <a:xfrm>
              <a:off x="1905000" y="45720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8" name="Line 19"/>
            <p:cNvSpPr>
              <a:spLocks noChangeShapeType="1"/>
            </p:cNvSpPr>
            <p:nvPr/>
          </p:nvSpPr>
          <p:spPr bwMode="auto">
            <a:xfrm>
              <a:off x="2895600" y="37338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9" name="Line 20"/>
            <p:cNvSpPr>
              <a:spLocks noChangeShapeType="1"/>
            </p:cNvSpPr>
            <p:nvPr/>
          </p:nvSpPr>
          <p:spPr bwMode="auto">
            <a:xfrm>
              <a:off x="2895600" y="37338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0" name="Line 21"/>
            <p:cNvSpPr>
              <a:spLocks noChangeShapeType="1"/>
            </p:cNvSpPr>
            <p:nvPr/>
          </p:nvSpPr>
          <p:spPr bwMode="auto">
            <a:xfrm>
              <a:off x="2667000" y="45720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1" name="Line 22"/>
            <p:cNvSpPr>
              <a:spLocks noChangeShapeType="1"/>
            </p:cNvSpPr>
            <p:nvPr/>
          </p:nvSpPr>
          <p:spPr bwMode="auto">
            <a:xfrm>
              <a:off x="5029200" y="3962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2" name="Line 23"/>
            <p:cNvSpPr>
              <a:spLocks noChangeShapeType="1"/>
            </p:cNvSpPr>
            <p:nvPr/>
          </p:nvSpPr>
          <p:spPr bwMode="auto">
            <a:xfrm>
              <a:off x="5334000" y="3962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3" name="Line 24"/>
            <p:cNvSpPr>
              <a:spLocks noChangeShapeType="1"/>
            </p:cNvSpPr>
            <p:nvPr/>
          </p:nvSpPr>
          <p:spPr bwMode="auto">
            <a:xfrm>
              <a:off x="5334000" y="4419600"/>
              <a:ext cx="2362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4" name="Text Box 25"/>
            <p:cNvSpPr txBox="1">
              <a:spLocks noChangeArrowheads="1"/>
            </p:cNvSpPr>
            <p:nvPr/>
          </p:nvSpPr>
          <p:spPr bwMode="auto">
            <a:xfrm>
              <a:off x="6934200" y="35814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25625" name="Line 26"/>
            <p:cNvSpPr>
              <a:spLocks noChangeShapeType="1"/>
            </p:cNvSpPr>
            <p:nvPr/>
          </p:nvSpPr>
          <p:spPr bwMode="auto">
            <a:xfrm flipV="1">
              <a:off x="7696200" y="4038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6" name="Line 27"/>
            <p:cNvSpPr>
              <a:spLocks noChangeShapeType="1"/>
            </p:cNvSpPr>
            <p:nvPr/>
          </p:nvSpPr>
          <p:spPr bwMode="auto">
            <a:xfrm flipV="1">
              <a:off x="7696200" y="31242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7" name="Line 28"/>
            <p:cNvSpPr>
              <a:spLocks noChangeShapeType="1"/>
            </p:cNvSpPr>
            <p:nvPr/>
          </p:nvSpPr>
          <p:spPr bwMode="auto">
            <a:xfrm>
              <a:off x="6629400" y="31242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8" name="Text Box 29"/>
            <p:cNvSpPr txBox="1">
              <a:spLocks noChangeArrowheads="1"/>
            </p:cNvSpPr>
            <p:nvPr/>
          </p:nvSpPr>
          <p:spPr bwMode="auto">
            <a:xfrm>
              <a:off x="4876800" y="23622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25629" name="Text Box 48"/>
            <p:cNvSpPr txBox="1">
              <a:spLocks noChangeArrowheads="1"/>
            </p:cNvSpPr>
            <p:nvPr/>
          </p:nvSpPr>
          <p:spPr bwMode="auto">
            <a:xfrm>
              <a:off x="2133600" y="3657600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25630" name="Line 49"/>
            <p:cNvSpPr>
              <a:spLocks noChangeShapeType="1"/>
            </p:cNvSpPr>
            <p:nvPr/>
          </p:nvSpPr>
          <p:spPr bwMode="auto">
            <a:xfrm>
              <a:off x="2362200" y="40386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2" name="投影片編號版面配置區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35" name="日期版面配置區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6" name="頁尾版面配置區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MAC (cont.)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Assume that only the receiver and sender know the identity of the secret key, and if the received MAC matches the calculated MAC.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receiver is assured that the message has not been altered.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receiver is assured that the message is from the alleged sender.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If the message includes a sequence number, then the receiver can be assured  of the proper sequence because an attacked cannot successfully alter the sequence number.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MAC (cont.)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 MAC function is similar to encryption.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One difference is that the MAC algorithm </a:t>
            </a:r>
            <a:r>
              <a:rPr lang="en-US" altLang="zh-TW" i="1" dirty="0" smtClean="0"/>
              <a:t>need not be reversible</a:t>
            </a:r>
            <a:r>
              <a:rPr lang="en-US" altLang="zh-TW" dirty="0" smtClean="0"/>
              <a:t>, as it must for decryption.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It turns out that because of the mathematical properties of the authentication function, it is less vulnerable to being broken than encryption.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群組 49"/>
          <p:cNvGrpSpPr/>
          <p:nvPr/>
        </p:nvGrpSpPr>
        <p:grpSpPr>
          <a:xfrm>
            <a:off x="762000" y="1676400"/>
            <a:ext cx="7620000" cy="4648200"/>
            <a:chOff x="762000" y="1676400"/>
            <a:chExt cx="7620000" cy="4648200"/>
          </a:xfrm>
        </p:grpSpPr>
        <p:sp>
          <p:nvSpPr>
            <p:cNvPr id="28675" name="Rectangle 4"/>
            <p:cNvSpPr>
              <a:spLocks noChangeArrowheads="1"/>
            </p:cNvSpPr>
            <p:nvPr/>
          </p:nvSpPr>
          <p:spPr bwMode="auto">
            <a:xfrm>
              <a:off x="762000" y="20574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8676" name="Rectangle 5"/>
            <p:cNvSpPr>
              <a:spLocks noChangeArrowheads="1"/>
            </p:cNvSpPr>
            <p:nvPr/>
          </p:nvSpPr>
          <p:spPr bwMode="auto">
            <a:xfrm>
              <a:off x="4191000" y="44196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8677" name="Oval 6"/>
            <p:cNvSpPr>
              <a:spLocks noChangeArrowheads="1"/>
            </p:cNvSpPr>
            <p:nvPr/>
          </p:nvSpPr>
          <p:spPr bwMode="auto">
            <a:xfrm>
              <a:off x="31242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28678" name="Oval 7"/>
            <p:cNvSpPr>
              <a:spLocks noChangeArrowheads="1"/>
            </p:cNvSpPr>
            <p:nvPr/>
          </p:nvSpPr>
          <p:spPr bwMode="auto">
            <a:xfrm>
              <a:off x="5867400" y="4343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8679" name="Line 8"/>
            <p:cNvSpPr>
              <a:spLocks noChangeShapeType="1"/>
            </p:cNvSpPr>
            <p:nvPr/>
          </p:nvSpPr>
          <p:spPr bwMode="auto">
            <a:xfrm>
              <a:off x="1447800" y="25146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0" name="Line 9"/>
            <p:cNvSpPr>
              <a:spLocks noChangeShapeType="1"/>
            </p:cNvSpPr>
            <p:nvPr/>
          </p:nvSpPr>
          <p:spPr bwMode="auto">
            <a:xfrm>
              <a:off x="3733800" y="2514600"/>
              <a:ext cx="1143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1" name="Line 10"/>
            <p:cNvSpPr>
              <a:spLocks noChangeShapeType="1"/>
            </p:cNvSpPr>
            <p:nvPr/>
          </p:nvSpPr>
          <p:spPr bwMode="auto">
            <a:xfrm>
              <a:off x="4876800" y="4648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2" name="Text Box 11"/>
            <p:cNvSpPr txBox="1">
              <a:spLocks noChangeArrowheads="1"/>
            </p:cNvSpPr>
            <p:nvPr/>
          </p:nvSpPr>
          <p:spPr bwMode="auto">
            <a:xfrm>
              <a:off x="1600200" y="1676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28683" name="Text Box 12"/>
            <p:cNvSpPr txBox="1">
              <a:spLocks noChangeArrowheads="1"/>
            </p:cNvSpPr>
            <p:nvPr/>
          </p:nvSpPr>
          <p:spPr bwMode="auto">
            <a:xfrm>
              <a:off x="6019800" y="52578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1</a:t>
              </a:r>
              <a:endParaRPr kumimoji="1" lang="en-US" altLang="zh-TW" sz="2400"/>
            </a:p>
          </p:txBody>
        </p:sp>
        <p:sp>
          <p:nvSpPr>
            <p:cNvPr id="28684" name="Line 13"/>
            <p:cNvSpPr>
              <a:spLocks noChangeShapeType="1"/>
            </p:cNvSpPr>
            <p:nvPr/>
          </p:nvSpPr>
          <p:spPr bwMode="auto">
            <a:xfrm flipV="1">
              <a:off x="6172200" y="4953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5" name="Rectangle 14"/>
            <p:cNvSpPr>
              <a:spLocks noChangeArrowheads="1"/>
            </p:cNvSpPr>
            <p:nvPr/>
          </p:nvSpPr>
          <p:spPr bwMode="auto">
            <a:xfrm>
              <a:off x="4191000" y="53340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1600"/>
                <a:t>C(K</a:t>
              </a:r>
              <a:r>
                <a:rPr kumimoji="1" lang="en-US" altLang="zh-TW" sz="1600" baseline="-25000"/>
                <a:t>1</a:t>
              </a:r>
              <a:r>
                <a:rPr kumimoji="1" lang="en-US" altLang="zh-TW" sz="1600"/>
                <a:t>,M)</a:t>
              </a:r>
            </a:p>
          </p:txBody>
        </p:sp>
        <p:sp>
          <p:nvSpPr>
            <p:cNvPr id="28686" name="Oval 15"/>
            <p:cNvSpPr>
              <a:spLocks noChangeArrowheads="1"/>
            </p:cNvSpPr>
            <p:nvPr/>
          </p:nvSpPr>
          <p:spPr bwMode="auto">
            <a:xfrm>
              <a:off x="1981200" y="3200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8687" name="Line 16"/>
            <p:cNvSpPr>
              <a:spLocks noChangeShapeType="1"/>
            </p:cNvSpPr>
            <p:nvPr/>
          </p:nvSpPr>
          <p:spPr bwMode="auto">
            <a:xfrm>
              <a:off x="1447800" y="27432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8" name="Line 17"/>
            <p:cNvSpPr>
              <a:spLocks noChangeShapeType="1"/>
            </p:cNvSpPr>
            <p:nvPr/>
          </p:nvSpPr>
          <p:spPr bwMode="auto">
            <a:xfrm>
              <a:off x="1828800" y="27432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9" name="Line 18"/>
            <p:cNvSpPr>
              <a:spLocks noChangeShapeType="1"/>
            </p:cNvSpPr>
            <p:nvPr/>
          </p:nvSpPr>
          <p:spPr bwMode="auto">
            <a:xfrm>
              <a:off x="1828800" y="35052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0" name="Line 19"/>
            <p:cNvSpPr>
              <a:spLocks noChangeShapeType="1"/>
            </p:cNvSpPr>
            <p:nvPr/>
          </p:nvSpPr>
          <p:spPr bwMode="auto">
            <a:xfrm>
              <a:off x="2819400" y="26670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1" name="Line 20"/>
            <p:cNvSpPr>
              <a:spLocks noChangeShapeType="1"/>
            </p:cNvSpPr>
            <p:nvPr/>
          </p:nvSpPr>
          <p:spPr bwMode="auto">
            <a:xfrm>
              <a:off x="2819400" y="26670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2" name="Line 21"/>
            <p:cNvSpPr>
              <a:spLocks noChangeShapeType="1"/>
            </p:cNvSpPr>
            <p:nvPr/>
          </p:nvSpPr>
          <p:spPr bwMode="auto">
            <a:xfrm>
              <a:off x="2590800" y="35052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3" name="Line 22"/>
            <p:cNvSpPr>
              <a:spLocks noChangeShapeType="1"/>
            </p:cNvSpPr>
            <p:nvPr/>
          </p:nvSpPr>
          <p:spPr bwMode="auto">
            <a:xfrm>
              <a:off x="4876800" y="5486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4" name="Line 23"/>
            <p:cNvSpPr>
              <a:spLocks noChangeShapeType="1"/>
            </p:cNvSpPr>
            <p:nvPr/>
          </p:nvSpPr>
          <p:spPr bwMode="auto">
            <a:xfrm>
              <a:off x="5181600" y="5486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5" name="Line 24"/>
            <p:cNvSpPr>
              <a:spLocks noChangeShapeType="1"/>
            </p:cNvSpPr>
            <p:nvPr/>
          </p:nvSpPr>
          <p:spPr bwMode="auto">
            <a:xfrm>
              <a:off x="5181600" y="5943600"/>
              <a:ext cx="2362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6" name="Text Box 25"/>
            <p:cNvSpPr txBox="1">
              <a:spLocks noChangeArrowheads="1"/>
            </p:cNvSpPr>
            <p:nvPr/>
          </p:nvSpPr>
          <p:spPr bwMode="auto">
            <a:xfrm>
              <a:off x="6781800" y="51054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28697" name="Line 26"/>
            <p:cNvSpPr>
              <a:spLocks noChangeShapeType="1"/>
            </p:cNvSpPr>
            <p:nvPr/>
          </p:nvSpPr>
          <p:spPr bwMode="auto">
            <a:xfrm flipV="1">
              <a:off x="7543800" y="5562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8" name="Line 27"/>
            <p:cNvSpPr>
              <a:spLocks noChangeShapeType="1"/>
            </p:cNvSpPr>
            <p:nvPr/>
          </p:nvSpPr>
          <p:spPr bwMode="auto">
            <a:xfrm flipV="1">
              <a:off x="7543800" y="46482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9" name="Line 28"/>
            <p:cNvSpPr>
              <a:spLocks noChangeShapeType="1"/>
            </p:cNvSpPr>
            <p:nvPr/>
          </p:nvSpPr>
          <p:spPr bwMode="auto">
            <a:xfrm>
              <a:off x="6477000" y="46482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0" name="Text Box 29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28701" name="Text Box 30"/>
            <p:cNvSpPr txBox="1">
              <a:spLocks noChangeArrowheads="1"/>
            </p:cNvSpPr>
            <p:nvPr/>
          </p:nvSpPr>
          <p:spPr bwMode="auto">
            <a:xfrm>
              <a:off x="2057400" y="25908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1</a:t>
              </a:r>
              <a:endParaRPr kumimoji="1" lang="en-US" altLang="zh-TW" sz="2400"/>
            </a:p>
          </p:txBody>
        </p:sp>
        <p:sp>
          <p:nvSpPr>
            <p:cNvPr id="28702" name="Line 31"/>
            <p:cNvSpPr>
              <a:spLocks noChangeShapeType="1"/>
            </p:cNvSpPr>
            <p:nvPr/>
          </p:nvSpPr>
          <p:spPr bwMode="auto">
            <a:xfrm>
              <a:off x="2286000" y="29718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3" name="Rectangle 32"/>
            <p:cNvSpPr>
              <a:spLocks noChangeArrowheads="1"/>
            </p:cNvSpPr>
            <p:nvPr/>
          </p:nvSpPr>
          <p:spPr bwMode="auto">
            <a:xfrm>
              <a:off x="6400800" y="2057400"/>
              <a:ext cx="685800" cy="1295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4" name="Oval 33"/>
            <p:cNvSpPr>
              <a:spLocks noChangeArrowheads="1"/>
            </p:cNvSpPr>
            <p:nvPr/>
          </p:nvSpPr>
          <p:spPr bwMode="auto">
            <a:xfrm>
              <a:off x="48768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28705" name="Line 34"/>
            <p:cNvSpPr>
              <a:spLocks noChangeShapeType="1"/>
            </p:cNvSpPr>
            <p:nvPr/>
          </p:nvSpPr>
          <p:spPr bwMode="auto">
            <a:xfrm>
              <a:off x="54864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6" name="Oval 35"/>
            <p:cNvSpPr>
              <a:spLocks noChangeArrowheads="1"/>
            </p:cNvSpPr>
            <p:nvPr/>
          </p:nvSpPr>
          <p:spPr bwMode="auto">
            <a:xfrm>
              <a:off x="1828800" y="4572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28707" name="Line 36"/>
            <p:cNvSpPr>
              <a:spLocks noChangeShapeType="1"/>
            </p:cNvSpPr>
            <p:nvPr/>
          </p:nvSpPr>
          <p:spPr bwMode="auto">
            <a:xfrm>
              <a:off x="1295400" y="4038600"/>
              <a:ext cx="6705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8" name="Line 37"/>
            <p:cNvSpPr>
              <a:spLocks noChangeShapeType="1"/>
            </p:cNvSpPr>
            <p:nvPr/>
          </p:nvSpPr>
          <p:spPr bwMode="auto">
            <a:xfrm>
              <a:off x="70866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9" name="Line 38"/>
            <p:cNvSpPr>
              <a:spLocks noChangeShapeType="1"/>
            </p:cNvSpPr>
            <p:nvPr/>
          </p:nvSpPr>
          <p:spPr bwMode="auto">
            <a:xfrm>
              <a:off x="8001000" y="2514600"/>
              <a:ext cx="0" cy="1524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0" name="Line 39"/>
            <p:cNvSpPr>
              <a:spLocks noChangeShapeType="1"/>
            </p:cNvSpPr>
            <p:nvPr/>
          </p:nvSpPr>
          <p:spPr bwMode="auto">
            <a:xfrm>
              <a:off x="1295400" y="40386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1" name="Line 40"/>
            <p:cNvSpPr>
              <a:spLocks noChangeShapeType="1"/>
            </p:cNvSpPr>
            <p:nvPr/>
          </p:nvSpPr>
          <p:spPr bwMode="auto">
            <a:xfrm>
              <a:off x="1295400" y="48768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2" name="Line 41"/>
            <p:cNvSpPr>
              <a:spLocks noChangeShapeType="1"/>
            </p:cNvSpPr>
            <p:nvPr/>
          </p:nvSpPr>
          <p:spPr bwMode="auto">
            <a:xfrm>
              <a:off x="2438400" y="4876800"/>
              <a:ext cx="1752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3" name="Text Box 42"/>
            <p:cNvSpPr txBox="1">
              <a:spLocks noChangeArrowheads="1"/>
            </p:cNvSpPr>
            <p:nvPr/>
          </p:nvSpPr>
          <p:spPr bwMode="auto">
            <a:xfrm>
              <a:off x="4953000" y="31242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2</a:t>
              </a:r>
              <a:endParaRPr kumimoji="1" lang="en-US" altLang="zh-TW" sz="2400"/>
            </a:p>
          </p:txBody>
        </p:sp>
        <p:sp>
          <p:nvSpPr>
            <p:cNvPr id="28714" name="Line 43"/>
            <p:cNvSpPr>
              <a:spLocks noChangeShapeType="1"/>
            </p:cNvSpPr>
            <p:nvPr/>
          </p:nvSpPr>
          <p:spPr bwMode="auto">
            <a:xfrm flipV="1">
              <a:off x="5181600" y="2819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5" name="Text Box 44"/>
            <p:cNvSpPr txBox="1">
              <a:spLocks noChangeArrowheads="1"/>
            </p:cNvSpPr>
            <p:nvPr/>
          </p:nvSpPr>
          <p:spPr bwMode="auto">
            <a:xfrm>
              <a:off x="5715000" y="3352800"/>
              <a:ext cx="259080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200"/>
                <a:t>E(K</a:t>
              </a:r>
              <a:r>
                <a:rPr kumimoji="1" lang="en-US" altLang="zh-TW" sz="2200" baseline="-25000"/>
                <a:t>2</a:t>
              </a:r>
              <a:r>
                <a:rPr kumimoji="1" lang="en-US" altLang="zh-TW" sz="2200"/>
                <a:t>,[M||C(K</a:t>
              </a:r>
              <a:r>
                <a:rPr kumimoji="1" lang="en-US" altLang="zh-TW" sz="2200" baseline="-25000"/>
                <a:t>1</a:t>
              </a:r>
              <a:r>
                <a:rPr kumimoji="1" lang="en-US" altLang="zh-TW" sz="2200"/>
                <a:t>,M)])</a:t>
              </a:r>
            </a:p>
          </p:txBody>
        </p:sp>
        <p:sp>
          <p:nvSpPr>
            <p:cNvPr id="28716" name="Text Box 45"/>
            <p:cNvSpPr txBox="1">
              <a:spLocks noChangeArrowheads="1"/>
            </p:cNvSpPr>
            <p:nvPr/>
          </p:nvSpPr>
          <p:spPr bwMode="auto">
            <a:xfrm>
              <a:off x="1905000" y="54864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2</a:t>
              </a:r>
              <a:endParaRPr kumimoji="1" lang="en-US" altLang="zh-TW" sz="2400"/>
            </a:p>
          </p:txBody>
        </p:sp>
        <p:sp>
          <p:nvSpPr>
            <p:cNvPr id="28717" name="Line 46"/>
            <p:cNvSpPr>
              <a:spLocks noChangeShapeType="1"/>
            </p:cNvSpPr>
            <p:nvPr/>
          </p:nvSpPr>
          <p:spPr bwMode="auto">
            <a:xfrm flipV="1">
              <a:off x="2133600" y="5181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47" name="投影片編號版面配置區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49" name="標題 4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Message Authentication and Confidentiality; Authentication Tied to Plaintext</a:t>
            </a:r>
            <a:endParaRPr lang="zh-TW" altLang="en-US" sz="3200" dirty="0"/>
          </a:p>
        </p:txBody>
      </p:sp>
      <p:sp>
        <p:nvSpPr>
          <p:cNvPr id="51" name="日期版面配置區 5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2" name="頁尾版面配置區 5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群組 52"/>
          <p:cNvGrpSpPr/>
          <p:nvPr/>
        </p:nvGrpSpPr>
        <p:grpSpPr>
          <a:xfrm>
            <a:off x="929208" y="1676400"/>
            <a:ext cx="7315200" cy="4648200"/>
            <a:chOff x="685800" y="1676400"/>
            <a:chExt cx="7315200" cy="4648200"/>
          </a:xfrm>
        </p:grpSpPr>
        <p:sp>
          <p:nvSpPr>
            <p:cNvPr id="29699" name="Rectangle 3"/>
            <p:cNvSpPr>
              <a:spLocks noChangeArrowheads="1"/>
            </p:cNvSpPr>
            <p:nvPr/>
          </p:nvSpPr>
          <p:spPr bwMode="auto">
            <a:xfrm>
              <a:off x="762000" y="20574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9700" name="Rectangle 4"/>
            <p:cNvSpPr>
              <a:spLocks noChangeArrowheads="1"/>
            </p:cNvSpPr>
            <p:nvPr/>
          </p:nvSpPr>
          <p:spPr bwMode="auto">
            <a:xfrm>
              <a:off x="1828800" y="4343400"/>
              <a:ext cx="685800" cy="914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/>
            </a:p>
          </p:txBody>
        </p:sp>
        <p:sp>
          <p:nvSpPr>
            <p:cNvPr id="29701" name="Oval 5"/>
            <p:cNvSpPr>
              <a:spLocks noChangeArrowheads="1"/>
            </p:cNvSpPr>
            <p:nvPr/>
          </p:nvSpPr>
          <p:spPr bwMode="auto">
            <a:xfrm>
              <a:off x="46482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29702" name="Oval 6"/>
            <p:cNvSpPr>
              <a:spLocks noChangeArrowheads="1"/>
            </p:cNvSpPr>
            <p:nvPr/>
          </p:nvSpPr>
          <p:spPr bwMode="auto">
            <a:xfrm>
              <a:off x="3505200" y="4724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9703" name="Line 7"/>
            <p:cNvSpPr>
              <a:spLocks noChangeShapeType="1"/>
            </p:cNvSpPr>
            <p:nvPr/>
          </p:nvSpPr>
          <p:spPr bwMode="auto">
            <a:xfrm>
              <a:off x="2971800" y="25146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>
              <a:off x="5257800" y="2514600"/>
              <a:ext cx="1905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>
              <a:off x="2514600" y="5029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6" name="Text Box 10"/>
            <p:cNvSpPr txBox="1">
              <a:spLocks noChangeArrowheads="1"/>
            </p:cNvSpPr>
            <p:nvPr/>
          </p:nvSpPr>
          <p:spPr bwMode="auto">
            <a:xfrm>
              <a:off x="1600200" y="1676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29707" name="Text Box 11"/>
            <p:cNvSpPr txBox="1">
              <a:spLocks noChangeArrowheads="1"/>
            </p:cNvSpPr>
            <p:nvPr/>
          </p:nvSpPr>
          <p:spPr bwMode="auto">
            <a:xfrm>
              <a:off x="3657600" y="56388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1</a:t>
              </a:r>
              <a:endParaRPr kumimoji="1" lang="en-US" altLang="zh-TW" sz="2400"/>
            </a:p>
          </p:txBody>
        </p:sp>
        <p:sp>
          <p:nvSpPr>
            <p:cNvPr id="29708" name="Line 12"/>
            <p:cNvSpPr>
              <a:spLocks noChangeShapeType="1"/>
            </p:cNvSpPr>
            <p:nvPr/>
          </p:nvSpPr>
          <p:spPr bwMode="auto">
            <a:xfrm flipV="1">
              <a:off x="3810000" y="5334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9" name="Rectangle 13"/>
            <p:cNvSpPr>
              <a:spLocks noChangeArrowheads="1"/>
            </p:cNvSpPr>
            <p:nvPr/>
          </p:nvSpPr>
          <p:spPr bwMode="auto">
            <a:xfrm>
              <a:off x="1828800" y="52578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29710" name="Oval 14"/>
            <p:cNvSpPr>
              <a:spLocks noChangeArrowheads="1"/>
            </p:cNvSpPr>
            <p:nvPr/>
          </p:nvSpPr>
          <p:spPr bwMode="auto">
            <a:xfrm>
              <a:off x="3505200" y="3200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9711" name="Line 15"/>
            <p:cNvSpPr>
              <a:spLocks noChangeShapeType="1"/>
            </p:cNvSpPr>
            <p:nvPr/>
          </p:nvSpPr>
          <p:spPr bwMode="auto">
            <a:xfrm>
              <a:off x="2971800" y="27432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2" name="Line 16"/>
            <p:cNvSpPr>
              <a:spLocks noChangeShapeType="1"/>
            </p:cNvSpPr>
            <p:nvPr/>
          </p:nvSpPr>
          <p:spPr bwMode="auto">
            <a:xfrm>
              <a:off x="3352800" y="27432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3" name="Line 17"/>
            <p:cNvSpPr>
              <a:spLocks noChangeShapeType="1"/>
            </p:cNvSpPr>
            <p:nvPr/>
          </p:nvSpPr>
          <p:spPr bwMode="auto">
            <a:xfrm>
              <a:off x="3352800" y="35052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4" name="Line 18"/>
            <p:cNvSpPr>
              <a:spLocks noChangeShapeType="1"/>
            </p:cNvSpPr>
            <p:nvPr/>
          </p:nvSpPr>
          <p:spPr bwMode="auto">
            <a:xfrm>
              <a:off x="4343400" y="26670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5" name="Line 19"/>
            <p:cNvSpPr>
              <a:spLocks noChangeShapeType="1"/>
            </p:cNvSpPr>
            <p:nvPr/>
          </p:nvSpPr>
          <p:spPr bwMode="auto">
            <a:xfrm>
              <a:off x="4343400" y="26670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6" name="Line 20"/>
            <p:cNvSpPr>
              <a:spLocks noChangeShapeType="1"/>
            </p:cNvSpPr>
            <p:nvPr/>
          </p:nvSpPr>
          <p:spPr bwMode="auto">
            <a:xfrm>
              <a:off x="4114800" y="35052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7" name="Line 21"/>
            <p:cNvSpPr>
              <a:spLocks noChangeShapeType="1"/>
            </p:cNvSpPr>
            <p:nvPr/>
          </p:nvSpPr>
          <p:spPr bwMode="auto">
            <a:xfrm>
              <a:off x="2514600" y="5486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8" name="Line 22"/>
            <p:cNvSpPr>
              <a:spLocks noChangeShapeType="1"/>
            </p:cNvSpPr>
            <p:nvPr/>
          </p:nvSpPr>
          <p:spPr bwMode="auto">
            <a:xfrm>
              <a:off x="2819400" y="54864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9" name="Line 23"/>
            <p:cNvSpPr>
              <a:spLocks noChangeShapeType="1"/>
            </p:cNvSpPr>
            <p:nvPr/>
          </p:nvSpPr>
          <p:spPr bwMode="auto">
            <a:xfrm>
              <a:off x="2819400" y="6248400"/>
              <a:ext cx="2362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0" name="Text Box 24"/>
            <p:cNvSpPr txBox="1">
              <a:spLocks noChangeArrowheads="1"/>
            </p:cNvSpPr>
            <p:nvPr/>
          </p:nvSpPr>
          <p:spPr bwMode="auto">
            <a:xfrm>
              <a:off x="4572000" y="54864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29721" name="Line 25"/>
            <p:cNvSpPr>
              <a:spLocks noChangeShapeType="1"/>
            </p:cNvSpPr>
            <p:nvPr/>
          </p:nvSpPr>
          <p:spPr bwMode="auto">
            <a:xfrm flipV="1">
              <a:off x="5181600" y="5943600"/>
              <a:ext cx="0" cy="3048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2" name="Line 26"/>
            <p:cNvSpPr>
              <a:spLocks noChangeShapeType="1"/>
            </p:cNvSpPr>
            <p:nvPr/>
          </p:nvSpPr>
          <p:spPr bwMode="auto">
            <a:xfrm flipV="1">
              <a:off x="5181600" y="50292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3" name="Line 27"/>
            <p:cNvSpPr>
              <a:spLocks noChangeShapeType="1"/>
            </p:cNvSpPr>
            <p:nvPr/>
          </p:nvSpPr>
          <p:spPr bwMode="auto">
            <a:xfrm>
              <a:off x="4114800" y="50292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4" name="Text Box 28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29725" name="Text Box 29"/>
            <p:cNvSpPr txBox="1">
              <a:spLocks noChangeArrowheads="1"/>
            </p:cNvSpPr>
            <p:nvPr/>
          </p:nvSpPr>
          <p:spPr bwMode="auto">
            <a:xfrm>
              <a:off x="3581400" y="25908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1</a:t>
              </a:r>
              <a:endParaRPr kumimoji="1" lang="en-US" altLang="zh-TW" sz="2400"/>
            </a:p>
          </p:txBody>
        </p:sp>
        <p:sp>
          <p:nvSpPr>
            <p:cNvPr id="29726" name="Line 30"/>
            <p:cNvSpPr>
              <a:spLocks noChangeShapeType="1"/>
            </p:cNvSpPr>
            <p:nvPr/>
          </p:nvSpPr>
          <p:spPr bwMode="auto">
            <a:xfrm>
              <a:off x="3810000" y="29718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7" name="Oval 34"/>
            <p:cNvSpPr>
              <a:spLocks noChangeArrowheads="1"/>
            </p:cNvSpPr>
            <p:nvPr/>
          </p:nvSpPr>
          <p:spPr bwMode="auto">
            <a:xfrm>
              <a:off x="6019800" y="42672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29728" name="Line 35"/>
            <p:cNvSpPr>
              <a:spLocks noChangeShapeType="1"/>
            </p:cNvSpPr>
            <p:nvPr/>
          </p:nvSpPr>
          <p:spPr bwMode="auto">
            <a:xfrm>
              <a:off x="1295400" y="4038600"/>
              <a:ext cx="6705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9" name="Line 36"/>
            <p:cNvSpPr>
              <a:spLocks noChangeShapeType="1"/>
            </p:cNvSpPr>
            <p:nvPr/>
          </p:nvSpPr>
          <p:spPr bwMode="auto">
            <a:xfrm>
              <a:off x="70866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0" name="Line 37"/>
            <p:cNvSpPr>
              <a:spLocks noChangeShapeType="1"/>
            </p:cNvSpPr>
            <p:nvPr/>
          </p:nvSpPr>
          <p:spPr bwMode="auto">
            <a:xfrm>
              <a:off x="8001000" y="2514600"/>
              <a:ext cx="0" cy="1524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1" name="Line 38"/>
            <p:cNvSpPr>
              <a:spLocks noChangeShapeType="1"/>
            </p:cNvSpPr>
            <p:nvPr/>
          </p:nvSpPr>
          <p:spPr bwMode="auto">
            <a:xfrm>
              <a:off x="1295400" y="40386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2" name="Line 39"/>
            <p:cNvSpPr>
              <a:spLocks noChangeShapeType="1"/>
            </p:cNvSpPr>
            <p:nvPr/>
          </p:nvSpPr>
          <p:spPr bwMode="auto">
            <a:xfrm>
              <a:off x="1295400" y="48768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3" name="Line 40"/>
            <p:cNvSpPr>
              <a:spLocks noChangeShapeType="1"/>
            </p:cNvSpPr>
            <p:nvPr/>
          </p:nvSpPr>
          <p:spPr bwMode="auto">
            <a:xfrm>
              <a:off x="2514600" y="4572000"/>
              <a:ext cx="3505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4" name="Oval 32"/>
            <p:cNvSpPr>
              <a:spLocks noChangeArrowheads="1"/>
            </p:cNvSpPr>
            <p:nvPr/>
          </p:nvSpPr>
          <p:spPr bwMode="auto">
            <a:xfrm>
              <a:off x="2362200" y="2286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29735" name="Line 33"/>
            <p:cNvSpPr>
              <a:spLocks noChangeShapeType="1"/>
            </p:cNvSpPr>
            <p:nvPr/>
          </p:nvSpPr>
          <p:spPr bwMode="auto">
            <a:xfrm>
              <a:off x="14478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6" name="Text Box 41"/>
            <p:cNvSpPr txBox="1">
              <a:spLocks noChangeArrowheads="1"/>
            </p:cNvSpPr>
            <p:nvPr/>
          </p:nvSpPr>
          <p:spPr bwMode="auto">
            <a:xfrm>
              <a:off x="2438400" y="32004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2</a:t>
              </a:r>
              <a:endParaRPr kumimoji="1" lang="en-US" altLang="zh-TW" sz="2400"/>
            </a:p>
          </p:txBody>
        </p:sp>
        <p:sp>
          <p:nvSpPr>
            <p:cNvPr id="29737" name="Line 42"/>
            <p:cNvSpPr>
              <a:spLocks noChangeShapeType="1"/>
            </p:cNvSpPr>
            <p:nvPr/>
          </p:nvSpPr>
          <p:spPr bwMode="auto">
            <a:xfrm flipV="1">
              <a:off x="2667000" y="28956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8" name="Text Box 43"/>
            <p:cNvSpPr txBox="1">
              <a:spLocks noChangeArrowheads="1"/>
            </p:cNvSpPr>
            <p:nvPr/>
          </p:nvSpPr>
          <p:spPr bwMode="auto">
            <a:xfrm>
              <a:off x="685800" y="5715000"/>
              <a:ext cx="22098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C(K</a:t>
              </a:r>
              <a:r>
                <a:rPr kumimoji="1" lang="en-US" altLang="zh-TW" sz="2400" baseline="-25000"/>
                <a:t>1</a:t>
              </a:r>
              <a:r>
                <a:rPr kumimoji="1" lang="en-US" altLang="zh-TW" sz="2400"/>
                <a:t>,E(K</a:t>
              </a:r>
              <a:r>
                <a:rPr kumimoji="1" lang="en-US" altLang="zh-TW" sz="2400" baseline="-25000"/>
                <a:t>2</a:t>
              </a:r>
              <a:r>
                <a:rPr kumimoji="1" lang="en-US" altLang="zh-TW" sz="2400"/>
                <a:t>,M))</a:t>
              </a:r>
            </a:p>
          </p:txBody>
        </p:sp>
        <p:sp>
          <p:nvSpPr>
            <p:cNvPr id="29739" name="Text Box 44"/>
            <p:cNvSpPr txBox="1">
              <a:spLocks noChangeArrowheads="1"/>
            </p:cNvSpPr>
            <p:nvPr/>
          </p:nvSpPr>
          <p:spPr bwMode="auto">
            <a:xfrm>
              <a:off x="6096000" y="51816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2</a:t>
              </a:r>
              <a:endParaRPr kumimoji="1" lang="en-US" altLang="zh-TW" sz="2400"/>
            </a:p>
          </p:txBody>
        </p:sp>
        <p:sp>
          <p:nvSpPr>
            <p:cNvPr id="29740" name="Line 45"/>
            <p:cNvSpPr>
              <a:spLocks noChangeShapeType="1"/>
            </p:cNvSpPr>
            <p:nvPr/>
          </p:nvSpPr>
          <p:spPr bwMode="auto">
            <a:xfrm flipV="1">
              <a:off x="6324600" y="48768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41" name="Rectangle 47"/>
            <p:cNvSpPr>
              <a:spLocks noChangeArrowheads="1"/>
            </p:cNvSpPr>
            <p:nvPr/>
          </p:nvSpPr>
          <p:spPr bwMode="auto">
            <a:xfrm>
              <a:off x="7315200" y="41910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9742" name="Line 48"/>
            <p:cNvSpPr>
              <a:spLocks noChangeShapeType="1"/>
            </p:cNvSpPr>
            <p:nvPr/>
          </p:nvSpPr>
          <p:spPr bwMode="auto">
            <a:xfrm>
              <a:off x="6629400" y="4572000"/>
              <a:ext cx="685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43" name="Line 49"/>
            <p:cNvSpPr>
              <a:spLocks noChangeShapeType="1"/>
            </p:cNvSpPr>
            <p:nvPr/>
          </p:nvSpPr>
          <p:spPr bwMode="auto">
            <a:xfrm flipV="1">
              <a:off x="1143000" y="5486400"/>
              <a:ext cx="68580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44" name="Text Box 50"/>
            <p:cNvSpPr txBox="1">
              <a:spLocks noChangeArrowheads="1"/>
            </p:cNvSpPr>
            <p:nvPr/>
          </p:nvSpPr>
          <p:spPr bwMode="auto">
            <a:xfrm>
              <a:off x="1676400" y="3924300"/>
              <a:ext cx="12954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</a:t>
              </a:r>
              <a:r>
                <a:rPr kumimoji="1" lang="en-US" altLang="zh-TW" sz="2400" baseline="-25000"/>
                <a:t>2</a:t>
              </a:r>
              <a:r>
                <a:rPr kumimoji="1" lang="en-US" altLang="zh-TW" sz="2400"/>
                <a:t>,M)</a:t>
              </a:r>
            </a:p>
          </p:txBody>
        </p:sp>
      </p:grpSp>
      <p:sp>
        <p:nvSpPr>
          <p:cNvPr id="50" name="投影片編號版面配置區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52" name="標題 5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Message Authentication and Confidentiality; Authentication Tied to </a:t>
            </a:r>
            <a:r>
              <a:rPr lang="en-US" altLang="zh-TW" sz="3200" dirty="0" err="1" smtClean="0"/>
              <a:t>Ciphertext</a:t>
            </a:r>
            <a:endParaRPr lang="zh-TW" altLang="en-US" sz="3200" dirty="0"/>
          </a:p>
        </p:txBody>
      </p:sp>
      <p:sp>
        <p:nvSpPr>
          <p:cNvPr id="54" name="日期版面配置區 5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5" name="頁尾版面配置區 5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Where a MAC Is Used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There are a number of applications in which the same message is broadcast to a number of destinations.</a:t>
            </a:r>
          </a:p>
          <a:p>
            <a:pPr eaLnBrk="1" hangingPunct="1">
              <a:buNone/>
            </a:pPr>
            <a:r>
              <a:rPr lang="en-US" altLang="zh-TW" sz="2800" dirty="0" smtClean="0"/>
              <a:t>	E.g., notification to network users, alarm signal in a military control center, etc.</a:t>
            </a:r>
          </a:p>
          <a:p>
            <a:pPr eaLnBrk="1" hangingPunct="1"/>
            <a:r>
              <a:rPr lang="en-US" altLang="zh-TW" sz="2800" dirty="0" smtClean="0"/>
              <a:t>Another possible scenario is an exchange in which one side has a heavy load and cannot afford the time to decrypt all incoming messages.</a:t>
            </a:r>
          </a:p>
          <a:p>
            <a:pPr eaLnBrk="1" hangingPunct="1"/>
            <a:r>
              <a:rPr lang="en-US" altLang="zh-TW" sz="2800" dirty="0" smtClean="0"/>
              <a:t>Authentication of a computer program in plaintext is an attractive service.</a:t>
            </a:r>
          </a:p>
          <a:p>
            <a:pPr lvl="1" eaLnBrk="1" hangingPunct="1"/>
            <a:endParaRPr lang="en-US" altLang="zh-TW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Where a MAC Is Used (cont.)</a:t>
            </a:r>
            <a:endParaRPr lang="zh-TW" altLang="en-US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For some applications (e.g., SNMP), it may not be of concern to keep messages secret, but it is important to authenticate messages.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Separation of authentication and confidentiality functions affords architectural flexibility.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Note that the MAC does not provide a digital signature because both sender and receiver share the same key.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Basic Uses of a MAC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M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C(K,M)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authentication: only A and B share 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E(K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, [M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C(K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,M)])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authentication: only A and B share K</a:t>
            </a:r>
            <a:r>
              <a:rPr lang="en-US" altLang="zh-TW" baseline="-25000" dirty="0" smtClean="0"/>
              <a:t>1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confidentiality: only A and B share K</a:t>
            </a:r>
            <a:r>
              <a:rPr lang="en-US" altLang="zh-TW" baseline="-25000" dirty="0" smtClean="0"/>
              <a:t>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C(K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,E(K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,M))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authentication: using K</a:t>
            </a:r>
            <a:r>
              <a:rPr lang="en-US" altLang="zh-TW" baseline="-25000" dirty="0" smtClean="0"/>
              <a:t>1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confidentiality: using K</a:t>
            </a:r>
            <a:r>
              <a:rPr lang="en-US" altLang="zh-TW" baseline="-25000" dirty="0" smtClean="0"/>
              <a:t>2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Message Authentication Codes (MACs)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 MAC, also known as a cryptographic checksum, is generated by a function C of     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	</a:t>
            </a:r>
            <a:r>
              <a:rPr lang="en-US" altLang="zh-TW" dirty="0" smtClean="0">
                <a:solidFill>
                  <a:schemeClr val="accent1"/>
                </a:solidFill>
              </a:rPr>
              <a:t>T=C(K,M)</a:t>
            </a:r>
            <a:endParaRPr lang="en-US" altLang="zh-TW" dirty="0" smtClean="0"/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where M is a variable-length message, K is a secret key shared only by sender and receiver and C(K,M) is the fixed-length authenticator.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In general, the MAC function is a many-to-one function.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If an n-bit MAC is used, then there are 2</a:t>
            </a:r>
            <a:r>
              <a:rPr lang="en-US" altLang="zh-TW" baseline="30000" dirty="0" smtClean="0"/>
              <a:t>n</a:t>
            </a:r>
            <a:r>
              <a:rPr lang="en-US" altLang="zh-TW" dirty="0" smtClean="0"/>
              <a:t> possible MACs, whereas there are N possible messages with N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≫</a:t>
            </a:r>
            <a:r>
              <a:rPr lang="en-US" altLang="zh-TW" dirty="0" smtClean="0"/>
              <a:t>2</a:t>
            </a:r>
            <a:r>
              <a:rPr lang="en-US" altLang="zh-TW" baseline="30000" dirty="0" smtClean="0"/>
              <a:t>n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Discovering a Key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If confidentiality is not employed, the opponent has access to plaintext messages and their associated MACs.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Suppose k&gt;n; that is, the key (guess) size is greater than the MAC size.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Given a known M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and T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=C(K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,M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), the cryptanalyst can perform T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=C(K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,M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) for all possible key values.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At least one key is guaranteed to produce a match.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On average, a total of 2</a:t>
            </a:r>
            <a:r>
              <a:rPr lang="en-US" altLang="zh-TW" baseline="30000" dirty="0" smtClean="0"/>
              <a:t>k</a:t>
            </a:r>
            <a:r>
              <a:rPr lang="en-US" altLang="zh-TW" dirty="0" smtClean="0"/>
              <a:t>/2</a:t>
            </a:r>
            <a:r>
              <a:rPr lang="en-US" altLang="zh-TW" baseline="30000" dirty="0" smtClean="0"/>
              <a:t>n</a:t>
            </a:r>
            <a:r>
              <a:rPr lang="en-US" altLang="zh-TW" dirty="0" smtClean="0"/>
              <a:t>=2</a:t>
            </a:r>
            <a:r>
              <a:rPr lang="en-US" altLang="zh-TW" baseline="30000" dirty="0" smtClean="0"/>
              <a:t>(k-n)</a:t>
            </a:r>
            <a:r>
              <a:rPr lang="en-US" altLang="zh-TW" dirty="0" smtClean="0"/>
              <a:t> keys will produce a match.</a:t>
            </a:r>
            <a:endParaRPr lang="zh-TW" altLang="en-US" sz="2800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Discovering a Key (cont.)</a:t>
            </a:r>
            <a:endParaRPr lang="zh-TW" altLang="en-US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Thus, the opponent must iterate the attack.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Round 1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Given: M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, T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=C(K,M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Compute T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=C(K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,M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) for all 2</a:t>
            </a:r>
            <a:r>
              <a:rPr lang="en-US" altLang="zh-TW" sz="2400" baseline="30000" dirty="0" smtClean="0"/>
              <a:t>k</a:t>
            </a:r>
            <a:r>
              <a:rPr lang="en-US" altLang="zh-TW" sz="2400" dirty="0" smtClean="0"/>
              <a:t> keys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Number of matches </a:t>
            </a:r>
            <a:r>
              <a:rPr lang="en-US" altLang="zh-TW" sz="2400" dirty="0" smtClean="0">
                <a:sym typeface="Symbol" pitchFamily="18" charset="2"/>
              </a:rPr>
              <a:t></a:t>
            </a:r>
            <a:r>
              <a:rPr lang="en-US" altLang="zh-TW" sz="2400" dirty="0" smtClean="0"/>
              <a:t> 2</a:t>
            </a:r>
            <a:r>
              <a:rPr lang="en-US" altLang="zh-TW" sz="2400" baseline="30000" dirty="0" smtClean="0"/>
              <a:t>(k-n)</a:t>
            </a:r>
            <a:r>
              <a:rPr lang="en-US" altLang="zh-TW" sz="2400" dirty="0" smtClean="0"/>
              <a:t> 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Round 2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Given: M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, MAC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=C(K,M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Compute T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=C(K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,M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) for the remaining 2</a:t>
            </a:r>
            <a:r>
              <a:rPr lang="en-US" altLang="zh-TW" sz="2400" baseline="30000" dirty="0" smtClean="0"/>
              <a:t>(k-n)</a:t>
            </a:r>
            <a:r>
              <a:rPr lang="en-US" altLang="zh-TW" sz="2400" dirty="0" smtClean="0"/>
              <a:t> keys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Number of matches </a:t>
            </a:r>
            <a:r>
              <a:rPr lang="en-US" altLang="zh-TW" sz="2400" dirty="0" smtClean="0">
                <a:sym typeface="Symbol" pitchFamily="18" charset="2"/>
              </a:rPr>
              <a:t></a:t>
            </a:r>
            <a:r>
              <a:rPr lang="en-US" altLang="zh-TW" sz="2400" dirty="0" smtClean="0"/>
              <a:t> 2</a:t>
            </a:r>
            <a:r>
              <a:rPr lang="en-US" altLang="zh-TW" sz="2400" baseline="30000" dirty="0" smtClean="0"/>
              <a:t>(k-2n)</a:t>
            </a:r>
            <a:r>
              <a:rPr lang="en-US" altLang="zh-TW" sz="2400" dirty="0" smtClean="0"/>
              <a:t> 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On average, </a:t>
            </a:r>
            <a:r>
              <a:rPr lang="en-US" altLang="zh-TW" sz="2800" dirty="0" smtClean="0">
                <a:latin typeface="Symbol" pitchFamily="18" charset="2"/>
              </a:rPr>
              <a:t>a</a:t>
            </a:r>
            <a:r>
              <a:rPr lang="en-US" altLang="zh-TW" sz="2800" dirty="0" smtClean="0"/>
              <a:t> rounds will be needed if k=</a:t>
            </a:r>
            <a:r>
              <a:rPr lang="en-US" altLang="zh-TW" sz="2800" dirty="0" smtClean="0">
                <a:latin typeface="Symbol" pitchFamily="18" charset="2"/>
              </a:rPr>
              <a:t>a</a:t>
            </a:r>
            <a:r>
              <a:rPr lang="en-US" altLang="zh-TW" sz="2800" dirty="0" smtClean="0"/>
              <a:t>n.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Discovering a Key (cont.)</a:t>
            </a:r>
            <a:endParaRPr lang="zh-TW" altLang="en-US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For example, if an 80-bit key is used and the MAC is 32-bit long, then the first round will produce about 2</a:t>
            </a:r>
            <a:r>
              <a:rPr lang="en-US" altLang="zh-TW" sz="2800" baseline="30000" dirty="0" smtClean="0"/>
              <a:t>48</a:t>
            </a:r>
            <a:r>
              <a:rPr lang="en-US" altLang="zh-TW" sz="2800" dirty="0" smtClean="0"/>
              <a:t> possible keys.</a:t>
            </a:r>
          </a:p>
          <a:p>
            <a:pPr eaLnBrk="1" hangingPunct="1"/>
            <a:r>
              <a:rPr lang="en-US" altLang="zh-TW" sz="2800" dirty="0" smtClean="0"/>
              <a:t>The second round will narrow the possible keys to about 2</a:t>
            </a:r>
            <a:r>
              <a:rPr lang="en-US" altLang="zh-TW" sz="2800" baseline="30000" dirty="0" smtClean="0"/>
              <a:t>16</a:t>
            </a:r>
            <a:r>
              <a:rPr lang="en-US" altLang="zh-TW" sz="2800" dirty="0" smtClean="0"/>
              <a:t> possibilities.</a:t>
            </a:r>
          </a:p>
          <a:p>
            <a:pPr eaLnBrk="1" hangingPunct="1"/>
            <a:r>
              <a:rPr lang="en-US" altLang="zh-TW" sz="2800" dirty="0" smtClean="0"/>
              <a:t>The third round will produce only the single key, which must be the one used by the sender.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Simple But Weak MAC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Let M=(X</a:t>
            </a:r>
            <a:r>
              <a:rPr lang="en-US" altLang="zh-TW" baseline="-25000" dirty="0" smtClean="0"/>
              <a:t>1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X</a:t>
            </a:r>
            <a:r>
              <a:rPr lang="en-US" altLang="zh-TW" baseline="-25000" dirty="0" smtClean="0"/>
              <a:t>2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…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err="1" smtClean="0"/>
              <a:t>X</a:t>
            </a:r>
            <a:r>
              <a:rPr lang="en-US" altLang="zh-TW" baseline="-25000" dirty="0" err="1" smtClean="0"/>
              <a:t>m</a:t>
            </a:r>
            <a:r>
              <a:rPr lang="en-US" altLang="zh-TW" dirty="0" smtClean="0"/>
              <a:t>) be a message that is treated as a concatenation of 64-bit blocks X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Then define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</a:t>
            </a:r>
            <a:r>
              <a:rPr lang="en-US" altLang="zh-TW" dirty="0" smtClean="0">
                <a:sym typeface="Symbol" pitchFamily="18" charset="2"/>
              </a:rPr>
              <a:t></a:t>
            </a:r>
            <a:r>
              <a:rPr lang="en-US" altLang="zh-TW" dirty="0" smtClean="0"/>
              <a:t>(M)= X</a:t>
            </a:r>
            <a:r>
              <a:rPr lang="en-US" altLang="zh-TW" baseline="-25000" dirty="0" smtClean="0"/>
              <a:t>1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X</a:t>
            </a:r>
            <a:r>
              <a:rPr lang="en-US" altLang="zh-TW" baseline="-25000" dirty="0" smtClean="0"/>
              <a:t>2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…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err="1" smtClean="0"/>
              <a:t>X</a:t>
            </a:r>
            <a:r>
              <a:rPr lang="en-US" altLang="zh-TW" baseline="-25000" dirty="0" err="1" smtClean="0"/>
              <a:t>m</a:t>
            </a:r>
            <a:endParaRPr lang="en-US" altLang="zh-TW" baseline="-25000" dirty="0" smtClean="0"/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baseline="-25000" dirty="0" smtClean="0"/>
              <a:t>	</a:t>
            </a:r>
            <a:r>
              <a:rPr lang="en-US" altLang="zh-TW" dirty="0" smtClean="0"/>
              <a:t>MAC(K,M)=E(K,</a:t>
            </a:r>
            <a:r>
              <a:rPr lang="en-US" altLang="zh-TW" dirty="0" smtClean="0">
                <a:sym typeface="Symbol" pitchFamily="18" charset="2"/>
              </a:rPr>
              <a:t></a:t>
            </a:r>
            <a:r>
              <a:rPr lang="en-US" altLang="zh-TW" dirty="0" smtClean="0"/>
              <a:t>(M))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where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 is the exclusive-OR(XOR) operation and the encryption algorithm is DES in electronic codebook mode.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Thus, the key length is 56 bits and the MAC length is 64 bits.</a:t>
            </a:r>
            <a:endParaRPr lang="zh-TW" altLang="en-US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Simple But Weak MAC (cont.)</a:t>
            </a:r>
            <a:endParaRPr lang="zh-TW" altLang="en-US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If an opponent observes {M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MAC(K,M)}, a brute-force attempt to determine K will require at least 2</a:t>
            </a:r>
            <a:r>
              <a:rPr lang="en-US" altLang="zh-TW" baseline="30000" dirty="0" smtClean="0"/>
              <a:t>56</a:t>
            </a:r>
            <a:r>
              <a:rPr lang="en-US" altLang="zh-TW" dirty="0" smtClean="0"/>
              <a:t> encryptions.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But the opponent can attack the system by replacing X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through X</a:t>
            </a:r>
            <a:r>
              <a:rPr lang="en-US" altLang="zh-TW" baseline="-25000" dirty="0" smtClean="0"/>
              <a:t>m-1</a:t>
            </a:r>
            <a:r>
              <a:rPr lang="en-US" altLang="zh-TW" dirty="0" smtClean="0"/>
              <a:t> with any desired values Y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through Y</a:t>
            </a:r>
            <a:r>
              <a:rPr lang="en-US" altLang="zh-TW" baseline="-25000" dirty="0" smtClean="0"/>
              <a:t>m-1</a:t>
            </a:r>
            <a:r>
              <a:rPr lang="en-US" altLang="zh-TW" dirty="0" smtClean="0"/>
              <a:t> and </a:t>
            </a:r>
            <a:r>
              <a:rPr lang="en-US" altLang="zh-TW" dirty="0" err="1" smtClean="0"/>
              <a:t>X</a:t>
            </a:r>
            <a:r>
              <a:rPr lang="en-US" altLang="zh-TW" baseline="-25000" dirty="0" err="1" smtClean="0"/>
              <a:t>m</a:t>
            </a:r>
            <a:r>
              <a:rPr lang="en-US" altLang="zh-TW" dirty="0" smtClean="0"/>
              <a:t> with </a:t>
            </a:r>
            <a:r>
              <a:rPr lang="en-US" altLang="zh-TW" dirty="0" err="1" smtClean="0"/>
              <a:t>Y</a:t>
            </a:r>
            <a:r>
              <a:rPr lang="en-US" altLang="zh-TW" baseline="-25000" dirty="0" err="1" smtClean="0"/>
              <a:t>m</a:t>
            </a:r>
            <a:r>
              <a:rPr lang="en-US" altLang="zh-TW" dirty="0" smtClean="0"/>
              <a:t>, where </a:t>
            </a:r>
            <a:r>
              <a:rPr lang="en-US" altLang="zh-TW" dirty="0" err="1" smtClean="0"/>
              <a:t>Y</a:t>
            </a:r>
            <a:r>
              <a:rPr lang="en-US" altLang="zh-TW" baseline="-25000" dirty="0" err="1" smtClean="0"/>
              <a:t>m</a:t>
            </a:r>
            <a:r>
              <a:rPr lang="en-US" altLang="zh-TW" dirty="0" smtClean="0"/>
              <a:t> is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Y</a:t>
            </a:r>
            <a:r>
              <a:rPr lang="en-US" altLang="zh-TW" baseline="-25000" dirty="0" err="1" smtClean="0"/>
              <a:t>m</a:t>
            </a:r>
            <a:r>
              <a:rPr lang="en-US" altLang="zh-TW" sz="2800" dirty="0" smtClean="0"/>
              <a:t>=Y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…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m-1 </a:t>
            </a:r>
            <a:r>
              <a:rPr lang="en-US" altLang="zh-TW" sz="2800" dirty="0" smtClean="0">
                <a:sym typeface="Symbol" pitchFamily="18" charset="2"/>
              </a:rPr>
              <a:t> </a:t>
            </a:r>
            <a:r>
              <a:rPr lang="en-US" altLang="zh-TW" sz="2800" dirty="0" smtClean="0"/>
              <a:t>(M)</a:t>
            </a: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That is, the fabricated plaintext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M’ = 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US" altLang="zh-TW" sz="2800" dirty="0" smtClean="0"/>
              <a:t>…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m-1 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∥ [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…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m-1 </a:t>
            </a:r>
            <a:r>
              <a:rPr lang="en-US" altLang="zh-TW" sz="2800" dirty="0" smtClean="0">
                <a:sym typeface="Symbol" pitchFamily="18" charset="2"/>
              </a:rPr>
              <a:t> </a:t>
            </a:r>
            <a:r>
              <a:rPr lang="en-US" altLang="zh-TW" sz="2800" dirty="0" smtClean="0"/>
              <a:t>(M)]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Note that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>
                <a:sym typeface="Symbol" pitchFamily="18" charset="2"/>
              </a:rPr>
              <a:t>  </a:t>
            </a:r>
            <a:r>
              <a:rPr lang="en-US" altLang="zh-TW" sz="2800" dirty="0" smtClean="0"/>
              <a:t>…</a:t>
            </a:r>
            <a:r>
              <a:rPr lang="en-US" altLang="zh-TW" sz="2800" dirty="0" smtClean="0">
                <a:sym typeface="Symbol" pitchFamily="18" charset="2"/>
              </a:rPr>
              <a:t>  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m-1</a:t>
            </a:r>
            <a:r>
              <a:rPr lang="en-US" altLang="zh-TW" sz="2800" dirty="0" smtClean="0">
                <a:sym typeface="Symbol" pitchFamily="18" charset="2"/>
              </a:rPr>
              <a:t> 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[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…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m-1 </a:t>
            </a:r>
            <a:r>
              <a:rPr lang="en-US" altLang="zh-TW" sz="2800" dirty="0" smtClean="0">
                <a:sym typeface="Symbol" pitchFamily="18" charset="2"/>
              </a:rPr>
              <a:t> </a:t>
            </a:r>
            <a:r>
              <a:rPr lang="en-US" altLang="zh-TW" sz="2800" dirty="0" smtClean="0"/>
              <a:t>(M)] = </a:t>
            </a:r>
            <a:r>
              <a:rPr lang="en-US" altLang="zh-TW" sz="2800" dirty="0" smtClean="0">
                <a:solidFill>
                  <a:srgbClr val="FF0000"/>
                </a:solidFill>
                <a:sym typeface="Symbol" pitchFamily="18" charset="2"/>
              </a:rPr>
              <a:t></a:t>
            </a:r>
            <a:r>
              <a:rPr lang="en-US" altLang="zh-TW" sz="2800" dirty="0" smtClean="0">
                <a:solidFill>
                  <a:srgbClr val="FF0000"/>
                </a:solidFill>
              </a:rPr>
              <a:t>(M)</a:t>
            </a:r>
          </a:p>
          <a:p>
            <a:pPr eaLnBrk="1" hangingPunct="1">
              <a:lnSpc>
                <a:spcPct val="90000"/>
              </a:lnSpc>
            </a:pPr>
            <a:endParaRPr lang="zh-TW" altLang="zh-TW" sz="2800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Simple But Weak MAC (cont.)</a:t>
            </a:r>
            <a:endParaRPr lang="zh-TW" altLang="en-US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opponent can now concatenate the new message, which consists of Y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through </a:t>
            </a:r>
            <a:r>
              <a:rPr lang="en-US" altLang="zh-TW" dirty="0" err="1" smtClean="0"/>
              <a:t>Y</a:t>
            </a:r>
            <a:r>
              <a:rPr lang="en-US" altLang="zh-TW" baseline="-25000" dirty="0" err="1" smtClean="0"/>
              <a:t>m</a:t>
            </a:r>
            <a:r>
              <a:rPr lang="en-US" altLang="zh-TW" dirty="0" smtClean="0"/>
              <a:t>, with the original MAC to form a message that will accepted as authentic by the receiver.</a:t>
            </a:r>
          </a:p>
          <a:p>
            <a:pPr eaLnBrk="1" hangingPunct="1"/>
            <a:r>
              <a:rPr lang="en-US" altLang="zh-TW" dirty="0" smtClean="0"/>
              <a:t>That is, the following is sent to the receiver:</a:t>
            </a:r>
          </a:p>
          <a:p>
            <a:pPr eaLnBrk="1" hangingPunct="1">
              <a:buNone/>
            </a:pPr>
            <a:r>
              <a:rPr lang="en-US" altLang="zh-TW" dirty="0" smtClean="0"/>
              <a:t>	M’ 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∥ </a:t>
            </a:r>
            <a:r>
              <a:rPr lang="en-US" altLang="zh-TW" dirty="0" smtClean="0"/>
              <a:t>E(K,</a:t>
            </a:r>
            <a:r>
              <a:rPr lang="en-US" altLang="zh-TW" dirty="0" smtClean="0">
                <a:sym typeface="Symbol" pitchFamily="18" charset="2"/>
              </a:rPr>
              <a:t></a:t>
            </a:r>
            <a:r>
              <a:rPr lang="en-US" altLang="zh-TW" dirty="0" smtClean="0"/>
              <a:t>(M))</a:t>
            </a:r>
          </a:p>
          <a:p>
            <a:pPr eaLnBrk="1" hangingPunct="1">
              <a:buNone/>
            </a:pPr>
            <a:r>
              <a:rPr lang="en-US" altLang="zh-TW" dirty="0" smtClean="0"/>
              <a:t>	where M’ = </a:t>
            </a:r>
            <a:r>
              <a:rPr lang="en-US" altLang="zh-TW" sz="3200" dirty="0" smtClean="0"/>
              <a:t>Y</a:t>
            </a:r>
            <a:r>
              <a:rPr lang="en-US" altLang="zh-TW" sz="3200" baseline="-25000" dirty="0" smtClean="0"/>
              <a:t>1</a:t>
            </a:r>
            <a:r>
              <a:rPr lang="en-US" altLang="zh-TW" sz="3200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US" altLang="zh-TW" sz="3200" dirty="0" smtClean="0"/>
              <a:t>Y</a:t>
            </a:r>
            <a:r>
              <a:rPr lang="en-US" altLang="zh-TW" sz="3200" baseline="-25000" dirty="0" smtClean="0"/>
              <a:t>2</a:t>
            </a:r>
            <a:r>
              <a:rPr lang="en-US" altLang="zh-TW" sz="3200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US" altLang="zh-TW" sz="3200" dirty="0" smtClean="0"/>
              <a:t>…</a:t>
            </a:r>
            <a:r>
              <a:rPr lang="en-US" altLang="zh-TW" sz="3200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US" altLang="zh-TW" sz="3200" dirty="0" smtClean="0"/>
              <a:t>Y</a:t>
            </a:r>
            <a:r>
              <a:rPr lang="en-US" altLang="zh-TW" sz="3200" baseline="-25000" dirty="0" smtClean="0"/>
              <a:t>m-1 </a:t>
            </a:r>
            <a:r>
              <a:rPr lang="en-US" altLang="zh-TW" sz="3200" dirty="0" smtClean="0">
                <a:latin typeface="Arial Unicode MS"/>
                <a:ea typeface="Arial Unicode MS"/>
                <a:cs typeface="Arial Unicode MS"/>
              </a:rPr>
              <a:t>∥ [</a:t>
            </a:r>
            <a:r>
              <a:rPr lang="en-US" altLang="zh-TW" sz="3200" dirty="0" smtClean="0"/>
              <a:t>Y</a:t>
            </a:r>
            <a:r>
              <a:rPr lang="en-US" altLang="zh-TW" sz="3200" baseline="-25000" dirty="0" smtClean="0"/>
              <a:t>1</a:t>
            </a:r>
            <a:r>
              <a:rPr lang="en-US" altLang="zh-TW" sz="3200" dirty="0" smtClean="0">
                <a:sym typeface="Symbol" pitchFamily="18" charset="2"/>
              </a:rPr>
              <a:t></a:t>
            </a:r>
            <a:r>
              <a:rPr lang="en-US" altLang="zh-TW" sz="3200" dirty="0" smtClean="0"/>
              <a:t>Y</a:t>
            </a:r>
            <a:r>
              <a:rPr lang="en-US" altLang="zh-TW" sz="3200" baseline="-25000" dirty="0" smtClean="0"/>
              <a:t>2</a:t>
            </a:r>
            <a:r>
              <a:rPr lang="en-US" altLang="zh-TW" sz="3200" dirty="0" smtClean="0">
                <a:sym typeface="Symbol" pitchFamily="18" charset="2"/>
              </a:rPr>
              <a:t></a:t>
            </a:r>
            <a:r>
              <a:rPr lang="en-US" altLang="zh-TW" sz="3200" dirty="0" smtClean="0"/>
              <a:t>…</a:t>
            </a:r>
            <a:r>
              <a:rPr lang="en-US" altLang="zh-TW" sz="3200" dirty="0" smtClean="0">
                <a:sym typeface="Symbol" pitchFamily="18" charset="2"/>
              </a:rPr>
              <a:t></a:t>
            </a:r>
            <a:r>
              <a:rPr lang="en-US" altLang="zh-TW" sz="3200" dirty="0" smtClean="0"/>
              <a:t>Y</a:t>
            </a:r>
            <a:r>
              <a:rPr lang="en-US" altLang="zh-TW" sz="3200" baseline="-25000" dirty="0" smtClean="0"/>
              <a:t>m-1 </a:t>
            </a:r>
            <a:r>
              <a:rPr lang="en-US" altLang="zh-TW" sz="3200" dirty="0" smtClean="0">
                <a:sym typeface="Symbol" pitchFamily="18" charset="2"/>
              </a:rPr>
              <a:t> </a:t>
            </a:r>
            <a:r>
              <a:rPr lang="en-US" altLang="zh-TW" sz="3200" dirty="0" smtClean="0"/>
              <a:t>(M)]</a:t>
            </a:r>
            <a:endParaRPr lang="en-US" altLang="zh-TW" dirty="0" smtClean="0"/>
          </a:p>
          <a:p>
            <a:pPr eaLnBrk="1" hangingPunct="1"/>
            <a:r>
              <a:rPr lang="en-US" altLang="zh-TW" dirty="0" smtClean="0"/>
              <a:t>With this tactic, any message of length 64</a:t>
            </a:r>
            <a:r>
              <a:rPr lang="en-US" altLang="zh-TW" dirty="0" smtClean="0">
                <a:sym typeface="Symbol" pitchFamily="18" charset="2"/>
              </a:rPr>
              <a:t></a:t>
            </a:r>
            <a:r>
              <a:rPr lang="en-US" altLang="zh-TW" dirty="0" smtClean="0"/>
              <a:t>(m-1) bits can be fraudulently inserted.</a:t>
            </a:r>
            <a:endParaRPr lang="zh-TW" altLang="en-US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Properties of a MAC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Assume that an opponent knows the MAC function C but does not know K. Then the MAC function should have the following properties: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If an opponent observes M and C(K,M), it should be computationally infeasible for the opponent to construct a message M’ such that C(K,M’)=C(K,M).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C(K,M) should be uniformly distributed in the sense that for randomly chosen messages, M and M’, the probability that C(K,M)=C(K,M’) is 2</a:t>
            </a:r>
            <a:r>
              <a:rPr lang="en-US" altLang="zh-TW" sz="2400" baseline="30000" dirty="0" smtClean="0"/>
              <a:t>-n</a:t>
            </a:r>
            <a:r>
              <a:rPr lang="en-US" altLang="zh-TW" sz="2400" dirty="0" smtClean="0"/>
              <a:t>, where n is the number of bits in the MAC.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Let M’ be equal to some known transformation on M. That is, M’=f(M). In that case, Pr[C(K,M)=C(K,M’)]=2</a:t>
            </a:r>
            <a:r>
              <a:rPr lang="en-US" altLang="zh-TW" sz="2400" baseline="30000" dirty="0" smtClean="0"/>
              <a:t>-n</a:t>
            </a:r>
            <a:r>
              <a:rPr lang="en-US" altLang="zh-TW" sz="2400" dirty="0" smtClean="0"/>
              <a:t>.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Brute-Force Attack on a MAC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accent1"/>
                </a:solidFill>
              </a:rPr>
              <a:t>Computation resistance</a:t>
            </a:r>
            <a:r>
              <a:rPr lang="en-US" altLang="zh-TW" dirty="0" smtClean="0"/>
              <a:t>: Given one or more text-MAC pairs (x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, C(</a:t>
            </a:r>
            <a:r>
              <a:rPr lang="en-US" altLang="zh-TW" dirty="0" err="1" smtClean="0"/>
              <a:t>K,x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)), it is computationally infeasible to compute any text-MAC pair (x, C(</a:t>
            </a:r>
            <a:r>
              <a:rPr lang="en-US" altLang="zh-TW" dirty="0" err="1" smtClean="0"/>
              <a:t>K,x</a:t>
            </a:r>
            <a:r>
              <a:rPr lang="en-US" altLang="zh-TW" dirty="0" smtClean="0"/>
              <a:t>)) for any new input x </a:t>
            </a:r>
            <a:r>
              <a:rPr lang="en-US" altLang="zh-TW" dirty="0" smtClean="0">
                <a:sym typeface="Symbol" pitchFamily="18" charset="2"/>
              </a:rPr>
              <a:t></a:t>
            </a:r>
            <a:r>
              <a:rPr lang="en-US" altLang="zh-TW" dirty="0" smtClean="0"/>
              <a:t>x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 level of effort for brute-force attack on a MAC algorithm can be expressed as min (2</a:t>
            </a:r>
            <a:r>
              <a:rPr lang="en-US" altLang="zh-TW" baseline="30000" dirty="0" smtClean="0"/>
              <a:t>k</a:t>
            </a:r>
            <a:r>
              <a:rPr lang="en-US" altLang="zh-TW" dirty="0" smtClean="0"/>
              <a:t>, 2</a:t>
            </a:r>
            <a:r>
              <a:rPr lang="en-US" altLang="zh-TW" baseline="30000" dirty="0" smtClean="0"/>
              <a:t>n</a:t>
            </a:r>
            <a:r>
              <a:rPr lang="en-US" altLang="zh-TW" dirty="0" smtClean="0"/>
              <a:t>), where k is the length of key and n is the length of the MAC.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It would appear reasonable to require that the key length and MAC length satisfy a relationship such as min(</a:t>
            </a:r>
            <a:r>
              <a:rPr lang="en-US" altLang="zh-TW" dirty="0" err="1" smtClean="0"/>
              <a:t>k,n</a:t>
            </a:r>
            <a:r>
              <a:rPr lang="en-US" altLang="zh-TW" dirty="0" smtClean="0"/>
              <a:t>)</a:t>
            </a:r>
            <a:r>
              <a:rPr lang="en-US" altLang="zh-TW" u="sng" dirty="0" smtClean="0"/>
              <a:t>&gt;</a:t>
            </a:r>
            <a:r>
              <a:rPr lang="en-US" altLang="zh-TW" dirty="0" smtClean="0"/>
              <a:t>N, where N is perhaps in the range of 128 bits.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Cryptanalysis Attacks</a:t>
            </a:r>
          </a:p>
        </p:txBody>
      </p:sp>
      <p:sp>
        <p:nvSpPr>
          <p:cNvPr id="43011" name="Rectangle 205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Cryptanalysis attacks on hash functions and MAC algorithms seek to exploit some property of the algorithm to perform some attack other than an exhaustive search.</a:t>
            </a:r>
          </a:p>
          <a:p>
            <a:pPr eaLnBrk="1" hangingPunct="1"/>
            <a:r>
              <a:rPr lang="en-US" altLang="zh-TW" dirty="0" smtClean="0"/>
              <a:t>An ideal hash of MAC algorithm will require a cryptanalytic effort greater than or equal to the brute-force attack.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zh-TW" sz="4000" dirty="0" smtClean="0"/>
              <a:t>Keyed Hash Functions as MACs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TW" dirty="0" smtClean="0"/>
              <a:t>Want a MAC based on a hash function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zh-TW" dirty="0" smtClean="0"/>
              <a:t>because hash functions are generally faster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zh-TW" dirty="0" smtClean="0"/>
              <a:t>code for crypto hash functions widely available</a:t>
            </a:r>
          </a:p>
          <a:p>
            <a:pPr eaLnBrk="1" hangingPunct="1">
              <a:spcBef>
                <a:spcPct val="0"/>
              </a:spcBef>
            </a:pPr>
            <a:r>
              <a:rPr lang="en-AU" altLang="zh-TW" dirty="0" smtClean="0"/>
              <a:t>Hash includes a key along with message</a:t>
            </a:r>
          </a:p>
          <a:p>
            <a:pPr eaLnBrk="1" hangingPunct="1">
              <a:spcBef>
                <a:spcPct val="0"/>
              </a:spcBef>
            </a:pPr>
            <a:r>
              <a:rPr lang="en-AU" altLang="zh-TW" dirty="0" smtClean="0"/>
              <a:t>Original proposal: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AU" altLang="zh-TW" dirty="0" err="1" smtClean="0">
                <a:latin typeface="Courier New" pitchFamily="-107" charset="0"/>
              </a:rPr>
              <a:t>KeyedHash</a:t>
            </a:r>
            <a:r>
              <a:rPr lang="en-AU" altLang="zh-TW" dirty="0" smtClean="0">
                <a:latin typeface="Courier New" pitchFamily="-107" charset="0"/>
              </a:rPr>
              <a:t> = Hash(Key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AU" altLang="zh-TW" dirty="0" smtClean="0">
                <a:latin typeface="Courier New" pitchFamily="-107" charset="0"/>
              </a:rPr>
              <a:t>Message) </a:t>
            </a:r>
          </a:p>
          <a:p>
            <a:pPr lvl="1" eaLnBrk="1" hangingPunct="1">
              <a:spcBef>
                <a:spcPct val="0"/>
              </a:spcBef>
            </a:pPr>
            <a:r>
              <a:rPr lang="en-AU" altLang="zh-TW" dirty="0" smtClean="0"/>
              <a:t>some weaknesses were found with this </a:t>
            </a:r>
          </a:p>
          <a:p>
            <a:pPr eaLnBrk="1" hangingPunct="1">
              <a:spcBef>
                <a:spcPct val="0"/>
              </a:spcBef>
            </a:pPr>
            <a:r>
              <a:rPr lang="en-AU" altLang="zh-TW" dirty="0" smtClean="0"/>
              <a:t>Eventually led to development of HMAC </a:t>
            </a:r>
          </a:p>
          <a:p>
            <a:endParaRPr lang="zh-TW" altLang="en-US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HMAC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There has been increased interest in developing an MAC derived from a cryptographic hash code.</a:t>
            </a:r>
          </a:p>
          <a:p>
            <a:pPr eaLnBrk="1" hangingPunct="1"/>
            <a:r>
              <a:rPr lang="en-US" altLang="zh-TW" dirty="0" smtClean="0"/>
              <a:t>The approach that has received the most support is HMAC.</a:t>
            </a:r>
          </a:p>
          <a:p>
            <a:pPr eaLnBrk="1" hangingPunct="1"/>
            <a:r>
              <a:rPr lang="en-US" altLang="zh-TW" dirty="0" smtClean="0"/>
              <a:t>HMAC has been chosen as the mandatory-to-implement HMAC for IP security.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HMAC Design Objectives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To use, without modifications, available hash functions.</a:t>
            </a:r>
          </a:p>
          <a:p>
            <a:pPr eaLnBrk="1" hangingPunct="1"/>
            <a:r>
              <a:rPr lang="en-US" altLang="zh-TW" sz="2800" dirty="0" smtClean="0"/>
              <a:t>To allow for easy </a:t>
            </a:r>
            <a:r>
              <a:rPr lang="en-US" altLang="zh-TW" sz="2800" dirty="0" err="1" smtClean="0"/>
              <a:t>replaceability</a:t>
            </a:r>
            <a:r>
              <a:rPr lang="en-US" altLang="zh-TW" sz="2800" dirty="0" smtClean="0"/>
              <a:t> of the embedded hash function in case faster or more secure hash functions are found or required.</a:t>
            </a:r>
          </a:p>
          <a:p>
            <a:pPr eaLnBrk="1" hangingPunct="1"/>
            <a:r>
              <a:rPr lang="en-US" altLang="zh-TW" sz="2800" dirty="0" smtClean="0"/>
              <a:t>To preserve the original performance of the hash function without incurring a significant degradation.</a:t>
            </a:r>
          </a:p>
          <a:p>
            <a:pPr eaLnBrk="1" hangingPunct="1"/>
            <a:r>
              <a:rPr lang="en-US" altLang="zh-TW" sz="2800" dirty="0" smtClean="0"/>
              <a:t>To use and handle keys in a simple way.</a:t>
            </a:r>
          </a:p>
          <a:p>
            <a:pPr eaLnBrk="1" hangingPunct="1"/>
            <a:r>
              <a:rPr lang="en-US" altLang="zh-TW" sz="2800" dirty="0" smtClean="0"/>
              <a:t>To have a well understood cryptographic analysis of the strength of the authentication mechanism.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HMAC</a:t>
            </a:r>
            <a:endParaRPr lang="en-AU" altLang="zh-TW" smtClean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800" dirty="0" smtClean="0"/>
              <a:t>Specified as Internet standard RFC 2104 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800" dirty="0" smtClean="0"/>
              <a:t>Uses hash function on the message:</a:t>
            </a:r>
          </a:p>
          <a:p>
            <a:pPr lvl="1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en-AU" altLang="zh-TW" sz="2400" dirty="0" smtClean="0">
                <a:latin typeface="Courier New" pitchFamily="-107" charset="0"/>
              </a:rPr>
              <a:t>HMAC</a:t>
            </a:r>
            <a:r>
              <a:rPr lang="en-AU" altLang="zh-TW" sz="2400" baseline="-25000" dirty="0" smtClean="0">
                <a:latin typeface="Courier New" pitchFamily="-107" charset="0"/>
              </a:rPr>
              <a:t>K</a:t>
            </a:r>
            <a:r>
              <a:rPr lang="en-AU" altLang="zh-TW" sz="2400" dirty="0" smtClean="0">
                <a:latin typeface="Courier New" pitchFamily="-107" charset="0"/>
              </a:rPr>
              <a:t> = Hash[(K</a:t>
            </a:r>
            <a:r>
              <a:rPr lang="en-AU" altLang="zh-TW" sz="2400" baseline="30000" dirty="0" smtClean="0">
                <a:latin typeface="Courier New" pitchFamily="-107" charset="0"/>
              </a:rPr>
              <a:t>+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  <a:r>
              <a:rPr lang="en-AU" altLang="zh-TW" sz="2400" dirty="0" smtClean="0">
                <a:latin typeface="Arial Unicode MS"/>
                <a:ea typeface="Arial Unicode MS"/>
                <a:cs typeface="Arial Unicode MS"/>
              </a:rPr>
              <a:t>⊕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  <a:r>
              <a:rPr lang="en-AU" altLang="zh-TW" sz="2400" dirty="0" err="1" smtClean="0">
                <a:latin typeface="Courier New" pitchFamily="-107" charset="0"/>
              </a:rPr>
              <a:t>opad</a:t>
            </a:r>
            <a:r>
              <a:rPr lang="en-AU" altLang="zh-TW" sz="2400" dirty="0" smtClean="0">
                <a:latin typeface="Courier New" pitchFamily="-107" charset="0"/>
              </a:rPr>
              <a:t>) 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en-AU" altLang="zh-TW" sz="2400" dirty="0" smtClean="0">
                <a:latin typeface="Courier New" pitchFamily="-107" charset="0"/>
              </a:rPr>
              <a:t>				Hash[(K</a:t>
            </a:r>
            <a:r>
              <a:rPr lang="en-AU" altLang="zh-TW" sz="2400" baseline="30000" dirty="0" smtClean="0">
                <a:latin typeface="Courier New" pitchFamily="-107" charset="0"/>
              </a:rPr>
              <a:t>+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  <a:r>
              <a:rPr lang="en-AU" altLang="zh-TW" sz="2400" dirty="0" smtClean="0">
                <a:latin typeface="Arial Unicode MS"/>
                <a:ea typeface="Arial Unicode MS"/>
                <a:cs typeface="Arial Unicode MS"/>
              </a:rPr>
              <a:t>⊕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  <a:r>
              <a:rPr lang="en-AU" altLang="zh-TW" sz="2400" dirty="0" err="1" smtClean="0">
                <a:latin typeface="Courier New" pitchFamily="-107" charset="0"/>
              </a:rPr>
              <a:t>ipad</a:t>
            </a:r>
            <a:r>
              <a:rPr lang="en-AU" altLang="zh-TW" sz="2400" dirty="0" smtClean="0">
                <a:latin typeface="Courier New" pitchFamily="-107" charset="0"/>
              </a:rPr>
              <a:t>) 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∥  </a:t>
            </a:r>
            <a:r>
              <a:rPr lang="en-AU" altLang="zh-TW" sz="2400" dirty="0" smtClean="0">
                <a:latin typeface="Courier New" pitchFamily="-107" charset="0"/>
              </a:rPr>
              <a:t>M ]]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 typeface="Wingdings" pitchFamily="-107" charset="2"/>
              <a:buNone/>
              <a:defRPr/>
            </a:pPr>
            <a:r>
              <a:rPr lang="en-AU" altLang="zh-TW" sz="2800" dirty="0" smtClean="0"/>
              <a:t>     where K</a:t>
            </a:r>
            <a:r>
              <a:rPr lang="en-AU" altLang="zh-TW" sz="2800" baseline="30000" dirty="0" smtClean="0"/>
              <a:t>+</a:t>
            </a:r>
            <a:r>
              <a:rPr lang="en-AU" altLang="zh-TW" sz="2800" dirty="0" smtClean="0"/>
              <a:t> is the key padded out to size, 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 typeface="Wingdings" pitchFamily="-107" charset="2"/>
              <a:buNone/>
              <a:defRPr/>
            </a:pPr>
            <a:r>
              <a:rPr lang="en-AU" altLang="zh-TW" sz="2800" dirty="0" smtClean="0"/>
              <a:t>                </a:t>
            </a:r>
            <a:r>
              <a:rPr lang="en-AU" altLang="zh-TW" sz="2800" dirty="0" err="1" smtClean="0"/>
              <a:t>opad</a:t>
            </a:r>
            <a:r>
              <a:rPr lang="en-AU" altLang="zh-TW" sz="2800" dirty="0" smtClean="0"/>
              <a:t>, </a:t>
            </a:r>
            <a:r>
              <a:rPr lang="en-AU" altLang="zh-TW" sz="2800" dirty="0" err="1" smtClean="0"/>
              <a:t>ipad</a:t>
            </a:r>
            <a:r>
              <a:rPr lang="en-AU" altLang="zh-TW" sz="2800" dirty="0" smtClean="0"/>
              <a:t> are specified padding constants 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800" dirty="0" smtClean="0"/>
              <a:t>Overhead is just 3 more hash calculations than the message needs alone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800" dirty="0" smtClean="0"/>
              <a:t>Any hash function can be used</a:t>
            </a:r>
          </a:p>
          <a:p>
            <a:pPr lvl="1"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400" dirty="0" smtClean="0"/>
              <a:t>E.g., MD5, SHA-1, RIPEMD-160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0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572000" y="4874865"/>
            <a:ext cx="47244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en-US" altLang="zh-TW" sz="2400" dirty="0" err="1">
                <a:solidFill>
                  <a:schemeClr val="tx2"/>
                </a:solidFill>
              </a:rPr>
              <a:t>ipad</a:t>
            </a:r>
            <a:r>
              <a:rPr lang="en-US" altLang="zh-TW" sz="2400" dirty="0">
                <a:solidFill>
                  <a:schemeClr val="tx2"/>
                </a:solidFill>
              </a:rPr>
              <a:t>=00110110 repeated b/8 times</a:t>
            </a:r>
          </a:p>
          <a:p>
            <a:pPr algn="ctr" eaLnBrk="1" hangingPunct="1">
              <a:lnSpc>
                <a:spcPct val="85000"/>
              </a:lnSpc>
            </a:pPr>
            <a:r>
              <a:rPr lang="en-US" altLang="zh-TW" sz="2400" dirty="0" err="1">
                <a:solidFill>
                  <a:schemeClr val="tx2"/>
                </a:solidFill>
              </a:rPr>
              <a:t>opad</a:t>
            </a:r>
            <a:r>
              <a:rPr lang="en-US" altLang="zh-TW" sz="2400" dirty="0">
                <a:solidFill>
                  <a:schemeClr val="tx2"/>
                </a:solidFill>
              </a:rPr>
              <a:t>=01011010 repeated b/8 times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  <p:pic>
        <p:nvPicPr>
          <p:cNvPr id="5" name="Picture 10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076950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" name="Rectangle 1026"/>
          <p:cNvSpPr txBox="1">
            <a:spLocks noChangeArrowheads="1"/>
          </p:cNvSpPr>
          <p:nvPr/>
        </p:nvSpPr>
        <p:spPr>
          <a:xfrm>
            <a:off x="1763688" y="6021288"/>
            <a:ext cx="5327823" cy="50440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Efficient implementation of HMAC</a:t>
            </a:r>
            <a:endParaRPr kumimoji="1" lang="en-AU" altLang="zh-TW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HMAC Security</a:t>
            </a:r>
            <a:endParaRPr lang="en-AU" altLang="zh-TW" dirty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Proved </a:t>
            </a:r>
            <a:r>
              <a:rPr lang="en-AU" altLang="zh-TW" sz="2800" smtClean="0"/>
              <a:t>security of HMAC relates to that of the underlying hash algorithm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Attacking HMAC requires either: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smtClean="0"/>
              <a:t>brute force attack on key used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smtClean="0"/>
              <a:t>birthday attack (but since keyed would need to observe a very large number of messages)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Choose hash function used based on speed verses security constraints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Attacking HMAC, the attacker cannot generate message/code pairs offline because the attacker does not know K.</a:t>
            </a:r>
            <a:endParaRPr lang="en-AU" altLang="zh-TW" sz="2800" smtClean="0"/>
          </a:p>
          <a:p>
            <a:pPr eaLnBrk="1" hangingPunct="1">
              <a:lnSpc>
                <a:spcPct val="90000"/>
              </a:lnSpc>
            </a:pPr>
            <a:endParaRPr lang="en-AU" altLang="zh-TW" sz="280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>
                <a:ea typeface="ＭＳ Ｐゴシック" pitchFamily="-107" charset="-128"/>
              </a:rPr>
              <a:t>Data Authentication Algorithm</a:t>
            </a:r>
            <a:endParaRPr lang="en-AU" altLang="zh-TW" sz="4000" dirty="0" smtClean="0">
              <a:ea typeface="ＭＳ Ｐゴシック" pitchFamily="-107" charset="-128"/>
            </a:endParaRPr>
          </a:p>
        </p:txBody>
      </p:sp>
      <p:pic>
        <p:nvPicPr>
          <p:cNvPr id="51203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828800"/>
            <a:ext cx="90043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0" y="33338"/>
            <a:ext cx="9144000" cy="6100762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494708" y="6092825"/>
            <a:ext cx="2517452" cy="50452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CMAC overview</a:t>
            </a:r>
            <a:endParaRPr kumimoji="1" lang="en-AU" altLang="zh-TW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文字方塊 1"/>
          <p:cNvSpPr txBox="1">
            <a:spLocks noChangeArrowheads="1"/>
          </p:cNvSpPr>
          <p:nvPr/>
        </p:nvSpPr>
        <p:spPr bwMode="auto">
          <a:xfrm>
            <a:off x="2771775" y="5300663"/>
            <a:ext cx="3600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r>
              <a:rPr lang="en-US" altLang="zh-TW" sz="2400"/>
              <a:t>L=E(K,0</a:t>
            </a:r>
            <a:r>
              <a:rPr lang="en-US" altLang="zh-TW" sz="2400" baseline="30000"/>
              <a:t>n</a:t>
            </a:r>
            <a:r>
              <a:rPr lang="en-US" altLang="zh-TW" sz="2400"/>
              <a:t>), K</a:t>
            </a:r>
            <a:r>
              <a:rPr lang="en-US" altLang="zh-TW" sz="2400" baseline="-25000"/>
              <a:t>1</a:t>
            </a:r>
            <a:r>
              <a:rPr lang="en-US" altLang="zh-TW" sz="2400"/>
              <a:t>=Lx, K</a:t>
            </a:r>
            <a:r>
              <a:rPr lang="en-US" altLang="zh-TW" sz="2400" baseline="-25000"/>
              <a:t>2</a:t>
            </a:r>
            <a:r>
              <a:rPr lang="en-US" altLang="zh-TW" sz="2400"/>
              <a:t>=Lx</a:t>
            </a:r>
            <a:r>
              <a:rPr lang="en-US" altLang="zh-TW" sz="2400" baseline="30000"/>
              <a:t>2</a:t>
            </a:r>
            <a:endParaRPr lang="zh-TW" altLang="en-US" sz="2400" baseline="3000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ＭＳ Ｐゴシック" pitchFamily="-107" charset="-128"/>
              </a:rPr>
              <a:t>Authenticated Encryption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ea typeface="ＭＳ Ｐゴシック" pitchFamily="-107" charset="-128"/>
              </a:rPr>
              <a:t>Simultaneously protect confidentiality and authenticity of communications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/>
              <a:t>often required but usually separate</a:t>
            </a:r>
          </a:p>
          <a:p>
            <a:pPr eaLnBrk="1" hangingPunct="1"/>
            <a:r>
              <a:rPr lang="en-US" altLang="zh-TW" sz="2800" dirty="0" smtClean="0">
                <a:ea typeface="ＭＳ Ｐゴシック" pitchFamily="-107" charset="-128"/>
              </a:rPr>
              <a:t>Approaches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>
                <a:ea typeface="ＭＳ Ｐゴシック" pitchFamily="-107" charset="-128"/>
              </a:rPr>
              <a:t>Hash-then-encrypt: E(K, (M || H(M))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>
                <a:ea typeface="ＭＳ Ｐゴシック" pitchFamily="-107" charset="-128"/>
              </a:rPr>
              <a:t>MAC-then-encrypt: E(K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2</a:t>
            </a:r>
            <a:r>
              <a:rPr lang="en-US" altLang="zh-TW" sz="2400" dirty="0" smtClean="0">
                <a:ea typeface="ＭＳ Ｐゴシック" pitchFamily="-107" charset="-128"/>
              </a:rPr>
              <a:t>, (M || MAC(K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1</a:t>
            </a:r>
            <a:r>
              <a:rPr lang="en-US" altLang="zh-TW" sz="2400" dirty="0" smtClean="0">
                <a:ea typeface="ＭＳ Ｐゴシック" pitchFamily="-107" charset="-128"/>
              </a:rPr>
              <a:t>, M)) 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>
                <a:ea typeface="ＭＳ Ｐゴシック" pitchFamily="-107" charset="-128"/>
              </a:rPr>
              <a:t>Encrypt-then-MAC: C=E(K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2</a:t>
            </a:r>
            <a:r>
              <a:rPr lang="en-US" altLang="zh-TW" sz="2400" dirty="0" smtClean="0">
                <a:ea typeface="ＭＳ Ｐゴシック" pitchFamily="-107" charset="-128"/>
              </a:rPr>
              <a:t>, M), T=MAC(K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1</a:t>
            </a:r>
            <a:r>
              <a:rPr lang="en-US" altLang="zh-TW" sz="2400" dirty="0" smtClean="0">
                <a:ea typeface="ＭＳ Ｐゴシック" pitchFamily="-107" charset="-128"/>
              </a:rPr>
              <a:t>, C) 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>
                <a:ea typeface="ＭＳ Ｐゴシック" pitchFamily="-107" charset="-128"/>
              </a:rPr>
              <a:t>Encrypt-and-MAC:  C=E(K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2</a:t>
            </a:r>
            <a:r>
              <a:rPr lang="en-US" altLang="zh-TW" sz="2400" dirty="0" smtClean="0">
                <a:ea typeface="ＭＳ Ｐゴシック" pitchFamily="-107" charset="-128"/>
              </a:rPr>
              <a:t>, M), T=MAC(K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1</a:t>
            </a:r>
            <a:r>
              <a:rPr lang="en-US" altLang="zh-TW" sz="2400" dirty="0" smtClean="0">
                <a:ea typeface="ＭＳ Ｐゴシック" pitchFamily="-107" charset="-128"/>
              </a:rPr>
              <a:t>, M)</a:t>
            </a:r>
          </a:p>
          <a:p>
            <a:pPr eaLnBrk="1" hangingPunct="1"/>
            <a:r>
              <a:rPr lang="en-US" altLang="zh-TW" sz="2800" dirty="0" smtClean="0">
                <a:ea typeface="ＭＳ Ｐゴシック" pitchFamily="-107" charset="-128"/>
              </a:rPr>
              <a:t>Decryption /verification straightforward</a:t>
            </a:r>
          </a:p>
          <a:p>
            <a:pPr eaLnBrk="1" hangingPunct="1"/>
            <a:r>
              <a:rPr lang="en-US" altLang="zh-TW" sz="2800" dirty="0" smtClean="0">
                <a:ea typeface="ＭＳ Ｐゴシック" pitchFamily="-107" charset="-128"/>
              </a:rPr>
              <a:t>But security vulnerabilities with all these approaches</a:t>
            </a:r>
          </a:p>
          <a:p>
            <a:endParaRPr lang="zh-TW" altLang="en-US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>
                <a:ea typeface="ＭＳ Ｐゴシック" pitchFamily="-107" charset="-128"/>
              </a:rPr>
              <a:t>Counter with Cipher Block Chaining-Message Authentication Code (CCM) </a:t>
            </a:r>
            <a:endParaRPr lang="zh-TW" altLang="en-US" sz="3200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457200" y="1587326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NIST standard SP 800-38C for IEEE 802.11 </a:t>
            </a:r>
            <a:r>
              <a:rPr lang="en-US" altLang="zh-TW" dirty="0" err="1" smtClean="0">
                <a:ea typeface="ＭＳ Ｐゴシック" pitchFamily="-107" charset="-128"/>
              </a:rPr>
              <a:t>WiFi</a:t>
            </a:r>
            <a:endParaRPr lang="en-US" altLang="zh-TW" dirty="0" smtClean="0">
              <a:ea typeface="ＭＳ Ｐゴシック" pitchFamily="-107" charset="-128"/>
            </a:endParaRP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Variation of encrypt-and-MAC approach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Algorithmic ingredients 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AES encryption algorithm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CTR mode of operation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CMAC authentication algorithm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Single key used for both encryption &amp; MAC</a:t>
            </a:r>
            <a:endParaRPr lang="zh-TW" altLang="en-US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  <p:pic>
        <p:nvPicPr>
          <p:cNvPr id="5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708177" y="6237312"/>
            <a:ext cx="1943943" cy="4320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ＭＳ Ｐゴシック" pitchFamily="-107" charset="-128"/>
                <a:cs typeface="+mj-cs"/>
              </a:rPr>
              <a:t>CCM Operation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Galois/Counter Mode (GCM)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NIST standard SP 800-38D, parallelizable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Message is encrypted in variant of CTR</a:t>
            </a:r>
          </a:p>
          <a:p>
            <a:pPr eaLnBrk="1" hangingPunct="1"/>
            <a:r>
              <a:rPr lang="en-US" altLang="zh-TW" dirty="0" err="1" smtClean="0">
                <a:ea typeface="ＭＳ Ｐゴシック" pitchFamily="-107" charset="-128"/>
              </a:rPr>
              <a:t>Ciphertext</a:t>
            </a:r>
            <a:r>
              <a:rPr lang="en-US" altLang="zh-TW" dirty="0" smtClean="0">
                <a:ea typeface="ＭＳ Ｐゴシック" pitchFamily="-107" charset="-128"/>
              </a:rPr>
              <a:t> multiplied with key &amp; length over in (2</a:t>
            </a:r>
            <a:r>
              <a:rPr lang="en-US" altLang="zh-TW" baseline="30000" dirty="0" smtClean="0">
                <a:ea typeface="ＭＳ Ｐゴシック" pitchFamily="-107" charset="-128"/>
              </a:rPr>
              <a:t>128</a:t>
            </a:r>
            <a:r>
              <a:rPr lang="en-US" altLang="zh-TW" dirty="0" smtClean="0">
                <a:ea typeface="ＭＳ Ｐゴシック" pitchFamily="-107" charset="-128"/>
              </a:rPr>
              <a:t>) to generate authenticator tag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Have GMAC MAC-only mode also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Uses two functions: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GHASH - a keyed hash function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GCTR - CTR mode with incremented counter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GCM Functions</a:t>
            </a:r>
          </a:p>
        </p:txBody>
      </p:sp>
      <p:pic>
        <p:nvPicPr>
          <p:cNvPr id="57347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628775"/>
            <a:ext cx="80645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GCM Functions (cont.)</a:t>
            </a:r>
          </a:p>
        </p:txBody>
      </p:sp>
      <p:pic>
        <p:nvPicPr>
          <p:cNvPr id="5837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690688"/>
            <a:ext cx="7848600" cy="440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57</a:t>
            </a:fld>
            <a:endParaRPr lang="en-US" altLang="zh-TW" dirty="0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9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987824" y="6021288"/>
            <a:ext cx="3302049" cy="50338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ＭＳ Ｐゴシック" pitchFamily="-107" charset="-128"/>
                <a:cs typeface="+mj-cs"/>
              </a:rPr>
              <a:t>GCM mode overview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Key Wrap (KW) Mode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Most recent block cipher mode of operation defined by NIST  (SP 800-38F)</a:t>
            </a:r>
          </a:p>
          <a:p>
            <a:pPr lvl="1"/>
            <a:r>
              <a:rPr lang="en-US" altLang="zh-TW" sz="2400" dirty="0" smtClean="0"/>
              <a:t>Uses AES or triple DEA as the underlying encryption algorithm</a:t>
            </a:r>
          </a:p>
          <a:p>
            <a:r>
              <a:rPr lang="en-US" altLang="zh-TW" sz="2800" dirty="0" smtClean="0"/>
              <a:t>To securely exchange a symmetric key to be shared by two parties, using a symmetric key already shared by these parties</a:t>
            </a:r>
          </a:p>
          <a:p>
            <a:pPr lvl="1"/>
            <a:r>
              <a:rPr lang="en-US" altLang="zh-TW" sz="2400" dirty="0" smtClean="0"/>
              <a:t>The latter key is called a key encryption key (KEK)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/>
              <a:t>Robust in the sense that each bit of output can be expected to depend in a nontrivial fashion on each bit of input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/>
              <a:t>Only used for small amounts of plaintext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58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Content Placeholder 2"/>
          <p:cNvSpPr>
            <a:spLocks noGrp="1"/>
          </p:cNvSpPr>
          <p:nvPr>
            <p:ph idx="1"/>
          </p:nvPr>
        </p:nvSpPr>
        <p:spPr>
          <a:xfrm>
            <a:off x="684213" y="1628775"/>
            <a:ext cx="8229600" cy="4267200"/>
          </a:xfrm>
        </p:spPr>
        <p:txBody>
          <a:bodyPr/>
          <a:lstStyle/>
          <a:p>
            <a:pPr eaLnBrk="1" hangingPunct="1"/>
            <a:r>
              <a:rPr lang="en-US" altLang="zh-TW" smtClean="0">
                <a:ea typeface="ＭＳ Ｐゴシック" pitchFamily="-107" charset="-128"/>
              </a:rPr>
              <a:t>Essential elements of PRNG are 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seed value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deterministic algorithm </a:t>
            </a:r>
          </a:p>
          <a:p>
            <a:pPr eaLnBrk="1" hangingPunct="1"/>
            <a:r>
              <a:rPr lang="en-US" altLang="zh-TW" smtClean="0">
                <a:ea typeface="ＭＳ Ｐゴシック" pitchFamily="-107" charset="-128"/>
              </a:rPr>
              <a:t>Seed must be known only as needed</a:t>
            </a:r>
          </a:p>
          <a:p>
            <a:pPr eaLnBrk="1" hangingPunct="1"/>
            <a:r>
              <a:rPr lang="en-US" altLang="zh-TW" smtClean="0">
                <a:ea typeface="ＭＳ Ｐゴシック" pitchFamily="-107" charset="-128"/>
              </a:rPr>
              <a:t>Can base PRNG on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encryption algorithm (Chs 7 &amp; 10)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hash function (ISO18031 &amp; NIST SP 800-90)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MAC (NIST SP 800-90)</a:t>
            </a:r>
          </a:p>
          <a:p>
            <a:pPr eaLnBrk="1" hangingPunct="1"/>
            <a:endParaRPr lang="en-US" altLang="zh-TW" smtClean="0">
              <a:ea typeface="ＭＳ Ｐゴシック" pitchFamily="-107" charset="-128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59</a:t>
            </a:fld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sz="3600" dirty="0" smtClean="0">
                <a:ea typeface="ＭＳ Ｐゴシック" pitchFamily="-107" charset="-128"/>
              </a:rPr>
              <a:t>Pseudorandom Number Generation (PRNG) Using Hash Functions and MACs</a:t>
            </a:r>
            <a:endParaRPr lang="zh-TW" altLang="en-US" sz="3600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PRNG Using a Hash Function</a:t>
            </a:r>
          </a:p>
        </p:txBody>
      </p:sp>
      <p:sp>
        <p:nvSpPr>
          <p:cNvPr id="61444" name="Content Placeholder 2"/>
          <p:cNvSpPr>
            <a:spLocks noGrp="1"/>
          </p:cNvSpPr>
          <p:nvPr>
            <p:ph idx="1"/>
          </p:nvPr>
        </p:nvSpPr>
        <p:spPr>
          <a:xfrm>
            <a:off x="684213" y="1600200"/>
            <a:ext cx="4038600" cy="52578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TW" dirty="0" smtClean="0">
                <a:ea typeface="ＭＳ Ｐゴシック" pitchFamily="-107" charset="-128"/>
              </a:rPr>
              <a:t>Hash PRNG from SP800-90 and ISO18031</a:t>
            </a:r>
          </a:p>
          <a:p>
            <a:pPr lvl="1" eaLnBrk="1" hangingPunct="1">
              <a:spcBef>
                <a:spcPct val="0"/>
              </a:spcBef>
              <a:buFont typeface="Wingdings" pitchFamily="-107" charset="2"/>
              <a:buChar char="l"/>
            </a:pPr>
            <a:r>
              <a:rPr lang="en-US" altLang="zh-TW" dirty="0" smtClean="0"/>
              <a:t>take seed V</a:t>
            </a:r>
          </a:p>
          <a:p>
            <a:pPr lvl="1" eaLnBrk="1" hangingPunct="1">
              <a:spcBef>
                <a:spcPct val="0"/>
              </a:spcBef>
              <a:buFont typeface="Wingdings" pitchFamily="-107" charset="2"/>
              <a:buChar char="l"/>
            </a:pPr>
            <a:r>
              <a:rPr lang="en-US" altLang="zh-TW" dirty="0" smtClean="0"/>
              <a:t>repeatedly add 1</a:t>
            </a:r>
          </a:p>
          <a:p>
            <a:pPr lvl="1" eaLnBrk="1" hangingPunct="1">
              <a:spcBef>
                <a:spcPct val="0"/>
              </a:spcBef>
              <a:buFont typeface="Wingdings" pitchFamily="-107" charset="2"/>
              <a:buChar char="l"/>
            </a:pPr>
            <a:r>
              <a:rPr lang="en-US" altLang="zh-TW" dirty="0" smtClean="0"/>
              <a:t>hash V</a:t>
            </a:r>
          </a:p>
          <a:p>
            <a:pPr lvl="1" eaLnBrk="1" hangingPunct="1">
              <a:spcBef>
                <a:spcPct val="0"/>
              </a:spcBef>
              <a:buFont typeface="Wingdings" pitchFamily="-107" charset="2"/>
              <a:buChar char="l"/>
            </a:pPr>
            <a:r>
              <a:rPr lang="en-US" altLang="zh-TW" dirty="0" smtClean="0"/>
              <a:t>use n-bits of hash as random value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dirty="0" smtClean="0">
                <a:ea typeface="ＭＳ Ｐゴシック" pitchFamily="-107" charset="-128"/>
              </a:rPr>
              <a:t>Secure if good hash used</a:t>
            </a:r>
          </a:p>
        </p:txBody>
      </p:sp>
      <p:pic>
        <p:nvPicPr>
          <p:cNvPr id="6144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057400"/>
            <a:ext cx="429260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60</a:t>
            </a:fld>
            <a:endParaRPr lang="en-US" altLang="zh-TW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PRNG Using a MAC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611188" y="1700213"/>
            <a:ext cx="3352800" cy="445452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TW" smtClean="0">
                <a:ea typeface="ＭＳ Ｐゴシック" pitchFamily="-107" charset="-128"/>
              </a:rPr>
              <a:t>MAC PRNGs in SP800-90, IEEE 802.11i, TLS</a:t>
            </a:r>
          </a:p>
          <a:p>
            <a:pPr lvl="1" eaLnBrk="1" hangingPunct="1">
              <a:buFont typeface="Wingdings" pitchFamily="-107" charset="2"/>
              <a:buChar char="u"/>
            </a:pPr>
            <a:r>
              <a:rPr lang="en-US" altLang="zh-TW" smtClean="0"/>
              <a:t>use key</a:t>
            </a:r>
          </a:p>
          <a:p>
            <a:pPr lvl="1" eaLnBrk="1" hangingPunct="1">
              <a:buFont typeface="Wingdings" pitchFamily="-107" charset="2"/>
              <a:buChar char="u"/>
            </a:pPr>
            <a:r>
              <a:rPr lang="en-US" altLang="zh-TW" smtClean="0"/>
              <a:t>input based on last hash in various ways</a:t>
            </a:r>
          </a:p>
        </p:txBody>
      </p:sp>
      <p:pic>
        <p:nvPicPr>
          <p:cNvPr id="62468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81200"/>
            <a:ext cx="50419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61</a:t>
            </a:fld>
            <a:endParaRPr lang="en-US" altLang="zh-TW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2016: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TSAY@7KF3KITS1D8ACTKJ" val="3794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13217</TotalTime>
  <Words>3354</Words>
  <Application>Microsoft Office PowerPoint</Application>
  <PresentationFormat>如螢幕大小 (4:3)</PresentationFormat>
  <Paragraphs>635</Paragraphs>
  <Slides>61</Slides>
  <Notes>14</Notes>
  <HiddenSlides>7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61</vt:i4>
      </vt:variant>
    </vt:vector>
  </HeadingPairs>
  <TitlesOfParts>
    <vt:vector size="72" baseType="lpstr">
      <vt:lpstr>Arial Unicode MS</vt:lpstr>
      <vt:lpstr>ＭＳ Ｐゴシック</vt:lpstr>
      <vt:lpstr>新細明體</vt:lpstr>
      <vt:lpstr>Arial</vt:lpstr>
      <vt:lpstr>Calibri</vt:lpstr>
      <vt:lpstr>Courier New</vt:lpstr>
      <vt:lpstr>Symbol</vt:lpstr>
      <vt:lpstr>Times New Roman</vt:lpstr>
      <vt:lpstr>Wingdings</vt:lpstr>
      <vt:lpstr>1_Edge</vt:lpstr>
      <vt:lpstr>Office 佈景主題</vt:lpstr>
      <vt:lpstr>Message Authentication</vt:lpstr>
      <vt:lpstr>Outline</vt:lpstr>
      <vt:lpstr>Authentication Requirements</vt:lpstr>
      <vt:lpstr>Message Authentication Functions</vt:lpstr>
      <vt:lpstr>Functions to Produce an Authenticator</vt:lpstr>
      <vt:lpstr>Message Encryption</vt:lpstr>
      <vt:lpstr>Symmetric Encryption: Confidentiality and Authentication</vt:lpstr>
      <vt:lpstr>Confidentiality and Authentication Implications of Message Encryption</vt:lpstr>
      <vt:lpstr>Symmetric Encryption (cont.)</vt:lpstr>
      <vt:lpstr>Symmetric Encryption (cont.)</vt:lpstr>
      <vt:lpstr>Symmetric Encryption (cont.)</vt:lpstr>
      <vt:lpstr>Symmetric Encryption (cont.)</vt:lpstr>
      <vt:lpstr>Internal Error Control</vt:lpstr>
      <vt:lpstr>External Error Control</vt:lpstr>
      <vt:lpstr>TCP Segment</vt:lpstr>
      <vt:lpstr>Public-Key Encryption: Confidentiality</vt:lpstr>
      <vt:lpstr>Public-Key Encryption: Authentication and Signature</vt:lpstr>
      <vt:lpstr>Public-Key Encryption: Confidentiality, Authentication, and Signature</vt:lpstr>
      <vt:lpstr>Public-Key Encryption: Confidentiality, Authentication, and Signature (cont.)</vt:lpstr>
      <vt:lpstr>Confidentiality and Authentication Implications of Message Encryption (cont.)</vt:lpstr>
      <vt:lpstr>Confidentiality and Authentication Implications of Message Encryption (cont.)</vt:lpstr>
      <vt:lpstr>Confidentiality and Authentication Implications of Message Encryption (cont.)</vt:lpstr>
      <vt:lpstr>Message Authentication Code (MAC)</vt:lpstr>
      <vt:lpstr>Message Authentication</vt:lpstr>
      <vt:lpstr>MAC (cont.)</vt:lpstr>
      <vt:lpstr>MAC (cont.)</vt:lpstr>
      <vt:lpstr>Message Authentication and Confidentiality; Authentication Tied to Plaintext</vt:lpstr>
      <vt:lpstr>Message Authentication and Confidentiality; Authentication Tied to Ciphertext</vt:lpstr>
      <vt:lpstr>Where a MAC Is Used</vt:lpstr>
      <vt:lpstr>Where a MAC Is Used (cont.)</vt:lpstr>
      <vt:lpstr>Basic Uses of a MAC </vt:lpstr>
      <vt:lpstr>Message Authentication Codes (MACs)</vt:lpstr>
      <vt:lpstr>Discovering a Key</vt:lpstr>
      <vt:lpstr>Discovering a Key (cont.)</vt:lpstr>
      <vt:lpstr>Discovering a Key (cont.)</vt:lpstr>
      <vt:lpstr>A Simple But Weak MAC</vt:lpstr>
      <vt:lpstr>A Simple But Weak MAC (cont.)</vt:lpstr>
      <vt:lpstr>A Simple But Weak MAC (cont.)</vt:lpstr>
      <vt:lpstr>Properties of a MAC</vt:lpstr>
      <vt:lpstr>Brute-Force Attack on a MAC</vt:lpstr>
      <vt:lpstr>Cryptanalysis Attacks</vt:lpstr>
      <vt:lpstr>Keyed Hash Functions as MACs</vt:lpstr>
      <vt:lpstr>HMAC</vt:lpstr>
      <vt:lpstr>HMAC Design Objectives</vt:lpstr>
      <vt:lpstr>HMAC</vt:lpstr>
      <vt:lpstr>PowerPoint 簡報</vt:lpstr>
      <vt:lpstr>PowerPoint 簡報</vt:lpstr>
      <vt:lpstr>HMAC Security</vt:lpstr>
      <vt:lpstr>Data Authentication Algorithm</vt:lpstr>
      <vt:lpstr>PowerPoint 簡報</vt:lpstr>
      <vt:lpstr>Authenticated Encryption</vt:lpstr>
      <vt:lpstr>Counter with Cipher Block Chaining-Message Authentication Code (CCM) </vt:lpstr>
      <vt:lpstr>PowerPoint 簡報</vt:lpstr>
      <vt:lpstr>Galois/Counter Mode (GCM)</vt:lpstr>
      <vt:lpstr>GCM Functions</vt:lpstr>
      <vt:lpstr>GCM Functions (cont.)</vt:lpstr>
      <vt:lpstr>PowerPoint 簡報</vt:lpstr>
      <vt:lpstr>The Key Wrap (KW) Mode</vt:lpstr>
      <vt:lpstr>Pseudorandom Number Generation (PRNG) Using Hash Functions and MACs</vt:lpstr>
      <vt:lpstr>PRNG Using a Hash Function</vt:lpstr>
      <vt:lpstr>PRNG Using a MAC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Security</dc:title>
  <dc:subject>Message Authentication</dc:subject>
  <dc:creator>tsay</dc:creator>
  <cp:lastModifiedBy>tsay</cp:lastModifiedBy>
  <cp:revision>589</cp:revision>
  <dcterms:created xsi:type="dcterms:W3CDTF">2009-06-21T02:54:00Z</dcterms:created>
  <dcterms:modified xsi:type="dcterms:W3CDTF">2016-11-22T03:13:56Z</dcterms:modified>
</cp:coreProperties>
</file>