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2" r:id="rId4"/>
    <p:sldId id="259" r:id="rId5"/>
    <p:sldId id="263" r:id="rId6"/>
    <p:sldId id="260" r:id="rId7"/>
    <p:sldId id="264" r:id="rId8"/>
  </p:sldIdLst>
  <p:sldSz cx="9144000" cy="6858000" type="screen4x3"/>
  <p:notesSz cx="6858000" cy="9144000"/>
  <p:custDataLst>
    <p:tags r:id="rId10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000000"/>
    <a:srgbClr val="E7E7E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中等深淺樣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深色樣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558" autoAdjust="0"/>
  </p:normalViewPr>
  <p:slideViewPr>
    <p:cSldViewPr>
      <p:cViewPr>
        <p:scale>
          <a:sx n="66" d="100"/>
          <a:sy n="66" d="100"/>
        </p:scale>
        <p:origin x="-1410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84058-2230-4913-8014-ED9CA75ED8B2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75E9E-1A07-49FC-B10F-06B65EB951B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75E9E-1A07-49FC-B10F-06B65EB951B1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75E9E-1A07-49FC-B10F-06B65EB951B1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63C61-71ED-4D41-BE79-2710467AE09C}" type="datetimeFigureOut">
              <a:rPr lang="zh-TW" altLang="en-US" smtClean="0"/>
              <a:pPr/>
              <a:t>2012/6/1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#7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Jing-</a:t>
            </a:r>
            <a:r>
              <a:rPr lang="en-US" altLang="zh-TW" dirty="0" err="1" smtClean="0"/>
              <a:t>Jie</a:t>
            </a:r>
            <a:r>
              <a:rPr lang="en-US" altLang="zh-TW" dirty="0" smtClean="0"/>
              <a:t> Lin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HW#7 No.2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Compute the next table as in the </a:t>
            </a:r>
            <a:r>
              <a:rPr lang="en-US" altLang="zh-TW" dirty="0" smtClean="0">
                <a:solidFill>
                  <a:srgbClr val="0000CC"/>
                </a:solidFill>
              </a:rPr>
              <a:t>KMP algorithm</a:t>
            </a:r>
            <a:r>
              <a:rPr lang="en-US" altLang="zh-TW" dirty="0" smtClean="0"/>
              <a:t> for the string </a:t>
            </a:r>
            <a:r>
              <a:rPr lang="en-US" altLang="zh-TW" dirty="0" err="1" smtClean="0">
                <a:solidFill>
                  <a:srgbClr val="FF0000"/>
                </a:solidFill>
              </a:rPr>
              <a:t>abbaabbaa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Show the </a:t>
            </a:r>
            <a:r>
              <a:rPr lang="en-US" altLang="zh-TW" dirty="0" smtClean="0">
                <a:solidFill>
                  <a:srgbClr val="0000CC"/>
                </a:solidFill>
              </a:rPr>
              <a:t>details</a:t>
            </a:r>
            <a:r>
              <a:rPr lang="en-US" altLang="zh-TW" dirty="0" smtClean="0"/>
              <a:t> of your calculation.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HW#7 No.2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229600" cy="1280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err="1" smtClean="0"/>
                        <a:t>i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1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2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3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4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5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6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7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8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9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B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a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b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b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a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a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b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b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a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a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Next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-1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0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0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0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1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1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2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3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4</a:t>
                      </a:r>
                      <a:endParaRPr lang="zh-TW" alt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504056" y="2705620"/>
            <a:ext cx="4211960" cy="6412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200" dirty="0" smtClean="0"/>
              <a:t>Initial </a:t>
            </a:r>
            <a:r>
              <a:rPr lang="en-US" altLang="zh-TW" sz="2200" dirty="0"/>
              <a:t>: </a:t>
            </a:r>
            <a:r>
              <a:rPr lang="en-US" altLang="zh-TW" sz="2200" dirty="0" smtClean="0"/>
              <a:t>next[1</a:t>
            </a:r>
            <a:r>
              <a:rPr lang="en-US" altLang="zh-TW" sz="2200" dirty="0"/>
              <a:t>]</a:t>
            </a:r>
            <a:r>
              <a:rPr lang="en-US" altLang="zh-TW" sz="2200" dirty="0" smtClean="0"/>
              <a:t> </a:t>
            </a:r>
            <a:r>
              <a:rPr lang="en-US" altLang="zh-TW" sz="2200" dirty="0"/>
              <a:t>= </a:t>
            </a:r>
            <a:r>
              <a:rPr lang="en-US" altLang="zh-TW" sz="2200" dirty="0" smtClean="0"/>
              <a:t>-1; next[2] </a:t>
            </a:r>
            <a:r>
              <a:rPr lang="en-US" altLang="zh-TW" sz="2200" dirty="0"/>
              <a:t>= </a:t>
            </a:r>
            <a:r>
              <a:rPr lang="en-US" altLang="zh-TW" sz="2200" dirty="0" smtClean="0"/>
              <a:t>0</a:t>
            </a:r>
          </a:p>
          <a:p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 = 3: j = next[2]+1=1 </a:t>
            </a:r>
            <a:r>
              <a:rPr lang="sv-SE" altLang="zh-TW" sz="2200" dirty="0"/>
              <a:t>; </a:t>
            </a:r>
            <a:endParaRPr lang="sv-SE" altLang="zh-TW" sz="2200" dirty="0" smtClean="0"/>
          </a:p>
          <a:p>
            <a:r>
              <a:rPr lang="sv-SE" altLang="zh-TW" sz="2200" dirty="0" smtClean="0"/>
              <a:t>         b</a:t>
            </a:r>
            <a:r>
              <a:rPr lang="sv-SE" altLang="zh-TW" sz="2200" baseline="-25000" dirty="0" smtClean="0"/>
              <a:t>2</a:t>
            </a:r>
            <a:r>
              <a:rPr lang="sv-SE" altLang="zh-TW" sz="2200" dirty="0" smtClean="0">
                <a:latin typeface="細明體"/>
                <a:ea typeface="細明體"/>
              </a:rPr>
              <a:t>≠</a:t>
            </a:r>
            <a:r>
              <a:rPr lang="sv-SE" altLang="zh-TW" sz="2200" dirty="0" smtClean="0"/>
              <a:t> b</a:t>
            </a:r>
            <a:r>
              <a:rPr lang="sv-SE" altLang="zh-TW" sz="2200" baseline="-25000" dirty="0" smtClean="0"/>
              <a:t>1</a:t>
            </a:r>
            <a:r>
              <a:rPr lang="sv-SE" altLang="zh-TW" sz="2200" dirty="0" smtClean="0"/>
              <a:t> =&gt;</a:t>
            </a:r>
            <a:r>
              <a:rPr lang="en-US" altLang="zh-TW" sz="2200" dirty="0" smtClean="0"/>
              <a:t> j </a:t>
            </a:r>
            <a:r>
              <a:rPr lang="en-US" altLang="zh-TW" sz="2200" dirty="0"/>
              <a:t>= </a:t>
            </a:r>
            <a:r>
              <a:rPr lang="en-US" altLang="zh-TW" sz="2200" dirty="0" smtClean="0"/>
              <a:t>next[1]+1 = 0 ;         </a:t>
            </a:r>
          </a:p>
          <a:p>
            <a:r>
              <a:rPr lang="en-US" altLang="zh-TW" sz="2200" dirty="0" smtClean="0"/>
              <a:t>         next[3] = 0</a:t>
            </a:r>
          </a:p>
          <a:p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 = 4: j = next[3]+1=1 </a:t>
            </a:r>
            <a:r>
              <a:rPr lang="sv-SE" altLang="zh-TW" sz="2200" dirty="0" smtClean="0"/>
              <a:t>; </a:t>
            </a:r>
          </a:p>
          <a:p>
            <a:r>
              <a:rPr lang="sv-SE" altLang="zh-TW" sz="2200" dirty="0" smtClean="0"/>
              <a:t>          b</a:t>
            </a:r>
            <a:r>
              <a:rPr lang="sv-SE" altLang="zh-TW" sz="2200" baseline="-25000" dirty="0" smtClean="0"/>
              <a:t>3</a:t>
            </a:r>
            <a:r>
              <a:rPr lang="sv-SE" altLang="zh-TW" sz="2200" dirty="0" smtClean="0">
                <a:latin typeface="細明體"/>
                <a:ea typeface="細明體"/>
              </a:rPr>
              <a:t>≠</a:t>
            </a:r>
            <a:r>
              <a:rPr lang="sv-SE" altLang="zh-TW" sz="2200" dirty="0" smtClean="0"/>
              <a:t> b</a:t>
            </a:r>
            <a:r>
              <a:rPr lang="sv-SE" altLang="zh-TW" sz="2200" baseline="-25000" dirty="0" smtClean="0"/>
              <a:t>1</a:t>
            </a:r>
            <a:r>
              <a:rPr lang="sv-SE" altLang="zh-TW" sz="2200" dirty="0" smtClean="0"/>
              <a:t> =&gt;</a:t>
            </a:r>
            <a:r>
              <a:rPr lang="en-US" altLang="zh-TW" sz="2200" dirty="0" smtClean="0"/>
              <a:t> j = next[1]+1 = 0 ; </a:t>
            </a:r>
          </a:p>
          <a:p>
            <a:r>
              <a:rPr lang="en-US" altLang="zh-TW" sz="2200" dirty="0" smtClean="0"/>
              <a:t>          next[4] = 0</a:t>
            </a:r>
          </a:p>
          <a:p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 = 5: j = next[4]+1=1 </a:t>
            </a:r>
            <a:r>
              <a:rPr lang="sv-SE" altLang="zh-TW" sz="2200" dirty="0" smtClean="0"/>
              <a:t>; </a:t>
            </a:r>
          </a:p>
          <a:p>
            <a:r>
              <a:rPr lang="sv-SE" altLang="zh-TW" sz="2200" dirty="0" smtClean="0"/>
              <a:t>         b</a:t>
            </a:r>
            <a:r>
              <a:rPr lang="sv-SE" altLang="zh-TW" sz="2200" baseline="-25000" dirty="0" smtClean="0"/>
              <a:t>4</a:t>
            </a:r>
            <a:r>
              <a:rPr lang="en-US" altLang="zh-TW" sz="2200" dirty="0" smtClean="0"/>
              <a:t> = </a:t>
            </a:r>
            <a:r>
              <a:rPr lang="sv-SE" altLang="zh-TW" sz="2200" dirty="0" smtClean="0"/>
              <a:t>b</a:t>
            </a:r>
            <a:r>
              <a:rPr lang="sv-SE" altLang="zh-TW" sz="2200" baseline="-25000" dirty="0" smtClean="0"/>
              <a:t>1</a:t>
            </a:r>
            <a:r>
              <a:rPr lang="sv-SE" altLang="zh-TW" sz="2200" dirty="0" smtClean="0"/>
              <a:t> </a:t>
            </a:r>
            <a:r>
              <a:rPr lang="en-US" altLang="zh-TW" sz="2200" dirty="0" smtClean="0"/>
              <a:t>; next[5] </a:t>
            </a:r>
            <a:r>
              <a:rPr lang="en-US" altLang="zh-TW" sz="2200" dirty="0"/>
              <a:t>= </a:t>
            </a:r>
            <a:r>
              <a:rPr lang="en-US" altLang="zh-TW" sz="2200" dirty="0" smtClean="0"/>
              <a:t>1</a:t>
            </a:r>
          </a:p>
          <a:p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 = 6: j = next[5]+1=2 </a:t>
            </a:r>
            <a:r>
              <a:rPr lang="sv-SE" altLang="zh-TW" sz="2200" dirty="0" smtClean="0"/>
              <a:t>; </a:t>
            </a:r>
          </a:p>
          <a:p>
            <a:r>
              <a:rPr lang="sv-SE" altLang="zh-TW" sz="2200" dirty="0" smtClean="0"/>
              <a:t>          b</a:t>
            </a:r>
            <a:r>
              <a:rPr lang="sv-SE" altLang="zh-TW" sz="2200" baseline="-25000" dirty="0" smtClean="0"/>
              <a:t>5</a:t>
            </a:r>
            <a:r>
              <a:rPr lang="sv-SE" altLang="zh-TW" sz="2200" dirty="0" smtClean="0">
                <a:latin typeface="細明體"/>
                <a:ea typeface="細明體"/>
              </a:rPr>
              <a:t>≠</a:t>
            </a:r>
            <a:r>
              <a:rPr lang="sv-SE" altLang="zh-TW" sz="2200" dirty="0" smtClean="0"/>
              <a:t> b</a:t>
            </a:r>
            <a:r>
              <a:rPr lang="sv-SE" altLang="zh-TW" sz="2200" baseline="-25000" dirty="0" smtClean="0"/>
              <a:t>2 </a:t>
            </a:r>
            <a:r>
              <a:rPr lang="sv-SE" altLang="zh-TW" sz="2200" dirty="0" smtClean="0"/>
              <a:t>=&gt;</a:t>
            </a:r>
            <a:r>
              <a:rPr lang="en-US" altLang="zh-TW" sz="2200" dirty="0" smtClean="0"/>
              <a:t> j = next[2]+1 = 1 ; </a:t>
            </a:r>
          </a:p>
          <a:p>
            <a:r>
              <a:rPr lang="en-US" altLang="zh-TW" sz="2200" dirty="0" smtClean="0"/>
              <a:t>          </a:t>
            </a:r>
            <a:r>
              <a:rPr lang="sv-SE" altLang="zh-TW" sz="2200" dirty="0" smtClean="0">
                <a:solidFill>
                  <a:srgbClr val="FF0000"/>
                </a:solidFill>
              </a:rPr>
              <a:t>b</a:t>
            </a:r>
            <a:r>
              <a:rPr lang="sv-SE" altLang="zh-TW" sz="2200" baseline="-25000" dirty="0" smtClean="0">
                <a:solidFill>
                  <a:srgbClr val="FF0000"/>
                </a:solidFill>
              </a:rPr>
              <a:t>5</a:t>
            </a:r>
            <a:r>
              <a:rPr lang="en-US" altLang="zh-TW" sz="2200" dirty="0" smtClean="0">
                <a:solidFill>
                  <a:srgbClr val="FF0000"/>
                </a:solidFill>
              </a:rPr>
              <a:t> = </a:t>
            </a:r>
            <a:r>
              <a:rPr lang="sv-SE" altLang="zh-TW" sz="2200" dirty="0" smtClean="0">
                <a:solidFill>
                  <a:srgbClr val="FF0000"/>
                </a:solidFill>
              </a:rPr>
              <a:t>b</a:t>
            </a:r>
            <a:r>
              <a:rPr lang="sv-SE" altLang="zh-TW" sz="2200" baseline="-25000" dirty="0" smtClean="0">
                <a:solidFill>
                  <a:srgbClr val="FF0000"/>
                </a:solidFill>
              </a:rPr>
              <a:t>1</a:t>
            </a:r>
            <a:r>
              <a:rPr lang="sv-SE" altLang="zh-TW" sz="2200" dirty="0" smtClean="0"/>
              <a:t> </a:t>
            </a:r>
            <a:r>
              <a:rPr lang="en-US" altLang="zh-TW" sz="2200" dirty="0" smtClean="0"/>
              <a:t>; next[6] = 1</a:t>
            </a:r>
          </a:p>
          <a:p>
            <a:endParaRPr lang="sv-SE" altLang="zh-TW" sz="2200" baseline="-25000" dirty="0" smtClean="0"/>
          </a:p>
          <a:p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 = 7: j = next[6]+1=2 </a:t>
            </a:r>
            <a:r>
              <a:rPr lang="sv-SE" altLang="zh-TW" sz="2200" dirty="0" smtClean="0"/>
              <a:t>; </a:t>
            </a:r>
          </a:p>
          <a:p>
            <a:r>
              <a:rPr lang="sv-SE" altLang="zh-TW" sz="2200" dirty="0" smtClean="0"/>
              <a:t>         b</a:t>
            </a:r>
            <a:r>
              <a:rPr lang="sv-SE" altLang="zh-TW" sz="2200" baseline="-25000" dirty="0" smtClean="0"/>
              <a:t>6</a:t>
            </a:r>
            <a:r>
              <a:rPr lang="en-US" altLang="zh-TW" sz="2200" dirty="0" smtClean="0"/>
              <a:t> = </a:t>
            </a:r>
            <a:r>
              <a:rPr lang="sv-SE" altLang="zh-TW" sz="2200" dirty="0" smtClean="0"/>
              <a:t>b</a:t>
            </a:r>
            <a:r>
              <a:rPr lang="sv-SE" altLang="zh-TW" sz="2200" baseline="-25000" dirty="0" smtClean="0"/>
              <a:t>2</a:t>
            </a:r>
            <a:r>
              <a:rPr lang="sv-SE" altLang="zh-TW" sz="2200" dirty="0" smtClean="0"/>
              <a:t> </a:t>
            </a:r>
            <a:r>
              <a:rPr lang="en-US" altLang="zh-TW" sz="2200" dirty="0" smtClean="0"/>
              <a:t>; next[7] = 2</a:t>
            </a:r>
          </a:p>
          <a:p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 = 8: j = next[7]+1=3 </a:t>
            </a:r>
            <a:r>
              <a:rPr lang="sv-SE" altLang="zh-TW" sz="2200" dirty="0" smtClean="0"/>
              <a:t>; </a:t>
            </a:r>
          </a:p>
          <a:p>
            <a:r>
              <a:rPr lang="sv-SE" altLang="zh-TW" sz="2200" dirty="0" smtClean="0"/>
              <a:t>         b</a:t>
            </a:r>
            <a:r>
              <a:rPr lang="sv-SE" altLang="zh-TW" sz="2200" baseline="-25000" dirty="0" smtClean="0"/>
              <a:t>7</a:t>
            </a:r>
            <a:r>
              <a:rPr lang="en-US" altLang="zh-TW" sz="2200" dirty="0" smtClean="0"/>
              <a:t> = </a:t>
            </a:r>
            <a:r>
              <a:rPr lang="sv-SE" altLang="zh-TW" sz="2200" dirty="0" smtClean="0"/>
              <a:t>b</a:t>
            </a:r>
            <a:r>
              <a:rPr lang="sv-SE" altLang="zh-TW" sz="2200" baseline="-25000" dirty="0" smtClean="0"/>
              <a:t>3</a:t>
            </a:r>
            <a:r>
              <a:rPr lang="sv-SE" altLang="zh-TW" sz="2200" dirty="0" smtClean="0"/>
              <a:t> </a:t>
            </a:r>
            <a:r>
              <a:rPr lang="en-US" altLang="zh-TW" sz="2200" dirty="0" smtClean="0"/>
              <a:t>; next[8] = 3</a:t>
            </a:r>
          </a:p>
          <a:p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 = 9: j = next[8]+1=4 </a:t>
            </a:r>
            <a:r>
              <a:rPr lang="sv-SE" altLang="zh-TW" sz="2200" dirty="0" smtClean="0"/>
              <a:t>; </a:t>
            </a:r>
          </a:p>
          <a:p>
            <a:r>
              <a:rPr lang="sv-SE" altLang="zh-TW" sz="2200" dirty="0" smtClean="0"/>
              <a:t>          b</a:t>
            </a:r>
            <a:r>
              <a:rPr lang="sv-SE" altLang="zh-TW" sz="2200" baseline="-25000" dirty="0" smtClean="0"/>
              <a:t>8</a:t>
            </a:r>
            <a:r>
              <a:rPr lang="en-US" altLang="zh-TW" sz="2200" dirty="0" smtClean="0"/>
              <a:t> = </a:t>
            </a:r>
            <a:r>
              <a:rPr lang="sv-SE" altLang="zh-TW" sz="2200" dirty="0" smtClean="0"/>
              <a:t>b</a:t>
            </a:r>
            <a:r>
              <a:rPr lang="sv-SE" altLang="zh-TW" sz="2200" baseline="-25000" dirty="0" smtClean="0"/>
              <a:t>4</a:t>
            </a:r>
            <a:r>
              <a:rPr lang="sv-SE" altLang="zh-TW" sz="2200" dirty="0" smtClean="0"/>
              <a:t> </a:t>
            </a:r>
            <a:r>
              <a:rPr lang="en-US" altLang="zh-TW" sz="2200" dirty="0" smtClean="0"/>
              <a:t>; next[5] = 4</a:t>
            </a:r>
          </a:p>
        </p:txBody>
      </p:sp>
      <p:sp>
        <p:nvSpPr>
          <p:cNvPr id="6" name="矩形 5"/>
          <p:cNvSpPr/>
          <p:nvPr/>
        </p:nvSpPr>
        <p:spPr>
          <a:xfrm>
            <a:off x="4716016" y="2852936"/>
            <a:ext cx="4284000" cy="342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400" b="1" dirty="0" smtClean="0"/>
              <a:t>Algorithm </a:t>
            </a:r>
            <a:r>
              <a:rPr lang="en-US" altLang="zh-TW" sz="2400" b="1" dirty="0" err="1" smtClean="0"/>
              <a:t>Compute_Next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(B, m);</a:t>
            </a:r>
          </a:p>
          <a:p>
            <a:r>
              <a:rPr lang="en-US" altLang="zh-TW" sz="2400" b="1" dirty="0" smtClean="0"/>
              <a:t>begin</a:t>
            </a:r>
          </a:p>
          <a:p>
            <a:r>
              <a:rPr lang="en-US" altLang="zh-TW" sz="2400" dirty="0" smtClean="0"/>
              <a:t>    next[1] := 1; next[2] := 0;</a:t>
            </a:r>
          </a:p>
          <a:p>
            <a:r>
              <a:rPr lang="en-US" altLang="zh-TW" sz="2400" dirty="0" smtClean="0"/>
              <a:t>    </a:t>
            </a:r>
            <a:r>
              <a:rPr lang="en-US" altLang="zh-TW" sz="2400" b="1" dirty="0" smtClean="0"/>
              <a:t>for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:= 3 </a:t>
            </a:r>
            <a:r>
              <a:rPr lang="en-US" altLang="zh-TW" sz="2400" b="1" dirty="0" smtClean="0"/>
              <a:t>to</a:t>
            </a:r>
            <a:r>
              <a:rPr lang="en-US" altLang="zh-TW" sz="2400" dirty="0" smtClean="0"/>
              <a:t> m </a:t>
            </a:r>
            <a:r>
              <a:rPr lang="en-US" altLang="zh-TW" sz="2400" b="1" dirty="0" smtClean="0"/>
              <a:t>do</a:t>
            </a:r>
          </a:p>
          <a:p>
            <a:r>
              <a:rPr lang="en-US" altLang="zh-TW" sz="2400" dirty="0" smtClean="0"/>
              <a:t>        j := next[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-1] + 1;</a:t>
            </a:r>
          </a:p>
          <a:p>
            <a:r>
              <a:rPr lang="en-US" altLang="zh-TW" sz="2400" dirty="0" smtClean="0"/>
              <a:t>    </a:t>
            </a:r>
            <a:r>
              <a:rPr lang="en-US" altLang="zh-TW" sz="2400" b="1" dirty="0" smtClean="0"/>
              <a:t>while</a:t>
            </a:r>
            <a:r>
              <a:rPr lang="en-US" altLang="zh-TW" sz="2400" dirty="0" smtClean="0"/>
              <a:t> b</a:t>
            </a:r>
            <a:r>
              <a:rPr lang="en-US" altLang="zh-TW" sz="2400" baseline="-25000" dirty="0" smtClean="0"/>
              <a:t>i-1</a:t>
            </a:r>
            <a:r>
              <a:rPr lang="en-US" altLang="zh-TW" sz="2400" dirty="0" smtClean="0"/>
              <a:t> </a:t>
            </a:r>
            <a:r>
              <a:rPr lang="sv-SE" altLang="zh-TW" sz="2400" dirty="0" smtClean="0">
                <a:latin typeface="細明體"/>
                <a:ea typeface="細明體"/>
              </a:rPr>
              <a:t>≠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b</a:t>
            </a:r>
            <a:r>
              <a:rPr lang="en-US" altLang="zh-TW" sz="2400" baseline="-25000" dirty="0" err="1" smtClean="0"/>
              <a:t>j</a:t>
            </a:r>
            <a:r>
              <a:rPr lang="en-US" altLang="zh-TW" sz="2400" dirty="0" smtClean="0"/>
              <a:t> and j &gt; 0</a:t>
            </a:r>
            <a:r>
              <a:rPr lang="en-US" altLang="zh-TW" sz="2400" b="1" dirty="0" smtClean="0"/>
              <a:t> do</a:t>
            </a:r>
          </a:p>
          <a:p>
            <a:r>
              <a:rPr lang="en-US" altLang="zh-TW" sz="2400" dirty="0" smtClean="0"/>
              <a:t>        j := next[j] + 1;</a:t>
            </a:r>
          </a:p>
          <a:p>
            <a:r>
              <a:rPr lang="en-US" altLang="zh-TW" sz="2400" dirty="0" smtClean="0"/>
              <a:t>    next[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] := j</a:t>
            </a:r>
          </a:p>
          <a:p>
            <a:r>
              <a:rPr lang="en-US" altLang="zh-TW" sz="2400" b="1" dirty="0" smtClean="0"/>
              <a:t>end</a:t>
            </a:r>
            <a:endParaRPr lang="zh-TW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HW#7 No.3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Given two strings </a:t>
            </a:r>
            <a:r>
              <a:rPr lang="en-US" altLang="zh-TW" dirty="0" err="1" smtClean="0">
                <a:solidFill>
                  <a:srgbClr val="FF0000"/>
                </a:solidFill>
              </a:rPr>
              <a:t>bbcbb</a:t>
            </a:r>
            <a:r>
              <a:rPr lang="en-US" altLang="zh-TW" dirty="0" smtClean="0"/>
              <a:t> and </a:t>
            </a:r>
            <a:r>
              <a:rPr lang="en-US" altLang="zh-TW" dirty="0" err="1" smtClean="0">
                <a:solidFill>
                  <a:srgbClr val="FF0000"/>
                </a:solidFill>
              </a:rPr>
              <a:t>baacab</a:t>
            </a:r>
            <a:r>
              <a:rPr lang="en-US" altLang="zh-TW" dirty="0" smtClean="0"/>
              <a:t>, compute the minimal cost matrix C[0..5, 0..6] for changing the first string character by character to the second one. </a:t>
            </a:r>
          </a:p>
          <a:p>
            <a:r>
              <a:rPr lang="en-US" altLang="zh-TW" dirty="0" smtClean="0"/>
              <a:t>Aside from giving the </a:t>
            </a:r>
            <a:r>
              <a:rPr lang="en-US" altLang="zh-TW" dirty="0" smtClean="0">
                <a:solidFill>
                  <a:srgbClr val="0000CC"/>
                </a:solidFill>
              </a:rPr>
              <a:t>cost matrix</a:t>
            </a:r>
            <a:r>
              <a:rPr lang="en-US" altLang="zh-TW" dirty="0" smtClean="0"/>
              <a:t>, please show the </a:t>
            </a:r>
            <a:r>
              <a:rPr lang="en-US" altLang="zh-TW" dirty="0" smtClean="0">
                <a:solidFill>
                  <a:srgbClr val="0000CC"/>
                </a:solidFill>
              </a:rPr>
              <a:t>details of how the entry C[5, 6]</a:t>
            </a:r>
            <a:r>
              <a:rPr lang="en-US" altLang="zh-TW" dirty="0" smtClean="0"/>
              <a:t> is computed.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HW#7 No.3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457200" y="1412776"/>
          <a:ext cx="8232374" cy="27736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028700"/>
                <a:gridCol w="637828"/>
                <a:gridCol w="432048"/>
                <a:gridCol w="661798"/>
                <a:gridCol w="432000"/>
                <a:gridCol w="662400"/>
                <a:gridCol w="432000"/>
                <a:gridCol w="662400"/>
                <a:gridCol w="432000"/>
                <a:gridCol w="662400"/>
                <a:gridCol w="432000"/>
                <a:gridCol w="662400"/>
                <a:gridCol w="432000"/>
                <a:gridCol w="662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/>
                        <a:t>b</a:t>
                      </a:r>
                      <a:endParaRPr lang="zh-TW" altLang="en-US" sz="20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/>
                        <a:t>a</a:t>
                      </a:r>
                      <a:endParaRPr lang="zh-TW" altLang="en-US" sz="20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/>
                        <a:t>a</a:t>
                      </a:r>
                      <a:endParaRPr lang="zh-TW" altLang="en-US" sz="20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/>
                        <a:t>c</a:t>
                      </a:r>
                      <a:endParaRPr lang="zh-TW" altLang="en-US" sz="20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/>
                        <a:t>a</a:t>
                      </a:r>
                      <a:endParaRPr lang="zh-TW" altLang="en-US" sz="20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/>
                        <a:t>b</a:t>
                      </a:r>
                      <a:endParaRPr lang="zh-TW" altLang="en-US" sz="20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endParaRPr lang="zh-TW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0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1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2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5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, 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endParaRPr lang="zh-TW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1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 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1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2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, 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, 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, 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zh-TW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2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2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</a:t>
                      </a:r>
                      <a:r>
                        <a:rPr lang="en-US" altLang="zh-TW" sz="2000" baseline="0" dirty="0" smtClean="0"/>
                        <a:t> d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2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2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 smtClean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dirty="0" err="1" smtClean="0"/>
                        <a:t>i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endParaRPr lang="zh-TW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</a:t>
                      </a:r>
                      <a:r>
                        <a:rPr lang="en-US" altLang="zh-TW" sz="2000" baseline="0" dirty="0" smtClean="0"/>
                        <a:t> d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 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</a:t>
                      </a:r>
                      <a:r>
                        <a:rPr lang="en-US" altLang="zh-TW" sz="2000" baseline="0" dirty="0" smtClean="0"/>
                        <a:t>r, d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 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rgbClr val="E7E7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endParaRPr lang="zh-TW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zh-TW" altLang="en-US" sz="2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 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</a:t>
                      </a:r>
                      <a:r>
                        <a:rPr lang="en-US" altLang="zh-TW" sz="2000" baseline="0" dirty="0" smtClean="0"/>
                        <a:t> </a:t>
                      </a:r>
                      <a:r>
                        <a:rPr lang="en-US" altLang="zh-TW" sz="2000" dirty="0" smtClean="0"/>
                        <a:t>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</a:t>
                      </a:r>
                      <a:r>
                        <a:rPr lang="en-US" altLang="zh-TW" sz="2000" baseline="0" dirty="0" smtClean="0"/>
                        <a:t> </a:t>
                      </a:r>
                      <a:r>
                        <a:rPr lang="en-US" altLang="zh-TW" sz="2000" dirty="0" smtClean="0"/>
                        <a:t>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 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4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(r, d)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dirty="0" smtClean="0"/>
                        <a:t>3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/>
                        <a:t>(r)</a:t>
                      </a:r>
                      <a:endParaRPr lang="zh-TW" altLang="en-US" sz="2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2944813" y="4508500"/>
          <a:ext cx="4667250" cy="1584325"/>
        </p:xfrm>
        <a:graphic>
          <a:graphicData uri="http://schemas.openxmlformats.org/presentationml/2006/ole">
            <p:oleObj spid="_x0000_s3074" name="方程式" r:id="rId4" imgW="2095200" imgH="711000" progId="Equation.3">
              <p:embed/>
            </p:oleObj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467544" y="4437112"/>
          <a:ext cx="1584176" cy="1105849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273134"/>
                <a:gridCol w="1311042"/>
              </a:tblGrid>
              <a:tr h="316891">
                <a:tc>
                  <a:txBody>
                    <a:bodyPr/>
                    <a:lstStyle/>
                    <a:p>
                      <a:r>
                        <a:rPr lang="en-US" altLang="zh-TW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Insert</a:t>
                      </a:r>
                      <a:r>
                        <a:rPr lang="zh-TW" altLang="en-US" b="0" dirty="0" smtClean="0">
                          <a:solidFill>
                            <a:schemeClr val="tx1"/>
                          </a:solidFill>
                        </a:rPr>
                        <a:t>    →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7E7E7"/>
                    </a:solidFill>
                  </a:tcPr>
                </a:tc>
              </a:tr>
              <a:tr h="316891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</a:t>
                      </a:r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Delete</a:t>
                      </a:r>
                      <a:r>
                        <a:rPr lang="zh-TW" altLang="en-US" dirty="0" smtClean="0"/>
                        <a:t>   ↓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4329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</a:t>
                      </a:r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Replace</a:t>
                      </a:r>
                      <a:r>
                        <a:rPr lang="zh-TW" altLang="en-US" dirty="0" smtClean="0"/>
                        <a:t> ↘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9" name="橢圓 8"/>
          <p:cNvSpPr/>
          <p:nvPr/>
        </p:nvSpPr>
        <p:spPr>
          <a:xfrm>
            <a:off x="7740352" y="3717032"/>
            <a:ext cx="72008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516216" y="3393040"/>
            <a:ext cx="2160240" cy="396000"/>
          </a:xfrm>
          <a:prstGeom prst="rect">
            <a:avLst/>
          </a:prstGeom>
          <a:solidFill>
            <a:srgbClr val="FF0000">
              <a:alpha val="23922"/>
            </a:srgbClr>
          </a:solidFill>
          <a:ln w="3175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6516216" y="3789040"/>
            <a:ext cx="1080120" cy="432048"/>
          </a:xfrm>
          <a:prstGeom prst="rect">
            <a:avLst/>
          </a:prstGeom>
          <a:solidFill>
            <a:srgbClr val="FF0000">
              <a:alpha val="23922"/>
            </a:srgbClr>
          </a:solidFill>
          <a:ln w="3175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HW#7 No.4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Let A and B be two sets, both with n elements, such that A resides in computer P and B in computer Q. </a:t>
            </a:r>
          </a:p>
          <a:p>
            <a:r>
              <a:rPr lang="en-US" altLang="zh-TW" dirty="0" smtClean="0"/>
              <a:t>P and Q can communicate by sending messages, and they can perform any kind of local computation. </a:t>
            </a:r>
          </a:p>
          <a:p>
            <a:r>
              <a:rPr lang="en-US" altLang="zh-TW" dirty="0" smtClean="0"/>
              <a:t>Design an algorithm to </a:t>
            </a:r>
            <a:r>
              <a:rPr lang="en-US" altLang="zh-TW" dirty="0" smtClean="0">
                <a:solidFill>
                  <a:srgbClr val="FF0000"/>
                </a:solidFill>
              </a:rPr>
              <a:t>find the nth smallest element </a:t>
            </a:r>
            <a:r>
              <a:rPr lang="en-US" altLang="zh-TW" dirty="0" smtClean="0"/>
              <a:t>(i.e., the median) </a:t>
            </a:r>
            <a:r>
              <a:rPr lang="en-US" altLang="zh-TW" dirty="0" smtClean="0">
                <a:solidFill>
                  <a:srgbClr val="FF0000"/>
                </a:solidFill>
              </a:rPr>
              <a:t>of the union of A and B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You can assume, for simplicity, that</a:t>
            </a:r>
            <a:r>
              <a:rPr lang="en-US" altLang="zh-TW" dirty="0" smtClean="0">
                <a:solidFill>
                  <a:srgbClr val="0000CC"/>
                </a:solidFill>
              </a:rPr>
              <a:t> all the elements are distinct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Your goal is to </a:t>
            </a:r>
            <a:r>
              <a:rPr lang="en-US" altLang="zh-TW" dirty="0" smtClean="0">
                <a:solidFill>
                  <a:srgbClr val="0000CC"/>
                </a:solidFill>
              </a:rPr>
              <a:t>minimize the number of messages</a:t>
            </a:r>
            <a:r>
              <a:rPr lang="en-US" altLang="zh-TW" dirty="0" smtClean="0"/>
              <a:t>, where a message can contain one element or one integer.</a:t>
            </a:r>
          </a:p>
          <a:p>
            <a:pPr lvl="1"/>
            <a:r>
              <a:rPr lang="en-US" altLang="zh-TW" dirty="0" smtClean="0"/>
              <a:t>Please present your algorithm in an adequate pseudo code and make assumptions wherever necessary. </a:t>
            </a:r>
          </a:p>
          <a:p>
            <a:pPr lvl="1"/>
            <a:r>
              <a:rPr lang="en-US" altLang="zh-TW" dirty="0" smtClean="0"/>
              <a:t>What is the </a:t>
            </a:r>
            <a:r>
              <a:rPr lang="en-US" altLang="zh-TW" dirty="0" smtClean="0">
                <a:solidFill>
                  <a:srgbClr val="0000CC"/>
                </a:solidFill>
              </a:rPr>
              <a:t>number of messages in the worst case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HW#7 No.4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268760"/>
            <a:ext cx="4474840" cy="37010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altLang="zh-TW" sz="2000" b="1" dirty="0" smtClean="0"/>
              <a:t>Algorithm FindNthElement</a:t>
            </a:r>
            <a:r>
              <a:rPr lang="en-US" altLang="zh-TW" sz="2000" dirty="0" smtClean="0"/>
              <a:t>(X, Left, Right)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 </a:t>
            </a:r>
            <a:r>
              <a:rPr lang="en-US" altLang="zh-TW" sz="2000" b="1" dirty="0" smtClean="0"/>
              <a:t>begin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2</a:t>
            </a:r>
            <a:r>
              <a:rPr lang="en-US" altLang="zh-TW" sz="2000" dirty="0" smtClean="0"/>
              <a:t>    Middle :=                        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3</a:t>
            </a:r>
            <a:r>
              <a:rPr lang="en-US" altLang="zh-TW" sz="2000" dirty="0" smtClean="0"/>
              <a:t>    </a:t>
            </a:r>
            <a:r>
              <a:rPr lang="da-DK" altLang="zh-TW" sz="2000" dirty="0" smtClean="0"/>
              <a:t>EvenFlag := (Right </a:t>
            </a:r>
            <a:r>
              <a:rPr lang="en-US" altLang="zh-TW" sz="2000" dirty="0" smtClean="0"/>
              <a:t>- </a:t>
            </a:r>
            <a:r>
              <a:rPr lang="da-DK" altLang="zh-TW" sz="2000" dirty="0" smtClean="0"/>
              <a:t>Left) mod 2;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4</a:t>
            </a:r>
            <a:r>
              <a:rPr lang="en-US" altLang="zh-TW" sz="2000" dirty="0" smtClean="0"/>
              <a:t>    my_mid := X[Middle];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5</a:t>
            </a:r>
            <a:r>
              <a:rPr lang="en-US" altLang="zh-TW" sz="2000" dirty="0" smtClean="0"/>
              <a:t>    Send(my_mid);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6</a:t>
            </a:r>
            <a:r>
              <a:rPr lang="en-US" altLang="zh-TW" sz="2000" dirty="0" smtClean="0"/>
              <a:t>    Receive(other_mid);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7</a:t>
            </a:r>
            <a:endParaRPr lang="en-US" altLang="zh-TW" sz="2000" dirty="0" smtClean="0"/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8</a:t>
            </a:r>
            <a:r>
              <a:rPr lang="en-US" altLang="zh-TW" sz="2000" dirty="0" smtClean="0"/>
              <a:t>    </a:t>
            </a:r>
            <a:r>
              <a:rPr lang="en-US" altLang="zh-TW" sz="2000" b="1" dirty="0" smtClean="0"/>
              <a:t>if</a:t>
            </a:r>
            <a:r>
              <a:rPr lang="en-US" altLang="zh-TW" sz="2000" dirty="0" smtClean="0"/>
              <a:t> my_mid = other_mid </a:t>
            </a:r>
            <a:r>
              <a:rPr lang="en-US" altLang="zh-TW" sz="2000" b="1" dirty="0" smtClean="0"/>
              <a:t>then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9</a:t>
            </a:r>
            <a:r>
              <a:rPr lang="en-US" altLang="zh-TW" sz="2000" dirty="0" smtClean="0"/>
              <a:t>        </a:t>
            </a:r>
            <a:r>
              <a:rPr lang="en-US" altLang="zh-TW" sz="2000" b="1" dirty="0" smtClean="0"/>
              <a:t>return</a:t>
            </a:r>
            <a:r>
              <a:rPr lang="en-US" altLang="zh-TW" sz="2000" dirty="0" smtClean="0"/>
              <a:t> my_mid;</a:t>
            </a:r>
          </a:p>
          <a:p>
            <a:pPr>
              <a:buNone/>
            </a:pPr>
            <a:r>
              <a:rPr lang="en-US" altLang="zh-TW" sz="2000" dirty="0" smtClean="0"/>
              <a:t>    </a:t>
            </a:r>
          </a:p>
          <a:p>
            <a:pPr>
              <a:buNone/>
            </a:pPr>
            <a:endParaRPr lang="zh-TW" altLang="en-US" sz="2000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1763687" y="1945431"/>
          <a:ext cx="1224137" cy="504056"/>
        </p:xfrm>
        <a:graphic>
          <a:graphicData uri="http://schemas.openxmlformats.org/presentationml/2006/ole">
            <p:oleObj spid="_x0000_s22529" name="方程式" r:id="rId4" imgW="939600" imgH="431640" progId="Equation.3">
              <p:embed/>
            </p:oleObj>
          </a:graphicData>
        </a:graphic>
      </p:graphicFrame>
      <p:sp>
        <p:nvSpPr>
          <p:cNvPr id="5" name="矩形 4"/>
          <p:cNvSpPr/>
          <p:nvPr/>
        </p:nvSpPr>
        <p:spPr>
          <a:xfrm>
            <a:off x="4644008" y="1260000"/>
            <a:ext cx="4320480" cy="370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10</a:t>
            </a:r>
            <a:r>
              <a:rPr lang="en-US" altLang="zh-TW" sz="2000" b="1" dirty="0" smtClean="0"/>
              <a:t>     if</a:t>
            </a:r>
            <a:r>
              <a:rPr lang="en-US" altLang="zh-TW" sz="2000" dirty="0" smtClean="0"/>
              <a:t> Left = Right </a:t>
            </a:r>
            <a:r>
              <a:rPr lang="en-US" altLang="zh-TW" sz="2000" b="1" dirty="0" smtClean="0"/>
              <a:t>then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11</a:t>
            </a:r>
            <a:r>
              <a:rPr lang="en-US" altLang="zh-TW" sz="2000" dirty="0" smtClean="0"/>
              <a:t>         </a:t>
            </a:r>
            <a:r>
              <a:rPr lang="en-US" altLang="zh-TW" sz="2000" b="1" dirty="0" smtClean="0"/>
              <a:t>return</a:t>
            </a:r>
            <a:r>
              <a:rPr lang="en-US" altLang="zh-TW" sz="2000" dirty="0" smtClean="0"/>
              <a:t> min(my_mid, other_mid);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12 </a:t>
            </a:r>
            <a:r>
              <a:rPr lang="en-US" altLang="zh-TW" sz="2000" b="1" dirty="0" smtClean="0"/>
              <a:t>    if</a:t>
            </a:r>
            <a:r>
              <a:rPr lang="en-US" altLang="zh-TW" sz="2000" dirty="0" smtClean="0"/>
              <a:t> my_mid &gt; other_mid </a:t>
            </a:r>
            <a:r>
              <a:rPr lang="en-US" altLang="zh-TW" sz="2000" b="1" dirty="0" smtClean="0"/>
              <a:t>then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13 </a:t>
            </a:r>
            <a:r>
              <a:rPr lang="en-US" altLang="zh-TW" sz="2000" dirty="0" smtClean="0"/>
              <a:t>        FindNthElement(X, Left, Middle);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14 </a:t>
            </a:r>
            <a:r>
              <a:rPr lang="en-US" altLang="zh-TW" sz="2000" b="1" dirty="0" smtClean="0"/>
              <a:t>    else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15 </a:t>
            </a:r>
            <a:r>
              <a:rPr lang="en-US" altLang="zh-TW" sz="2000" dirty="0" smtClean="0"/>
              <a:t>        FindNthElement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16</a:t>
            </a:r>
            <a:r>
              <a:rPr lang="en-US" altLang="zh-TW" sz="2000" dirty="0" smtClean="0"/>
              <a:t>             (X, Middle + EvenFlag, Right);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17 </a:t>
            </a:r>
            <a:r>
              <a:rPr lang="en-US" altLang="zh-TW" sz="2000" b="1" dirty="0" smtClean="0"/>
              <a:t>end</a:t>
            </a:r>
          </a:p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endParaRPr lang="en-US" altLang="zh-TW" sz="2000" b="1" dirty="0" smtClean="0"/>
          </a:p>
        </p:txBody>
      </p:sp>
      <p:sp>
        <p:nvSpPr>
          <p:cNvPr id="6" name="矩形 5"/>
          <p:cNvSpPr/>
          <p:nvPr/>
        </p:nvSpPr>
        <p:spPr>
          <a:xfrm>
            <a:off x="179512" y="5113783"/>
            <a:ext cx="8712968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 smtClean="0"/>
              <a:t>Input</a:t>
            </a:r>
            <a:r>
              <a:rPr lang="en-US" altLang="zh-TW" sz="2000" dirty="0" smtClean="0"/>
              <a:t>: </a:t>
            </a:r>
            <a:r>
              <a:rPr lang="en-US" altLang="zh-TW" sz="2000" dirty="0" smtClean="0">
                <a:solidFill>
                  <a:srgbClr val="0000CC"/>
                </a:solidFill>
              </a:rPr>
              <a:t>X</a:t>
            </a:r>
            <a:r>
              <a:rPr lang="en-US" altLang="zh-TW" sz="2000" dirty="0" smtClean="0"/>
              <a:t> (the sorted array that stores the set)</a:t>
            </a:r>
          </a:p>
          <a:p>
            <a:r>
              <a:rPr lang="en-US" altLang="zh-TW" sz="2000" dirty="0" smtClean="0"/>
              <a:t>             </a:t>
            </a:r>
            <a:r>
              <a:rPr lang="en-US" altLang="zh-TW" sz="2000" dirty="0" smtClean="0">
                <a:solidFill>
                  <a:srgbClr val="0000CC"/>
                </a:solidFill>
              </a:rPr>
              <a:t>Left</a:t>
            </a:r>
            <a:r>
              <a:rPr lang="en-US" altLang="zh-TW" sz="2000" dirty="0" smtClean="0"/>
              <a:t> (the left boundary of the remaining array, set to 1 initially)</a:t>
            </a:r>
          </a:p>
          <a:p>
            <a:r>
              <a:rPr lang="en-US" altLang="zh-TW" sz="2000" dirty="0" smtClean="0"/>
              <a:t>             </a:t>
            </a:r>
            <a:r>
              <a:rPr lang="en-US" altLang="zh-TW" sz="2000" dirty="0" smtClean="0">
                <a:solidFill>
                  <a:srgbClr val="0000CC"/>
                </a:solidFill>
              </a:rPr>
              <a:t>Right</a:t>
            </a:r>
            <a:r>
              <a:rPr lang="en-US" altLang="zh-TW" sz="2000" dirty="0" smtClean="0"/>
              <a:t> (the right boundary of the remaining array, set to n initially)</a:t>
            </a:r>
          </a:p>
          <a:p>
            <a:r>
              <a:rPr lang="en-US" altLang="zh-TW" sz="2000" b="1" dirty="0" smtClean="0"/>
              <a:t>Output</a:t>
            </a:r>
            <a:r>
              <a:rPr lang="en-US" altLang="zh-TW" sz="2000" dirty="0" smtClean="0"/>
              <a:t>: the nth smallest element of the union of A and B.</a:t>
            </a:r>
            <a:endParaRPr lang="zh-TW" altLang="en-US" sz="2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5076056" y="4179420"/>
            <a:ext cx="345638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Number of messages (worst case): 2*log n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1977</TotalTime>
  <Words>827</Words>
  <Application>Microsoft Office PowerPoint</Application>
  <PresentationFormat>如螢幕大小 (4:3)</PresentationFormat>
  <Paragraphs>194</Paragraphs>
  <Slides>7</Slides>
  <Notes>2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9" baseType="lpstr">
      <vt:lpstr>Office 佈景主題</vt:lpstr>
      <vt:lpstr>方程式</vt:lpstr>
      <vt:lpstr>Algorithms  Homework Assignment #7</vt:lpstr>
      <vt:lpstr>HW#7 No.2</vt:lpstr>
      <vt:lpstr>HW#7 No.2</vt:lpstr>
      <vt:lpstr>HW#7 No.3</vt:lpstr>
      <vt:lpstr>HW#7 No.3</vt:lpstr>
      <vt:lpstr>HW#7 No.4</vt:lpstr>
      <vt:lpstr>HW#7 No.4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grace</dc:creator>
  <cp:lastModifiedBy>grace</cp:lastModifiedBy>
  <cp:revision>76</cp:revision>
  <dcterms:created xsi:type="dcterms:W3CDTF">2012-05-17T21:25:06Z</dcterms:created>
  <dcterms:modified xsi:type="dcterms:W3CDTF">2012-06-01T15:16:49Z</dcterms:modified>
</cp:coreProperties>
</file>