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notesMasterIdLst>
    <p:notesMasterId r:id="rId13"/>
  </p:notesMasterIdLst>
  <p:sldIdLst>
    <p:sldId id="256" r:id="rId2"/>
    <p:sldId id="267" r:id="rId3"/>
    <p:sldId id="257" r:id="rId4"/>
    <p:sldId id="259" r:id="rId5"/>
    <p:sldId id="260" r:id="rId6"/>
    <p:sldId id="261" r:id="rId7"/>
    <p:sldId id="269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3C61C-BD05-497A-9480-C9A9DCB03F31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2DFBD-748B-46C2-BFBA-DA8EC726B7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9872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two-staged proof seems better to me.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First argue the existence of a boundary triangle.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Then use the boundary triangle when you remove a line in the inductive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proof of the second stage.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A685C-59EA-49B4-AA40-1A6915600E60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7922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635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8143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386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0417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974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2238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4109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8732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0350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8605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6857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0943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8144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7414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04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07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54A26-D0E7-4D70-B66B-30D305F3CBDD}" type="datetimeFigureOut">
              <a:rPr lang="zh-TW" altLang="en-US" smtClean="0"/>
              <a:t>2015/4/17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3A90B34-F6CE-49C3-B734-E429BC268D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368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Homework #1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07067" y="4050836"/>
            <a:ext cx="7766936" cy="1096899"/>
          </a:xfrm>
        </p:spPr>
        <p:txBody>
          <a:bodyPr/>
          <a:lstStyle/>
          <a:p>
            <a:r>
              <a:rPr lang="en-US" altLang="zh-TW" dirty="0" smtClean="0"/>
              <a:t>Prepared  by TAs (</a:t>
            </a:r>
            <a:r>
              <a:rPr lang="zh-TW" altLang="en-US" dirty="0" smtClean="0"/>
              <a:t>張子建</a:t>
            </a:r>
            <a:r>
              <a:rPr lang="en-US" altLang="zh-TW" dirty="0" smtClean="0"/>
              <a:t>, </a:t>
            </a:r>
            <a:r>
              <a:rPr lang="zh-TW" altLang="en-US" dirty="0" smtClean="0"/>
              <a:t>唐</a:t>
            </a:r>
            <a:r>
              <a:rPr lang="zh-TW" altLang="en-US" dirty="0"/>
              <a:t>維</a:t>
            </a:r>
            <a:r>
              <a:rPr lang="zh-TW" altLang="en-US" dirty="0" smtClean="0"/>
              <a:t>佋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Algorithms 2015, NTU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9764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Tips to writing induction proofs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Claiming your hypothesis </a:t>
            </a:r>
            <a:r>
              <a:rPr lang="en-US" altLang="zh-TW" b="1" dirty="0" smtClean="0"/>
              <a:t>with sufficient clues </a:t>
            </a:r>
            <a:r>
              <a:rPr lang="en-US" altLang="zh-TW" dirty="0" smtClean="0"/>
              <a:t>would be better.</a:t>
            </a:r>
          </a:p>
          <a:p>
            <a:r>
              <a:rPr lang="en-US" altLang="zh-TW" dirty="0" smtClean="0"/>
              <a:t>Mark your hypothesis, basic step, induction steps </a:t>
            </a:r>
            <a:r>
              <a:rPr lang="en-US" altLang="zh-TW" b="1" dirty="0" smtClean="0"/>
              <a:t>clear.</a:t>
            </a:r>
          </a:p>
          <a:p>
            <a:r>
              <a:rPr lang="en-US" altLang="zh-TW" dirty="0" smtClean="0"/>
              <a:t>A better format helps both you and us.</a:t>
            </a:r>
          </a:p>
          <a:p>
            <a:r>
              <a:rPr lang="en-US" altLang="zh-TW" dirty="0" smtClean="0"/>
              <a:t>DO NOT PLAGIARIZE.</a:t>
            </a:r>
          </a:p>
        </p:txBody>
      </p:sp>
    </p:spTree>
    <p:extLst>
      <p:ext uri="{BB962C8B-B14F-4D97-AF65-F5344CB8AC3E}">
        <p14:creationId xmlns:p14="http://schemas.microsoft.com/office/powerpoint/2010/main" val="68656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Simple Summarization Formula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87" y="2584364"/>
            <a:ext cx="6000750" cy="421005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93" y="1211271"/>
            <a:ext cx="9095655" cy="92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1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3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Consider the </a:t>
                </a:r>
                <a:r>
                  <a:rPr lang="en-US" altLang="zh-TW" dirty="0"/>
                  <a:t>following series: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1, 2, 3, 4, 5, 10, 20, 40, …</m:t>
                    </m:r>
                  </m:oMath>
                </a14:m>
                <a:r>
                  <a:rPr lang="en-US" altLang="zh-TW" dirty="0"/>
                  <a:t>,which starts as an arithmetic series, but after the first 5 terms becomes a geometric series. Prove that any positive integer can be written as a sum of distinct numbers from this series.</a:t>
                </a:r>
              </a:p>
              <a:p>
                <a:pPr marL="0" indent="0">
                  <a:buNone/>
                </a:pPr>
                <a:endParaRPr lang="en-US" altLang="zh-TW" dirty="0" smtClean="0"/>
              </a:p>
              <a:p>
                <a:r>
                  <a:rPr lang="en-US" altLang="zh-TW" dirty="0" smtClean="0"/>
                  <a:t>We </a:t>
                </a:r>
                <a:r>
                  <a:rPr lang="en-US" altLang="zh-TW" dirty="0"/>
                  <a:t>let any positive number </a:t>
                </a:r>
                <a:r>
                  <a:rPr lang="en-US" altLang="zh-TW" i="1" dirty="0" smtClean="0"/>
                  <a:t>k=10N+r</a:t>
                </a:r>
                <a:r>
                  <a:rPr lang="en-US" altLang="zh-TW" dirty="0" smtClean="0"/>
                  <a:t> </a:t>
                </a:r>
              </a:p>
              <a:p>
                <a:r>
                  <a:rPr lang="en-US" altLang="zh-TW" dirty="0" smtClean="0"/>
                  <a:t>(Numbers &lt; 10) and (Numbers ≥ 10)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2" t="-94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4</a:t>
            </a:fld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33" y="1210387"/>
            <a:ext cx="8898260" cy="8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4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Problem 3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BASE CASE: Divided into 2 parts</a:t>
            </a:r>
          </a:p>
          <a:p>
            <a:pPr lvl="1"/>
            <a:r>
              <a:rPr lang="en-US" altLang="zh-TW" dirty="0" smtClean="0"/>
              <a:t>&lt; 10</a:t>
            </a:r>
          </a:p>
          <a:p>
            <a:pPr lvl="2"/>
            <a:r>
              <a:rPr lang="en-US" altLang="zh-TW" dirty="0" smtClean="0"/>
              <a:t>1, 2, 3, 4, 5 : trivially proved: summed by themselves</a:t>
            </a:r>
          </a:p>
          <a:p>
            <a:pPr lvl="2"/>
            <a:r>
              <a:rPr lang="en-US" altLang="zh-TW" dirty="0" smtClean="0"/>
              <a:t>6, 7, 8, 9: (1, 2, 3, 4) + 5</a:t>
            </a:r>
          </a:p>
          <a:p>
            <a:pPr lvl="1"/>
            <a:r>
              <a:rPr lang="en-US" altLang="zh-TW" dirty="0" smtClean="0"/>
              <a:t>≥ 10</a:t>
            </a:r>
          </a:p>
          <a:p>
            <a:pPr lvl="2"/>
            <a:r>
              <a:rPr lang="en-US" altLang="zh-TW" dirty="0" smtClean="0"/>
              <a:t> We have to prove the remain sequence </a:t>
            </a:r>
            <a:r>
              <a:rPr lang="en-US" altLang="zh-TW" dirty="0" err="1" smtClean="0"/>
              <a:t>Sr</a:t>
            </a:r>
            <a:r>
              <a:rPr lang="en-US" altLang="zh-TW" dirty="0" smtClean="0"/>
              <a:t> : 10, 20, 40, 80, … can compose to any positive number N multiplied by 10 (that is, number 10*N) with strong induction.</a:t>
            </a:r>
          </a:p>
          <a:p>
            <a:pPr lvl="2"/>
            <a:r>
              <a:rPr lang="en-US" altLang="zh-TW" dirty="0" smtClean="0"/>
              <a:t>N = 1, 10 is trivially proved.</a:t>
            </a:r>
          </a:p>
          <a:p>
            <a:pPr lvl="2"/>
            <a:r>
              <a:rPr lang="en-US" altLang="zh-TW" dirty="0" smtClean="0"/>
              <a:t>N = 2, 20 is trivially proved.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489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sz="1600" dirty="0" smtClean="0"/>
              <a:t>Inductive Step: N = n</a:t>
            </a:r>
          </a:p>
          <a:p>
            <a:pPr lvl="1"/>
            <a:r>
              <a:rPr lang="en-US" altLang="zh-TW" sz="1400" dirty="0" smtClean="0"/>
              <a:t>Inductive Hypothesis: We assume that for all N </a:t>
            </a:r>
            <a:r>
              <a:rPr lang="en-US" altLang="zh-TW" sz="1400" dirty="0" err="1" smtClean="0"/>
              <a:t>s.t.</a:t>
            </a:r>
            <a:r>
              <a:rPr lang="en-US" altLang="zh-TW" sz="1400" dirty="0" smtClean="0"/>
              <a:t> 1&lt;N&lt;n can be summed up by some numbers of the sequence Sr.</a:t>
            </a:r>
          </a:p>
          <a:p>
            <a:pPr lvl="1"/>
            <a:r>
              <a:rPr lang="en-US" altLang="zh-TW" sz="1400" dirty="0" smtClean="0"/>
              <a:t>When n is even(2x): </a:t>
            </a:r>
          </a:p>
          <a:p>
            <a:pPr lvl="2"/>
            <a:r>
              <a:rPr lang="en-US" altLang="zh-TW" sz="1200" dirty="0" smtClean="0"/>
              <a:t>Because x &lt; n and no matter x is odd or even, we have the sum-up combination of x*10 (due to inductive hypothesis). For example, </a:t>
            </a:r>
            <a:r>
              <a:rPr lang="en-US" altLang="zh-TW" sz="1200" dirty="0" err="1" smtClean="0"/>
              <a:t>Sx</a:t>
            </a:r>
            <a:r>
              <a:rPr lang="en-US" altLang="zh-TW" sz="1200" dirty="0" smtClean="0"/>
              <a:t> = {a1, a2, …, at} are the subset of </a:t>
            </a:r>
            <a:r>
              <a:rPr lang="en-US" altLang="zh-TW" sz="1200" dirty="0" err="1" smtClean="0"/>
              <a:t>Sr</a:t>
            </a:r>
            <a:r>
              <a:rPr lang="en-US" altLang="zh-TW" sz="1200" dirty="0" smtClean="0"/>
              <a:t> that can sum up to x*10. </a:t>
            </a:r>
          </a:p>
          <a:p>
            <a:pPr lvl="2"/>
            <a:r>
              <a:rPr lang="en-US" altLang="zh-TW" sz="1200" dirty="0" smtClean="0"/>
              <a:t>There must exist a subset of </a:t>
            </a:r>
            <a:r>
              <a:rPr lang="en-US" altLang="zh-TW" sz="1200" dirty="0" err="1" smtClean="0"/>
              <a:t>Sr</a:t>
            </a:r>
            <a:r>
              <a:rPr lang="en-US" altLang="zh-TW" sz="1200" dirty="0" smtClean="0"/>
              <a:t> that can sum up to 2x*10, and the content of this subset is 2Sx = {2*a1, 2*a2, …, 2*at}. Because </a:t>
            </a:r>
            <a:r>
              <a:rPr lang="en-US" altLang="zh-TW" sz="1200" dirty="0" err="1" smtClean="0"/>
              <a:t>Sr</a:t>
            </a:r>
            <a:r>
              <a:rPr lang="en-US" altLang="zh-TW" sz="1200" dirty="0" smtClean="0"/>
              <a:t> is a geometric sequence with r=2, we know 2Sx will exist. </a:t>
            </a:r>
          </a:p>
          <a:p>
            <a:pPr lvl="1"/>
            <a:r>
              <a:rPr lang="en-US" altLang="zh-TW" sz="1400" dirty="0" smtClean="0"/>
              <a:t>When n is odd(2x+1): </a:t>
            </a:r>
          </a:p>
          <a:p>
            <a:pPr lvl="2"/>
            <a:r>
              <a:rPr lang="en-US" altLang="zh-TW" sz="1200" dirty="0" smtClean="0"/>
              <a:t>Because 2x &lt; n,  there exist a subset </a:t>
            </a:r>
            <a:r>
              <a:rPr lang="en-US" altLang="zh-TW" sz="1200" dirty="0" err="1" smtClean="0"/>
              <a:t>Sx</a:t>
            </a:r>
            <a:r>
              <a:rPr lang="en-US" altLang="zh-TW" sz="1200" dirty="0" smtClean="0"/>
              <a:t> from </a:t>
            </a:r>
            <a:r>
              <a:rPr lang="en-US" altLang="zh-TW" sz="1200" dirty="0" err="1" smtClean="0"/>
              <a:t>Sr</a:t>
            </a:r>
            <a:r>
              <a:rPr lang="en-US" altLang="zh-TW" sz="1200" dirty="0" smtClean="0"/>
              <a:t> that sum up to 10*2x. And we can observe that </a:t>
            </a:r>
            <a:r>
              <a:rPr lang="en-US" altLang="zh-TW" sz="1200" dirty="0" err="1" smtClean="0"/>
              <a:t>Sx</a:t>
            </a:r>
            <a:r>
              <a:rPr lang="en-US" altLang="zh-TW" sz="1200" dirty="0" smtClean="0"/>
              <a:t> will never contain “10” from Sr.</a:t>
            </a:r>
          </a:p>
          <a:p>
            <a:pPr lvl="2"/>
            <a:r>
              <a:rPr lang="en-US" altLang="zh-TW" sz="1200" dirty="0" smtClean="0"/>
              <a:t>So we can easily take “10” from </a:t>
            </a:r>
            <a:r>
              <a:rPr lang="en-US" altLang="zh-TW" sz="1200" dirty="0" err="1" smtClean="0"/>
              <a:t>Sr</a:t>
            </a:r>
            <a:r>
              <a:rPr lang="en-US" altLang="zh-TW" sz="1200" dirty="0" smtClean="0"/>
              <a:t> and add it into Sk. So that the new set will sum up to (2k+1)*10</a:t>
            </a:r>
          </a:p>
          <a:p>
            <a:r>
              <a:rPr lang="en-US" altLang="zh-TW" sz="1600" dirty="0" smtClean="0"/>
              <a:t>So the hypothesis holds and works for all positive numbers.</a:t>
            </a:r>
            <a:endParaRPr lang="zh-TW" altLang="en-US" sz="16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259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67" y="3075696"/>
            <a:ext cx="9537787" cy="91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66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2668099"/>
            <a:ext cx="8596668" cy="3880773"/>
          </a:xfrm>
        </p:spPr>
        <p:txBody>
          <a:bodyPr/>
          <a:lstStyle/>
          <a:p>
            <a:r>
              <a:rPr lang="en-US" altLang="zh-TW" sz="2400" dirty="0"/>
              <a:t>People likely say that when we add one more line to the graph, then a new triangle will appear.</a:t>
            </a:r>
          </a:p>
          <a:p>
            <a:pPr lvl="1"/>
            <a:r>
              <a:rPr lang="en-US" altLang="zh-TW" sz="2000" dirty="0"/>
              <a:t>But how to guarantee that this argument can hold forever?</a:t>
            </a:r>
          </a:p>
          <a:p>
            <a:pPr lvl="0">
              <a:defRPr/>
            </a:pPr>
            <a:r>
              <a:rPr lang="en-US" altLang="zh-TW" sz="2400" dirty="0"/>
              <a:t>Lemma:</a:t>
            </a:r>
            <a:r>
              <a:rPr lang="en-US" altLang="zh-TW" i="1" dirty="0"/>
              <a:t> (It may not be the best way to solve the question!)</a:t>
            </a:r>
          </a:p>
          <a:p>
            <a:pPr lvl="0">
              <a:buNone/>
              <a:defRPr/>
            </a:pPr>
            <a:r>
              <a:rPr lang="en-US" altLang="zh-TW" sz="2400" dirty="0"/>
              <a:t>	We say that the areas surrounded by lines are </a:t>
            </a:r>
            <a:r>
              <a:rPr lang="en-US" altLang="zh-TW" sz="2400" b="1" i="1" dirty="0"/>
              <a:t>close</a:t>
            </a:r>
            <a:r>
              <a:rPr lang="en-US" altLang="zh-TW" sz="2400" dirty="0"/>
              <a:t> area.</a:t>
            </a:r>
          </a:p>
          <a:p>
            <a:pPr lvl="0">
              <a:buNone/>
              <a:defRPr/>
            </a:pPr>
            <a:r>
              <a:rPr lang="en-US" altLang="zh-TW" sz="2400" dirty="0"/>
              <a:t>	</a:t>
            </a:r>
            <a:r>
              <a:rPr lang="en-US" altLang="zh-TW" sz="2400" dirty="0">
                <a:solidFill>
                  <a:srgbClr val="FF0000"/>
                </a:solidFill>
              </a:rPr>
              <a:t>There always </a:t>
            </a:r>
            <a:r>
              <a:rPr lang="en-US" altLang="zh-TW" sz="2400" dirty="0" smtClean="0">
                <a:solidFill>
                  <a:srgbClr val="FF0000"/>
                </a:solidFill>
              </a:rPr>
              <a:t>exists </a:t>
            </a:r>
            <a:r>
              <a:rPr lang="en-US" altLang="zh-TW" sz="2400" dirty="0">
                <a:solidFill>
                  <a:srgbClr val="FF0000"/>
                </a:solidFill>
              </a:rPr>
              <a:t>an edge or an angle of the </a:t>
            </a:r>
            <a:r>
              <a:rPr lang="en-US" altLang="zh-TW" sz="2400" dirty="0" smtClean="0">
                <a:solidFill>
                  <a:srgbClr val="FF0000"/>
                </a:solidFill>
              </a:rPr>
              <a:t>existed </a:t>
            </a:r>
            <a:r>
              <a:rPr lang="en-US" altLang="zh-TW" sz="2400" dirty="0">
                <a:solidFill>
                  <a:srgbClr val="FF0000"/>
                </a:solidFill>
              </a:rPr>
              <a:t>triangle (let’s call it </a:t>
            </a:r>
            <a:r>
              <a:rPr lang="en-US" altLang="zh-TW" sz="2400" b="1" dirty="0">
                <a:solidFill>
                  <a:srgbClr val="FF0000"/>
                </a:solidFill>
              </a:rPr>
              <a:t>boundary triangles</a:t>
            </a:r>
            <a:r>
              <a:rPr lang="en-US" altLang="zh-TW" sz="2400" dirty="0">
                <a:solidFill>
                  <a:srgbClr val="FF0000"/>
                </a:solidFill>
              </a:rPr>
              <a:t>) that face forward to three </a:t>
            </a:r>
            <a:r>
              <a:rPr lang="en-US" altLang="zh-TW" sz="2400" b="1" i="1" dirty="0">
                <a:solidFill>
                  <a:srgbClr val="FF0000"/>
                </a:solidFill>
              </a:rPr>
              <a:t>open</a:t>
            </a:r>
            <a:r>
              <a:rPr lang="en-US" altLang="zh-TW" sz="2400" dirty="0">
                <a:solidFill>
                  <a:srgbClr val="FF0000"/>
                </a:solidFill>
              </a:rPr>
              <a:t> area.</a:t>
            </a:r>
          </a:p>
          <a:p>
            <a:endParaRPr lang="zh-TW" altLang="en-US" dirty="0"/>
          </a:p>
        </p:txBody>
      </p:sp>
      <p:grpSp>
        <p:nvGrpSpPr>
          <p:cNvPr id="12" name="群組 11"/>
          <p:cNvGrpSpPr/>
          <p:nvPr/>
        </p:nvGrpSpPr>
        <p:grpSpPr>
          <a:xfrm>
            <a:off x="2919994" y="245600"/>
            <a:ext cx="3672408" cy="2304256"/>
            <a:chOff x="1027443" y="2708920"/>
            <a:chExt cx="2248413" cy="1593468"/>
          </a:xfrm>
        </p:grpSpPr>
        <p:cxnSp>
          <p:nvCxnSpPr>
            <p:cNvPr id="13" name="直線接點 12"/>
            <p:cNvCxnSpPr/>
            <p:nvPr/>
          </p:nvCxnSpPr>
          <p:spPr>
            <a:xfrm flipV="1">
              <a:off x="1203789" y="2858308"/>
              <a:ext cx="1152128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接點 13"/>
            <p:cNvCxnSpPr/>
            <p:nvPr/>
          </p:nvCxnSpPr>
          <p:spPr>
            <a:xfrm>
              <a:off x="1784463" y="2954242"/>
              <a:ext cx="915329" cy="13388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1027443" y="3745377"/>
              <a:ext cx="1800200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字方塊 15"/>
            <p:cNvSpPr txBox="1"/>
            <p:nvPr/>
          </p:nvSpPr>
          <p:spPr>
            <a:xfrm>
              <a:off x="1835696" y="2708920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2195736" y="3284984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2555776" y="3933056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/>
                <a:t>Open</a:t>
              </a:r>
              <a:endParaRPr lang="zh-TW" altLang="en-US" b="1" dirty="0"/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1568438" y="3448998"/>
              <a:ext cx="766490" cy="4043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b="1" dirty="0" smtClean="0"/>
                <a:t>Boundary Triangle</a:t>
              </a:r>
              <a:endParaRPr lang="zh-TW" altLang="en-US" sz="1600" b="1" dirty="0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6361441" y="547579"/>
            <a:ext cx="2952328" cy="1988840"/>
            <a:chOff x="4860032" y="4869160"/>
            <a:chExt cx="2952328" cy="1988840"/>
          </a:xfrm>
        </p:grpSpPr>
        <p:grpSp>
          <p:nvGrpSpPr>
            <p:cNvPr id="21" name="群組 20"/>
            <p:cNvGrpSpPr/>
            <p:nvPr/>
          </p:nvGrpSpPr>
          <p:grpSpPr>
            <a:xfrm>
              <a:off x="4860032" y="4869160"/>
              <a:ext cx="2952328" cy="1988840"/>
              <a:chOff x="683568" y="2708920"/>
              <a:chExt cx="2952328" cy="1988840"/>
            </a:xfrm>
          </p:grpSpPr>
          <p:cxnSp>
            <p:nvCxnSpPr>
              <p:cNvPr id="23" name="直線接點 22"/>
              <p:cNvCxnSpPr/>
              <p:nvPr/>
            </p:nvCxnSpPr>
            <p:spPr>
              <a:xfrm flipV="1">
                <a:off x="1259632" y="2708920"/>
                <a:ext cx="1152128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接點 23"/>
              <p:cNvCxnSpPr/>
              <p:nvPr/>
            </p:nvCxnSpPr>
            <p:spPr>
              <a:xfrm>
                <a:off x="2123728" y="2780928"/>
                <a:ext cx="1296144" cy="19168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接點 24"/>
              <p:cNvCxnSpPr/>
              <p:nvPr/>
            </p:nvCxnSpPr>
            <p:spPr>
              <a:xfrm>
                <a:off x="1115616" y="3717032"/>
                <a:ext cx="2520280" cy="5760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文字方塊 25"/>
              <p:cNvSpPr txBox="1"/>
              <p:nvPr/>
            </p:nvSpPr>
            <p:spPr>
              <a:xfrm>
                <a:off x="1043607" y="3068960"/>
                <a:ext cx="804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 smtClean="0"/>
                  <a:t>Open</a:t>
                </a:r>
                <a:endParaRPr lang="zh-TW" altLang="en-US" b="1" dirty="0"/>
              </a:p>
            </p:txBody>
          </p:sp>
          <p:sp>
            <p:nvSpPr>
              <p:cNvPr id="27" name="文字方塊 26"/>
              <p:cNvSpPr txBox="1"/>
              <p:nvPr/>
            </p:nvSpPr>
            <p:spPr>
              <a:xfrm>
                <a:off x="683568" y="3789040"/>
                <a:ext cx="7848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 smtClean="0"/>
                  <a:t>Open</a:t>
                </a:r>
                <a:endParaRPr lang="zh-TW" altLang="en-US" b="1" dirty="0"/>
              </a:p>
            </p:txBody>
          </p:sp>
          <p:sp>
            <p:nvSpPr>
              <p:cNvPr id="28" name="文字方塊 27"/>
              <p:cNvSpPr txBox="1"/>
              <p:nvPr/>
            </p:nvSpPr>
            <p:spPr>
              <a:xfrm>
                <a:off x="1547664" y="3933056"/>
                <a:ext cx="7848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 smtClean="0"/>
                  <a:t>Open</a:t>
                </a:r>
                <a:endParaRPr lang="zh-TW" altLang="en-US" b="1" dirty="0"/>
              </a:p>
            </p:txBody>
          </p:sp>
        </p:grpSp>
        <p:sp>
          <p:nvSpPr>
            <p:cNvPr id="22" name="文字方塊 21"/>
            <p:cNvSpPr txBox="1"/>
            <p:nvPr/>
          </p:nvSpPr>
          <p:spPr>
            <a:xfrm>
              <a:off x="5908949" y="5590294"/>
              <a:ext cx="1176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b="1" dirty="0" smtClean="0"/>
                <a:t>Boundary Triangle</a:t>
              </a:r>
              <a:endParaRPr lang="zh-TW" alt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1179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1229099" y="404664"/>
            <a:ext cx="6529854" cy="2795538"/>
            <a:chOff x="899592" y="1556792"/>
            <a:chExt cx="6529854" cy="2795538"/>
          </a:xfrm>
        </p:grpSpPr>
        <p:grpSp>
          <p:nvGrpSpPr>
            <p:cNvPr id="4" name="群組 3"/>
            <p:cNvGrpSpPr/>
            <p:nvPr/>
          </p:nvGrpSpPr>
          <p:grpSpPr>
            <a:xfrm>
              <a:off x="899592" y="1556792"/>
              <a:ext cx="2232248" cy="1809492"/>
              <a:chOff x="1115616" y="2492896"/>
              <a:chExt cx="2232248" cy="1809492"/>
            </a:xfrm>
          </p:grpSpPr>
          <p:cxnSp>
            <p:nvCxnSpPr>
              <p:cNvPr id="5" name="直線接點 4"/>
              <p:cNvCxnSpPr/>
              <p:nvPr/>
            </p:nvCxnSpPr>
            <p:spPr>
              <a:xfrm flipV="1">
                <a:off x="1331640" y="2492896"/>
                <a:ext cx="1728192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線接點 5"/>
              <p:cNvCxnSpPr/>
              <p:nvPr/>
            </p:nvCxnSpPr>
            <p:spPr>
              <a:xfrm>
                <a:off x="1784463" y="2954242"/>
                <a:ext cx="915329" cy="133885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線接點 6"/>
              <p:cNvCxnSpPr/>
              <p:nvPr/>
            </p:nvCxnSpPr>
            <p:spPr>
              <a:xfrm>
                <a:off x="1115616" y="3717032"/>
                <a:ext cx="1800200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文字方塊 7"/>
              <p:cNvSpPr txBox="1"/>
              <p:nvPr/>
            </p:nvSpPr>
            <p:spPr>
              <a:xfrm>
                <a:off x="1835695" y="2708920"/>
                <a:ext cx="7857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/>
                  <a:t>Open</a:t>
                </a:r>
                <a:endParaRPr lang="zh-TW" altLang="en-US" b="1" dirty="0"/>
              </a:p>
            </p:txBody>
          </p:sp>
          <p:sp>
            <p:nvSpPr>
              <p:cNvPr id="9" name="文字方塊 8"/>
              <p:cNvSpPr txBox="1"/>
              <p:nvPr/>
            </p:nvSpPr>
            <p:spPr>
              <a:xfrm>
                <a:off x="2195735" y="3284984"/>
                <a:ext cx="7713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/>
                  <a:t>Open</a:t>
                </a:r>
                <a:endParaRPr lang="zh-TW" altLang="en-US" b="1" dirty="0"/>
              </a:p>
            </p:txBody>
          </p:sp>
          <p:sp>
            <p:nvSpPr>
              <p:cNvPr id="10" name="文字方塊 9"/>
              <p:cNvSpPr txBox="1"/>
              <p:nvPr/>
            </p:nvSpPr>
            <p:spPr>
              <a:xfrm>
                <a:off x="2555776" y="3933056"/>
                <a:ext cx="792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/>
                  <a:t>Open</a:t>
                </a:r>
                <a:endParaRPr lang="zh-TW" altLang="en-US" b="1" dirty="0"/>
              </a:p>
            </p:txBody>
          </p:sp>
        </p:grpSp>
        <p:grpSp>
          <p:nvGrpSpPr>
            <p:cNvPr id="20" name="群組 19"/>
            <p:cNvGrpSpPr/>
            <p:nvPr/>
          </p:nvGrpSpPr>
          <p:grpSpPr>
            <a:xfrm>
              <a:off x="5076056" y="1628800"/>
              <a:ext cx="2353390" cy="2232248"/>
              <a:chOff x="899592" y="1556792"/>
              <a:chExt cx="2353390" cy="2232248"/>
            </a:xfrm>
          </p:grpSpPr>
          <p:grpSp>
            <p:nvGrpSpPr>
              <p:cNvPr id="21" name="群組 20"/>
              <p:cNvGrpSpPr/>
              <p:nvPr/>
            </p:nvGrpSpPr>
            <p:grpSpPr>
              <a:xfrm>
                <a:off x="899592" y="1556792"/>
                <a:ext cx="2353390" cy="1801254"/>
                <a:chOff x="1115616" y="2492896"/>
                <a:chExt cx="2353390" cy="1801254"/>
              </a:xfrm>
            </p:grpSpPr>
            <p:cxnSp>
              <p:nvCxnSpPr>
                <p:cNvPr id="23" name="直線接點 22"/>
                <p:cNvCxnSpPr/>
                <p:nvPr/>
              </p:nvCxnSpPr>
              <p:spPr>
                <a:xfrm flipV="1">
                  <a:off x="1331640" y="2492896"/>
                  <a:ext cx="1728192" cy="15121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線接點 23"/>
                <p:cNvCxnSpPr/>
                <p:nvPr/>
              </p:nvCxnSpPr>
              <p:spPr>
                <a:xfrm>
                  <a:off x="1784463" y="2954242"/>
                  <a:ext cx="915329" cy="133885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線接點 24"/>
                <p:cNvCxnSpPr/>
                <p:nvPr/>
              </p:nvCxnSpPr>
              <p:spPr>
                <a:xfrm>
                  <a:off x="1115616" y="3717032"/>
                  <a:ext cx="1800200" cy="21602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文字方塊 25"/>
                <p:cNvSpPr txBox="1"/>
                <p:nvPr/>
              </p:nvSpPr>
              <p:spPr>
                <a:xfrm>
                  <a:off x="1835696" y="2708920"/>
                  <a:ext cx="7858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/>
                    <a:t>Open</a:t>
                  </a:r>
                  <a:endParaRPr lang="zh-TW" altLang="en-US" b="1" dirty="0"/>
                </a:p>
              </p:txBody>
            </p:sp>
            <p:sp>
              <p:nvSpPr>
                <p:cNvPr id="27" name="文字方塊 26"/>
                <p:cNvSpPr txBox="1"/>
                <p:nvPr/>
              </p:nvSpPr>
              <p:spPr>
                <a:xfrm>
                  <a:off x="2676918" y="3284984"/>
                  <a:ext cx="79208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/>
                    <a:t>Open</a:t>
                  </a:r>
                  <a:endParaRPr lang="zh-TW" altLang="en-US" b="1" dirty="0"/>
                </a:p>
              </p:txBody>
            </p:sp>
            <p:sp>
              <p:nvSpPr>
                <p:cNvPr id="28" name="文字方塊 27"/>
                <p:cNvSpPr txBox="1"/>
                <p:nvPr/>
              </p:nvSpPr>
              <p:spPr>
                <a:xfrm>
                  <a:off x="2564014" y="3924818"/>
                  <a:ext cx="79208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/>
                    <a:t>Open</a:t>
                  </a:r>
                  <a:endParaRPr lang="zh-TW" altLang="en-US" b="1" dirty="0"/>
                </a:p>
              </p:txBody>
            </p:sp>
          </p:grpSp>
          <p:cxnSp>
            <p:nvCxnSpPr>
              <p:cNvPr id="22" name="直線接點 21"/>
              <p:cNvCxnSpPr/>
              <p:nvPr/>
            </p:nvCxnSpPr>
            <p:spPr>
              <a:xfrm flipH="1">
                <a:off x="2267744" y="1556792"/>
                <a:ext cx="360040" cy="223224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向右箭號 28"/>
            <p:cNvSpPr/>
            <p:nvPr/>
          </p:nvSpPr>
          <p:spPr>
            <a:xfrm>
              <a:off x="3707904" y="2420888"/>
              <a:ext cx="576064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33" name="直線單箭頭接點 32"/>
            <p:cNvCxnSpPr/>
            <p:nvPr/>
          </p:nvCxnSpPr>
          <p:spPr>
            <a:xfrm flipV="1">
              <a:off x="5868144" y="3068960"/>
              <a:ext cx="648072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34" name="文字方塊 33"/>
            <p:cNvSpPr txBox="1"/>
            <p:nvPr/>
          </p:nvSpPr>
          <p:spPr>
            <a:xfrm>
              <a:off x="3995936" y="3429000"/>
              <a:ext cx="2088232" cy="92333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TW" dirty="0"/>
                <a:t>New Triangle</a:t>
              </a:r>
            </a:p>
            <a:p>
              <a:r>
                <a:rPr lang="en-US" altLang="zh-TW" dirty="0"/>
                <a:t>still be a boundary triangle</a:t>
              </a:r>
              <a:endParaRPr lang="zh-TW" altLang="en-US" dirty="0"/>
            </a:p>
          </p:txBody>
        </p:sp>
      </p:grpSp>
      <p:sp>
        <p:nvSpPr>
          <p:cNvPr id="48" name="投影片編號版面配置區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9</a:t>
            </a:fld>
            <a:endParaRPr lang="zh-TW" altLang="en-US"/>
          </a:p>
        </p:txBody>
      </p:sp>
      <p:grpSp>
        <p:nvGrpSpPr>
          <p:cNvPr id="49" name="群組 48"/>
          <p:cNvGrpSpPr/>
          <p:nvPr/>
        </p:nvGrpSpPr>
        <p:grpSpPr>
          <a:xfrm>
            <a:off x="1205290" y="3327720"/>
            <a:ext cx="7056785" cy="2651522"/>
            <a:chOff x="496841" y="3789040"/>
            <a:chExt cx="7056785" cy="2651522"/>
          </a:xfrm>
        </p:grpSpPr>
        <p:grpSp>
          <p:nvGrpSpPr>
            <p:cNvPr id="79" name="群組 78"/>
            <p:cNvGrpSpPr/>
            <p:nvPr/>
          </p:nvGrpSpPr>
          <p:grpSpPr>
            <a:xfrm>
              <a:off x="496841" y="3789040"/>
              <a:ext cx="7056785" cy="1728192"/>
              <a:chOff x="496841" y="3789040"/>
              <a:chExt cx="7056785" cy="1728192"/>
            </a:xfrm>
          </p:grpSpPr>
          <p:grpSp>
            <p:nvGrpSpPr>
              <p:cNvPr id="50" name="群組 49"/>
              <p:cNvGrpSpPr/>
              <p:nvPr/>
            </p:nvGrpSpPr>
            <p:grpSpPr>
              <a:xfrm>
                <a:off x="496841" y="3789040"/>
                <a:ext cx="2304257" cy="1656184"/>
                <a:chOff x="611559" y="2924944"/>
                <a:chExt cx="2304257" cy="1656184"/>
              </a:xfrm>
            </p:grpSpPr>
            <p:cxnSp>
              <p:nvCxnSpPr>
                <p:cNvPr id="52" name="直線接點 51"/>
                <p:cNvCxnSpPr/>
                <p:nvPr/>
              </p:nvCxnSpPr>
              <p:spPr>
                <a:xfrm flipV="1">
                  <a:off x="971600" y="2924944"/>
                  <a:ext cx="1656184" cy="165618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線接點 52"/>
                <p:cNvCxnSpPr/>
                <p:nvPr/>
              </p:nvCxnSpPr>
              <p:spPr>
                <a:xfrm>
                  <a:off x="1784463" y="2954242"/>
                  <a:ext cx="915329" cy="133885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線接點 53"/>
                <p:cNvCxnSpPr/>
                <p:nvPr/>
              </p:nvCxnSpPr>
              <p:spPr>
                <a:xfrm>
                  <a:off x="1115616" y="3717032"/>
                  <a:ext cx="1800200" cy="21602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文字方塊 54"/>
                <p:cNvSpPr txBox="1"/>
                <p:nvPr/>
              </p:nvSpPr>
              <p:spPr>
                <a:xfrm>
                  <a:off x="971599" y="3212976"/>
                  <a:ext cx="7627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/>
                    <a:t>Open</a:t>
                  </a:r>
                  <a:endParaRPr lang="zh-TW" altLang="en-US" b="1" dirty="0"/>
                </a:p>
              </p:txBody>
            </p:sp>
            <p:sp>
              <p:nvSpPr>
                <p:cNvPr id="56" name="文字方塊 55"/>
                <p:cNvSpPr txBox="1"/>
                <p:nvPr/>
              </p:nvSpPr>
              <p:spPr>
                <a:xfrm>
                  <a:off x="611559" y="3789040"/>
                  <a:ext cx="78356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/>
                    <a:t>Open</a:t>
                  </a:r>
                  <a:endParaRPr lang="zh-TW" altLang="en-US" b="1" dirty="0"/>
                </a:p>
              </p:txBody>
            </p:sp>
            <p:sp>
              <p:nvSpPr>
                <p:cNvPr id="57" name="文字方塊 56"/>
                <p:cNvSpPr txBox="1"/>
                <p:nvPr/>
              </p:nvSpPr>
              <p:spPr>
                <a:xfrm>
                  <a:off x="1619672" y="4005064"/>
                  <a:ext cx="76279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b="1" dirty="0"/>
                    <a:t>Open</a:t>
                  </a:r>
                  <a:endParaRPr lang="zh-TW" altLang="en-US" b="1" dirty="0"/>
                </a:p>
              </p:txBody>
            </p:sp>
          </p:grpSp>
          <p:sp>
            <p:nvSpPr>
              <p:cNvPr id="39" name="向右箭號 38"/>
              <p:cNvSpPr/>
              <p:nvPr/>
            </p:nvSpPr>
            <p:spPr>
              <a:xfrm>
                <a:off x="3809210" y="4221088"/>
                <a:ext cx="576064" cy="36004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64" name="直線單箭頭接點 63"/>
              <p:cNvCxnSpPr/>
              <p:nvPr/>
            </p:nvCxnSpPr>
            <p:spPr>
              <a:xfrm flipV="1">
                <a:off x="5933446" y="4725144"/>
                <a:ext cx="324036" cy="7920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grpSp>
            <p:nvGrpSpPr>
              <p:cNvPr id="66" name="群組 65"/>
              <p:cNvGrpSpPr/>
              <p:nvPr/>
            </p:nvGrpSpPr>
            <p:grpSpPr>
              <a:xfrm>
                <a:off x="4932040" y="3789040"/>
                <a:ext cx="2621586" cy="1657238"/>
                <a:chOff x="222222" y="1988840"/>
                <a:chExt cx="2621586" cy="1657238"/>
              </a:xfrm>
            </p:grpSpPr>
            <p:grpSp>
              <p:nvGrpSpPr>
                <p:cNvPr id="67" name="群組 66"/>
                <p:cNvGrpSpPr/>
                <p:nvPr/>
              </p:nvGrpSpPr>
              <p:grpSpPr>
                <a:xfrm>
                  <a:off x="294230" y="1988840"/>
                  <a:ext cx="2405562" cy="1657238"/>
                  <a:chOff x="510254" y="2924944"/>
                  <a:chExt cx="2405562" cy="1657238"/>
                </a:xfrm>
              </p:grpSpPr>
              <p:cxnSp>
                <p:nvCxnSpPr>
                  <p:cNvPr id="69" name="直線接點 68"/>
                  <p:cNvCxnSpPr/>
                  <p:nvPr/>
                </p:nvCxnSpPr>
                <p:spPr>
                  <a:xfrm flipV="1">
                    <a:off x="1014310" y="2924944"/>
                    <a:ext cx="1613474" cy="1656184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直線接點 69"/>
                  <p:cNvCxnSpPr/>
                  <p:nvPr/>
                </p:nvCxnSpPr>
                <p:spPr>
                  <a:xfrm>
                    <a:off x="1784463" y="2954242"/>
                    <a:ext cx="915329" cy="1338854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直線接點 70"/>
                  <p:cNvCxnSpPr/>
                  <p:nvPr/>
                </p:nvCxnSpPr>
                <p:spPr>
                  <a:xfrm>
                    <a:off x="1115616" y="3717032"/>
                    <a:ext cx="1800200" cy="216024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" name="文字方塊 71"/>
                  <p:cNvSpPr txBox="1"/>
                  <p:nvPr/>
                </p:nvSpPr>
                <p:spPr>
                  <a:xfrm>
                    <a:off x="510254" y="4212850"/>
                    <a:ext cx="7493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TW" b="1" dirty="0"/>
                      <a:t>Open</a:t>
                    </a:r>
                    <a:endParaRPr lang="zh-TW" altLang="en-US" b="1" dirty="0"/>
                  </a:p>
                </p:txBody>
              </p:sp>
              <p:sp>
                <p:nvSpPr>
                  <p:cNvPr id="73" name="文字方塊 72"/>
                  <p:cNvSpPr txBox="1"/>
                  <p:nvPr/>
                </p:nvSpPr>
                <p:spPr>
                  <a:xfrm>
                    <a:off x="611560" y="3789040"/>
                    <a:ext cx="76279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TW" b="1" dirty="0"/>
                      <a:t>Open</a:t>
                    </a:r>
                    <a:endParaRPr lang="zh-TW" altLang="en-US" b="1" dirty="0"/>
                  </a:p>
                </p:txBody>
              </p:sp>
              <p:sp>
                <p:nvSpPr>
                  <p:cNvPr id="74" name="文字方塊 73"/>
                  <p:cNvSpPr txBox="1"/>
                  <p:nvPr/>
                </p:nvSpPr>
                <p:spPr>
                  <a:xfrm>
                    <a:off x="1619672" y="4005064"/>
                    <a:ext cx="75579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TW" b="1" dirty="0"/>
                      <a:t>Open</a:t>
                    </a:r>
                    <a:endParaRPr lang="zh-TW" altLang="en-US" b="1" dirty="0"/>
                  </a:p>
                </p:txBody>
              </p:sp>
            </p:grpSp>
            <p:cxnSp>
              <p:nvCxnSpPr>
                <p:cNvPr id="68" name="直線接點 67"/>
                <p:cNvCxnSpPr/>
                <p:nvPr/>
              </p:nvCxnSpPr>
              <p:spPr>
                <a:xfrm flipH="1">
                  <a:off x="222222" y="2564904"/>
                  <a:ext cx="2621586" cy="864096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8" name="文字方塊 57"/>
            <p:cNvSpPr txBox="1"/>
            <p:nvPr/>
          </p:nvSpPr>
          <p:spPr>
            <a:xfrm>
              <a:off x="4716016" y="5517232"/>
              <a:ext cx="2088232" cy="92333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TW" dirty="0"/>
                <a:t>New Triangle</a:t>
              </a:r>
            </a:p>
            <a:p>
              <a:r>
                <a:rPr lang="en-US" altLang="zh-TW" dirty="0"/>
                <a:t>still be boundary triangle</a:t>
              </a:r>
              <a:endParaRPr lang="zh-TW" altLang="en-US" dirty="0"/>
            </a:p>
          </p:txBody>
        </p:sp>
      </p:grpSp>
      <p:sp>
        <p:nvSpPr>
          <p:cNvPr id="59" name="內容版面配置區 2"/>
          <p:cNvSpPr txBox="1">
            <a:spLocks/>
          </p:cNvSpPr>
          <p:nvPr/>
        </p:nvSpPr>
        <p:spPr>
          <a:xfrm>
            <a:off x="1093615" y="5113156"/>
            <a:ext cx="3917730" cy="14771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/>
              <a:t>Here, we can also easily discuss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en-US" altLang="zh-TW" sz="2000" dirty="0" smtClean="0"/>
              <a:t>that </a:t>
            </a:r>
            <a:r>
              <a:rPr lang="en-US" altLang="zh-TW" sz="2000" dirty="0"/>
              <a:t>a close triangle being cut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en-US" altLang="zh-TW" sz="2000" dirty="0" smtClean="0"/>
              <a:t>through </a:t>
            </a:r>
            <a:r>
              <a:rPr lang="en-US" altLang="zh-TW" sz="2000" dirty="0"/>
              <a:t>by a new line will </a:t>
            </a:r>
            <a:r>
              <a:rPr lang="en-US" altLang="zh-TW" sz="2000" b="1" dirty="0"/>
              <a:t>not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en-US" altLang="zh-TW" sz="2000" dirty="0" smtClean="0"/>
              <a:t>decrease </a:t>
            </a:r>
            <a:r>
              <a:rPr lang="en-US" altLang="zh-TW" sz="2000" dirty="0"/>
              <a:t>the total amount of the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en-US" altLang="zh-TW" sz="2000" dirty="0" smtClean="0"/>
              <a:t>triangles </a:t>
            </a:r>
            <a:r>
              <a:rPr lang="en-US" altLang="zh-TW" sz="2000" dirty="0"/>
              <a:t>in the graph.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57245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64107" y="188641"/>
            <a:ext cx="8229600" cy="1800200"/>
          </a:xfrm>
        </p:spPr>
        <p:txBody>
          <a:bodyPr>
            <a:normAutofit/>
          </a:bodyPr>
          <a:lstStyle/>
          <a:p>
            <a:r>
              <a:rPr lang="en-US" altLang="zh-TW" sz="2400" dirty="0"/>
              <a:t>Sometimes, the lemma may be destroyed by </a:t>
            </a:r>
            <a:r>
              <a:rPr lang="en-US" altLang="zh-TW" sz="2400" dirty="0" smtClean="0"/>
              <a:t>the </a:t>
            </a:r>
            <a:br>
              <a:rPr lang="en-US" altLang="zh-TW" sz="2400" dirty="0" smtClean="0"/>
            </a:br>
            <a:r>
              <a:rPr lang="en-US" altLang="zh-TW" sz="2400" dirty="0" smtClean="0"/>
              <a:t>new </a:t>
            </a:r>
            <a:r>
              <a:rPr lang="en-US" altLang="zh-TW" sz="2400" dirty="0"/>
              <a:t>line, but the new triangle still created with 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/>
              <a:t>the </a:t>
            </a:r>
            <a:r>
              <a:rPr lang="en-US" altLang="zh-TW" sz="2400" dirty="0"/>
              <a:t>lemma holds.</a:t>
            </a:r>
            <a:endParaRPr lang="zh-TW" altLang="en-US" sz="2400" dirty="0"/>
          </a:p>
        </p:txBody>
      </p:sp>
      <p:sp>
        <p:nvSpPr>
          <p:cNvPr id="40" name="投影片編號版面配置區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10</a:t>
            </a:fld>
            <a:endParaRPr lang="zh-TW" altLang="en-US"/>
          </a:p>
        </p:txBody>
      </p:sp>
      <p:grpSp>
        <p:nvGrpSpPr>
          <p:cNvPr id="41" name="群組 40"/>
          <p:cNvGrpSpPr/>
          <p:nvPr/>
        </p:nvGrpSpPr>
        <p:grpSpPr>
          <a:xfrm>
            <a:off x="896499" y="1710065"/>
            <a:ext cx="8072840" cy="3434353"/>
            <a:chOff x="171568" y="1710065"/>
            <a:chExt cx="8072840" cy="3434353"/>
          </a:xfrm>
        </p:grpSpPr>
        <p:sp>
          <p:nvSpPr>
            <p:cNvPr id="13" name="文字方塊 12"/>
            <p:cNvSpPr txBox="1"/>
            <p:nvPr/>
          </p:nvSpPr>
          <p:spPr>
            <a:xfrm>
              <a:off x="171568" y="1721216"/>
              <a:ext cx="771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1755745" y="1793224"/>
              <a:ext cx="763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3051889" y="215326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459601" y="316137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1539721" y="3377400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2907873" y="3305392"/>
              <a:ext cx="7560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675625" y="1793224"/>
              <a:ext cx="3024336" cy="2088232"/>
              <a:chOff x="1043608" y="2060848"/>
              <a:chExt cx="3024336" cy="2088232"/>
            </a:xfrm>
          </p:grpSpPr>
          <p:cxnSp>
            <p:nvCxnSpPr>
              <p:cNvPr id="5" name="直線接點 4"/>
              <p:cNvCxnSpPr/>
              <p:nvPr/>
            </p:nvCxnSpPr>
            <p:spPr>
              <a:xfrm flipV="1">
                <a:off x="1475656" y="2276872"/>
                <a:ext cx="2088232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線接點 6"/>
              <p:cNvCxnSpPr/>
              <p:nvPr/>
            </p:nvCxnSpPr>
            <p:spPr>
              <a:xfrm>
                <a:off x="1331640" y="2060848"/>
                <a:ext cx="2232248" cy="20882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>
                <a:off x="1115616" y="3356992"/>
                <a:ext cx="2952328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043608" y="2420888"/>
                <a:ext cx="2880320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字方塊 26"/>
            <p:cNvSpPr txBox="1"/>
            <p:nvPr/>
          </p:nvSpPr>
          <p:spPr>
            <a:xfrm>
              <a:off x="5220072" y="2790185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7474900" y="4271535"/>
              <a:ext cx="7464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sp>
          <p:nvSpPr>
            <p:cNvPr id="29" name="文字方塊 28"/>
            <p:cNvSpPr txBox="1"/>
            <p:nvPr/>
          </p:nvSpPr>
          <p:spPr>
            <a:xfrm>
              <a:off x="7308304" y="2934201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4932039" y="3294241"/>
              <a:ext cx="7438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sp>
          <p:nvSpPr>
            <p:cNvPr id="31" name="文字方塊 30"/>
            <p:cNvSpPr txBox="1"/>
            <p:nvPr/>
          </p:nvSpPr>
          <p:spPr>
            <a:xfrm>
              <a:off x="6012160" y="3438257"/>
              <a:ext cx="743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sp>
          <p:nvSpPr>
            <p:cNvPr id="32" name="文字方塊 31"/>
            <p:cNvSpPr txBox="1"/>
            <p:nvPr/>
          </p:nvSpPr>
          <p:spPr>
            <a:xfrm>
              <a:off x="7380312" y="3438257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/>
                <a:t>Open</a:t>
              </a:r>
              <a:endParaRPr lang="zh-TW" altLang="en-US" b="1" dirty="0"/>
            </a:p>
          </p:txBody>
        </p:sp>
        <p:grpSp>
          <p:nvGrpSpPr>
            <p:cNvPr id="33" name="群組 32"/>
            <p:cNvGrpSpPr/>
            <p:nvPr/>
          </p:nvGrpSpPr>
          <p:grpSpPr>
            <a:xfrm>
              <a:off x="5148064" y="1710065"/>
              <a:ext cx="3096344" cy="2880320"/>
              <a:chOff x="1043608" y="1844824"/>
              <a:chExt cx="3096344" cy="2880320"/>
            </a:xfrm>
          </p:grpSpPr>
          <p:cxnSp>
            <p:nvCxnSpPr>
              <p:cNvPr id="34" name="直線接點 33"/>
              <p:cNvCxnSpPr/>
              <p:nvPr/>
            </p:nvCxnSpPr>
            <p:spPr>
              <a:xfrm flipV="1">
                <a:off x="1475656" y="2276872"/>
                <a:ext cx="2088232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接點 34"/>
              <p:cNvCxnSpPr/>
              <p:nvPr/>
            </p:nvCxnSpPr>
            <p:spPr>
              <a:xfrm>
                <a:off x="1331640" y="2060848"/>
                <a:ext cx="2808312" cy="25922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線接點 35"/>
              <p:cNvCxnSpPr/>
              <p:nvPr/>
            </p:nvCxnSpPr>
            <p:spPr>
              <a:xfrm>
                <a:off x="1115616" y="3356992"/>
                <a:ext cx="2952328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線接點 36"/>
              <p:cNvCxnSpPr/>
              <p:nvPr/>
            </p:nvCxnSpPr>
            <p:spPr>
              <a:xfrm>
                <a:off x="1043608" y="2420888"/>
                <a:ext cx="2880320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線接點 37"/>
              <p:cNvCxnSpPr/>
              <p:nvPr/>
            </p:nvCxnSpPr>
            <p:spPr>
              <a:xfrm>
                <a:off x="2411760" y="1844824"/>
                <a:ext cx="1080120" cy="288032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直線單箭頭接點 41"/>
            <p:cNvCxnSpPr/>
            <p:nvPr/>
          </p:nvCxnSpPr>
          <p:spPr>
            <a:xfrm flipV="1">
              <a:off x="6192180" y="3438257"/>
              <a:ext cx="900100" cy="7920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5" name="向右箭號 44"/>
            <p:cNvSpPr/>
            <p:nvPr/>
          </p:nvSpPr>
          <p:spPr>
            <a:xfrm>
              <a:off x="4067944" y="2790185"/>
              <a:ext cx="576064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4572000" y="4221088"/>
              <a:ext cx="2088232" cy="92333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TW" dirty="0"/>
                <a:t>New Triangle</a:t>
              </a:r>
            </a:p>
            <a:p>
              <a:r>
                <a:rPr lang="en-US" altLang="zh-TW" dirty="0"/>
                <a:t>still be boundary triangle</a:t>
              </a:r>
              <a:endParaRPr lang="zh-TW" altLang="en-US" dirty="0"/>
            </a:p>
          </p:txBody>
        </p:sp>
      </p:grpSp>
      <p:sp>
        <p:nvSpPr>
          <p:cNvPr id="43" name="內容版面配置區 2"/>
          <p:cNvSpPr txBox="1">
            <a:spLocks/>
          </p:cNvSpPr>
          <p:nvPr/>
        </p:nvSpPr>
        <p:spPr>
          <a:xfrm>
            <a:off x="764107" y="5582715"/>
            <a:ext cx="8596668" cy="1058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TW" sz="2400" dirty="0" smtClean="0"/>
              <a:t>So we </a:t>
            </a:r>
            <a:r>
              <a:rPr lang="en-US" altLang="zh-TW" sz="2400" dirty="0"/>
              <a:t>can prove the problem  by induction on 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b="1" dirty="0" smtClean="0">
                <a:solidFill>
                  <a:srgbClr val="FF0000"/>
                </a:solidFill>
              </a:rPr>
              <a:t>the </a:t>
            </a:r>
            <a:r>
              <a:rPr lang="en-US" altLang="zh-TW" sz="2400" b="1" dirty="0">
                <a:solidFill>
                  <a:srgbClr val="FF0000"/>
                </a:solidFill>
              </a:rPr>
              <a:t>number of lines</a:t>
            </a:r>
            <a:r>
              <a:rPr lang="en-US" altLang="zh-TW" sz="2400" dirty="0">
                <a:solidFill>
                  <a:srgbClr val="FF0000"/>
                </a:solidFill>
              </a:rPr>
              <a:t> </a:t>
            </a:r>
            <a:r>
              <a:rPr lang="en-US" altLang="zh-TW" sz="2400" dirty="0"/>
              <a:t>with the lemma.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3296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12570" y="260649"/>
            <a:ext cx="8229600" cy="5865515"/>
          </a:xfrm>
        </p:spPr>
        <p:txBody>
          <a:bodyPr>
            <a:normAutofit lnSpcReduction="10000"/>
          </a:bodyPr>
          <a:lstStyle/>
          <a:p>
            <a:r>
              <a:rPr lang="en-US" altLang="zh-TW" sz="2400" b="1" dirty="0"/>
              <a:t>Base Case</a:t>
            </a:r>
            <a:r>
              <a:rPr lang="en-US" altLang="zh-TW" sz="2400" dirty="0"/>
              <a:t>: 3 lines that construct 1 triangle</a:t>
            </a:r>
          </a:p>
          <a:p>
            <a:r>
              <a:rPr lang="en-US" altLang="zh-TW" sz="2400" b="1" dirty="0"/>
              <a:t>Inductive hypothesis</a:t>
            </a:r>
            <a:r>
              <a:rPr lang="en-US" altLang="zh-TW" sz="2400" dirty="0"/>
              <a:t>: </a:t>
            </a:r>
          </a:p>
          <a:p>
            <a:pPr>
              <a:buNone/>
            </a:pPr>
            <a:r>
              <a:rPr lang="en-US" altLang="zh-TW" sz="2400" dirty="0"/>
              <a:t>	(n-1) (or even (n-2), (n-3), …) lines can construct at least (n-1)-2 triangles</a:t>
            </a:r>
          </a:p>
          <a:p>
            <a:r>
              <a:rPr lang="en-US" altLang="zh-TW" sz="2400" b="1" dirty="0"/>
              <a:t>Inductive step</a:t>
            </a:r>
            <a:r>
              <a:rPr lang="en-US" altLang="zh-TW" sz="2400" dirty="0"/>
              <a:t>:</a:t>
            </a:r>
          </a:p>
          <a:p>
            <a:pPr>
              <a:buNone/>
            </a:pPr>
            <a:r>
              <a:rPr lang="en-US" altLang="zh-TW" sz="2400" dirty="0"/>
              <a:t>	Consider a graph with n lines. (n&gt;1)</a:t>
            </a:r>
          </a:p>
          <a:p>
            <a:pPr>
              <a:buNone/>
            </a:pPr>
            <a:r>
              <a:rPr lang="en-US" altLang="zh-TW" sz="2400" dirty="0"/>
              <a:t>	Now we remove the </a:t>
            </a:r>
            <a:r>
              <a:rPr lang="en-US" altLang="zh-TW" sz="2400" b="1" dirty="0"/>
              <a:t>right line</a:t>
            </a:r>
            <a:r>
              <a:rPr lang="en-US" altLang="zh-TW" sz="2400" dirty="0"/>
              <a:t> from the graph. With the lemma, we know exactly one triangle will disappear, and the rest (n-1) lines can construct at least (n-1)-2 triangles (due to inductive hypothesis). 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zh-TW" sz="1600" dirty="0"/>
              <a:t>Suppose ABC is a boundary triangle and the region adjacent to ABC and bordered on AB is open (that we can always find it out in the graph). </a:t>
            </a:r>
            <a:br>
              <a:rPr lang="en-US" altLang="zh-TW" sz="1600" dirty="0"/>
            </a:br>
            <a:r>
              <a:rPr lang="en-US" altLang="zh-TW" sz="1600" dirty="0"/>
              <a:t>Line AB is the one you should choose to remove.</a:t>
            </a:r>
          </a:p>
          <a:p>
            <a:pPr>
              <a:buNone/>
            </a:pPr>
            <a:r>
              <a:rPr lang="en-US" altLang="zh-TW" sz="2400" dirty="0"/>
              <a:t>	So we know that n lines can construct at least (n-1)-2+1 = (n-2) triangles.</a:t>
            </a:r>
          </a:p>
          <a:p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659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574</TotalTime>
  <Words>618</Words>
  <Application>Microsoft Office PowerPoint</Application>
  <PresentationFormat>寬螢幕</PresentationFormat>
  <Paragraphs>98</Paragraphs>
  <Slides>11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20" baseType="lpstr">
      <vt:lpstr>微軟正黑體</vt:lpstr>
      <vt:lpstr>新細明體</vt:lpstr>
      <vt:lpstr>Arial</vt:lpstr>
      <vt:lpstr>Calibri</vt:lpstr>
      <vt:lpstr>Cambria Math</vt:lpstr>
      <vt:lpstr>Trebuchet MS</vt:lpstr>
      <vt:lpstr>Wingdings</vt:lpstr>
      <vt:lpstr>Wingdings 3</vt:lpstr>
      <vt:lpstr>多面向</vt:lpstr>
      <vt:lpstr>Homework #1</vt:lpstr>
      <vt:lpstr>Tips to writing induction proofs</vt:lpstr>
      <vt:lpstr>Problem 1</vt:lpstr>
      <vt:lpstr>Problem 3</vt:lpstr>
      <vt:lpstr>Problem 3 (cont.)</vt:lpstr>
      <vt:lpstr>Problem 3 (cont.)</vt:lpstr>
      <vt:lpstr>Problem 4</vt:lpstr>
      <vt:lpstr>Problem 4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Homework #1</dc:title>
  <dcterms:created xsi:type="dcterms:W3CDTF">2015-03-23T05:26:52Z</dcterms:created>
  <dcterms:modified xsi:type="dcterms:W3CDTF">2015-04-17T04:06:26Z</dcterms:modified>
</cp:coreProperties>
</file>