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5"/>
  </p:notesMasterIdLst>
  <p:handoutMasterIdLst>
    <p:handoutMasterId r:id="rId36"/>
  </p:handoutMasterIdLst>
  <p:sldIdLst>
    <p:sldId id="324" r:id="rId3"/>
    <p:sldId id="372" r:id="rId4"/>
    <p:sldId id="373" r:id="rId5"/>
    <p:sldId id="374" r:id="rId6"/>
    <p:sldId id="371" r:id="rId7"/>
    <p:sldId id="376" r:id="rId8"/>
    <p:sldId id="375" r:id="rId9"/>
    <p:sldId id="378" r:id="rId10"/>
    <p:sldId id="377" r:id="rId11"/>
    <p:sldId id="379" r:id="rId12"/>
    <p:sldId id="380" r:id="rId13"/>
    <p:sldId id="381" r:id="rId14"/>
    <p:sldId id="382" r:id="rId15"/>
    <p:sldId id="337" r:id="rId16"/>
    <p:sldId id="383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84" r:id="rId25"/>
    <p:sldId id="347" r:id="rId26"/>
    <p:sldId id="385" r:id="rId27"/>
    <p:sldId id="386" r:id="rId28"/>
    <p:sldId id="387" r:id="rId29"/>
    <p:sldId id="351" r:id="rId30"/>
    <p:sldId id="366" r:id="rId31"/>
    <p:sldId id="352" r:id="rId32"/>
    <p:sldId id="364" r:id="rId33"/>
    <p:sldId id="392" r:id="rId3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2" autoAdjust="0"/>
    <p:restoredTop sz="92960" autoAdjust="0"/>
  </p:normalViewPr>
  <p:slideViewPr>
    <p:cSldViewPr>
      <p:cViewPr varScale="1">
        <p:scale>
          <a:sx n="87" d="100"/>
          <a:sy n="87" d="100"/>
        </p:scale>
        <p:origin x="12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2023/3/1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2023/3/1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2023: An Overview of Software Modeling and UML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535FBA-621C-AA79-D1BB-7C4A8E12A5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39752" y="6527648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714612" y="6572272"/>
            <a:ext cx="5057788" cy="28572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An Overview of Software Modeling and UML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32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28EDABB-0709-DE3C-3171-AA7C621EF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" altLang="zh-TW"/>
              <a:t>SDM 2023: An Overview of Software Modeling and UML</a:t>
            </a:r>
            <a:endParaRPr kumimoji="1"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2023: An Overview of Software Modeling and UML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4800" dirty="0"/>
              <a:t>Software Modeling and UML: An Overview</a:t>
            </a:r>
            <a:br>
              <a:rPr lang="en-US" altLang="zh-TW" dirty="0"/>
            </a:br>
            <a:r>
              <a:rPr lang="en-US" altLang="zh-TW" sz="3200" dirty="0"/>
              <a:t>(Based on [</a:t>
            </a:r>
            <a:r>
              <a:rPr lang="en-US" altLang="zh-TW" sz="3200" dirty="0" err="1"/>
              <a:t>Booch</a:t>
            </a:r>
            <a:r>
              <a:rPr lang="en-US" altLang="zh-TW" sz="3200" dirty="0"/>
              <a:t> </a:t>
            </a:r>
            <a:r>
              <a:rPr lang="en-US" altLang="zh-TW" sz="3200" i="1" dirty="0"/>
              <a:t>et al. </a:t>
            </a:r>
            <a:r>
              <a:rPr lang="en-US" altLang="zh-TW" sz="3200" dirty="0"/>
              <a:t>2005])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/>
              <a:t>Yih-Kuen Tsay</a:t>
            </a:r>
          </a:p>
          <a:p>
            <a:pPr eaLnBrk="1" hangingPunct="1"/>
            <a:r>
              <a:rPr lang="en-US" altLang="zh-TW" dirty="0"/>
              <a:t>Dept. of Information Management</a:t>
            </a:r>
          </a:p>
          <a:p>
            <a:pPr eaLnBrk="1" hangingPunct="1"/>
            <a:r>
              <a:rPr lang="en-US" altLang="zh-TW" dirty="0"/>
              <a:t>National Taiwan University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Introduction</a:t>
            </a:r>
          </a:p>
          <a:p>
            <a:pPr eaLnBrk="1" hangingPunct="1"/>
            <a:r>
              <a:rPr lang="en-US" altLang="zh-TW" dirty="0"/>
              <a:t>Basics of Modeling</a:t>
            </a:r>
          </a:p>
          <a:p>
            <a:pPr eaLnBrk="1" hangingPunct="1"/>
            <a:r>
              <a:rPr lang="en-US" altLang="zh-TW" dirty="0"/>
              <a:t>Overview of the UML</a:t>
            </a:r>
          </a:p>
          <a:p>
            <a:pPr eaLnBrk="1" hangingPunct="1"/>
            <a:r>
              <a:rPr lang="en-US" altLang="zh-TW" dirty="0"/>
              <a:t>Sample UML 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History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/>
              <a:t>The UML---</a:t>
            </a:r>
            <a:r>
              <a:rPr lang="en-US" altLang="zh-TW" dirty="0">
                <a:solidFill>
                  <a:schemeClr val="accent2"/>
                </a:solidFill>
              </a:rPr>
              <a:t>Unified Modeling Language</a:t>
            </a:r>
            <a:r>
              <a:rPr lang="en-US" altLang="zh-TW" dirty="0"/>
              <a:t>, is a standard graphical language 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 was initially the result of an effort in unifying the </a:t>
            </a:r>
            <a:r>
              <a:rPr lang="en-US" altLang="zh-TW" dirty="0" err="1"/>
              <a:t>Booch</a:t>
            </a:r>
            <a:r>
              <a:rPr lang="en-US" altLang="zh-TW" dirty="0"/>
              <a:t>, OOSE, and OMT methods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major software companies eventually got involved, resulting in UML 1.1 (1997)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Its maintenance was then taken over by OMG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Adoption of a major revision---</a:t>
            </a:r>
            <a:r>
              <a:rPr lang="en-US" altLang="zh-TW" dirty="0">
                <a:solidFill>
                  <a:schemeClr val="accent2"/>
                </a:solidFill>
              </a:rPr>
              <a:t>UML 2.0 </a:t>
            </a:r>
            <a:r>
              <a:rPr lang="en-US" altLang="zh-TW" dirty="0"/>
              <a:t>was completed in 2005, also an ISO standard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Most recent version: UML 2.5.1 (December 2017)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What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For “</a:t>
            </a:r>
            <a:r>
              <a:rPr lang="en-US" altLang="zh-TW" dirty="0">
                <a:solidFill>
                  <a:schemeClr val="accent2"/>
                </a:solidFill>
              </a:rPr>
              <a:t>drawing a system’s blueprints</a:t>
            </a:r>
            <a:r>
              <a:rPr lang="en-US" altLang="zh-TW" dirty="0"/>
              <a:t>’’</a:t>
            </a:r>
          </a:p>
          <a:p>
            <a:pPr eaLnBrk="1" hangingPunct="1"/>
            <a:r>
              <a:rPr lang="en-US" altLang="zh-TW" dirty="0"/>
              <a:t>More specifically, for 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Visualizing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Specifying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Constructing</a:t>
            </a:r>
            <a:endParaRPr lang="en-US" altLang="zh-TW" dirty="0"/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Documenting</a:t>
            </a:r>
          </a:p>
          <a:p>
            <a:pPr lvl="1" eaLnBrk="1" hangingPunct="1">
              <a:buFontTx/>
              <a:buNone/>
            </a:pPr>
            <a:r>
              <a:rPr lang="en-US" altLang="zh-TW" dirty="0">
                <a:solidFill>
                  <a:srgbClr val="C00000"/>
                </a:solidFill>
              </a:rPr>
              <a:t>object-oriented</a:t>
            </a:r>
            <a:r>
              <a:rPr lang="en-US" altLang="zh-TW" dirty="0"/>
              <a:t>, software-intensive systems.</a:t>
            </a:r>
          </a:p>
          <a:p>
            <a:pPr lvl="1" eaLnBrk="1" hangingPunct="1">
              <a:buFontTx/>
              <a:buNone/>
            </a:pPr>
            <a:r>
              <a:rPr lang="en-US" altLang="zh-TW" dirty="0"/>
              <a:t>(This corresponds to the four aims of modeling.)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Introduction: Whom the UML Is For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Analysts and End Users</a:t>
            </a:r>
            <a:r>
              <a:rPr lang="en-US" altLang="zh-TW" dirty="0"/>
              <a:t>: specify the (structural and behavioral)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Architects</a:t>
            </a:r>
            <a:r>
              <a:rPr lang="en-US" altLang="zh-TW" dirty="0"/>
              <a:t>: design systems that meet the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 dirty="0">
                <a:solidFill>
                  <a:schemeClr val="accent2"/>
                </a:solidFill>
              </a:rPr>
              <a:t>Developers</a:t>
            </a:r>
            <a:r>
              <a:rPr lang="en-US" altLang="zh-TW" dirty="0"/>
              <a:t>: turn the design into executable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Others: quality assurance personnel (e.g., testers), technical writers, librarians, project managers,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/>
              <a:t>	All roles in software development should know something about the UML.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Basics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What</a:t>
            </a:r>
            <a:r>
              <a:rPr lang="en-US" altLang="zh-TW" dirty="0"/>
              <a:t> is a model?</a:t>
            </a:r>
          </a:p>
          <a:p>
            <a:pPr lvl="1" eaLnBrk="1" hangingPunct="1"/>
            <a:r>
              <a:rPr lang="en-US" altLang="zh-TW" dirty="0">
                <a:solidFill>
                  <a:schemeClr val="accent2"/>
                </a:solidFill>
              </a:rPr>
              <a:t>simplification of reality</a:t>
            </a:r>
          </a:p>
          <a:p>
            <a:pPr lvl="1" eaLnBrk="1" hangingPunct="1"/>
            <a:r>
              <a:rPr lang="en-US" altLang="zh-TW" dirty="0"/>
              <a:t>blueprints of a system: </a:t>
            </a:r>
            <a:r>
              <a:rPr lang="en-US" altLang="zh-TW" dirty="0">
                <a:solidFill>
                  <a:schemeClr val="accent2"/>
                </a:solidFill>
              </a:rPr>
              <a:t>structural</a:t>
            </a:r>
            <a:r>
              <a:rPr lang="en-US" altLang="zh-TW" dirty="0"/>
              <a:t> or </a:t>
            </a:r>
            <a:r>
              <a:rPr lang="en-US" altLang="zh-TW" dirty="0">
                <a:solidFill>
                  <a:schemeClr val="accent2"/>
                </a:solidFill>
              </a:rPr>
              <a:t>behavioral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Why</a:t>
            </a:r>
            <a:r>
              <a:rPr lang="en-US" altLang="zh-TW" dirty="0"/>
              <a:t> do we model?</a:t>
            </a:r>
          </a:p>
          <a:p>
            <a:pPr lvl="1" eaLnBrk="1" hangingPunct="1"/>
            <a:r>
              <a:rPr lang="en-US" altLang="zh-TW" dirty="0"/>
              <a:t>To visualize and communicate, to control, and therefore to </a:t>
            </a:r>
            <a:r>
              <a:rPr lang="en-US" altLang="zh-TW" dirty="0">
                <a:solidFill>
                  <a:schemeClr val="accent2"/>
                </a:solidFill>
              </a:rPr>
              <a:t>better understand </a:t>
            </a:r>
            <a:r>
              <a:rPr lang="en-US" altLang="zh-TW" dirty="0"/>
              <a:t>the system under development </a:t>
            </a:r>
          </a:p>
          <a:p>
            <a:pPr lvl="1"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focus on one aspect at a time </a:t>
            </a:r>
            <a:r>
              <a:rPr lang="en-US" altLang="zh-TW" dirty="0"/>
              <a:t>(it is not possible to comprehend a complex system in its entirety, so </a:t>
            </a:r>
            <a:r>
              <a:rPr lang="en-US" altLang="zh-TW" dirty="0">
                <a:solidFill>
                  <a:schemeClr val="accent2"/>
                </a:solidFill>
              </a:rPr>
              <a:t>divide and conquer </a:t>
            </a:r>
            <a:r>
              <a:rPr lang="en-US" altLang="zh-TW" dirty="0"/>
              <a:t>…)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Importance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Mind the </a:t>
            </a:r>
            <a:r>
              <a:rPr lang="en-US" altLang="zh-TW" dirty="0">
                <a:solidFill>
                  <a:schemeClr val="accent2"/>
                </a:solidFill>
              </a:rPr>
              <a:t>scale</a:t>
            </a:r>
            <a:r>
              <a:rPr lang="en-US" altLang="zh-TW" dirty="0"/>
              <a:t>:</a:t>
            </a:r>
          </a:p>
          <a:p>
            <a:pPr lvl="1" eaLnBrk="1" hangingPunct="1"/>
            <a:r>
              <a:rPr lang="en-US" altLang="zh-TW" dirty="0"/>
              <a:t>dog house</a:t>
            </a:r>
          </a:p>
          <a:p>
            <a:pPr lvl="1" eaLnBrk="1" hangingPunct="1"/>
            <a:r>
              <a:rPr lang="en-US" altLang="zh-TW" dirty="0"/>
              <a:t>family house</a:t>
            </a:r>
          </a:p>
          <a:p>
            <a:pPr lvl="1" eaLnBrk="1" hangingPunct="1"/>
            <a:r>
              <a:rPr lang="en-US" altLang="zh-TW" dirty="0"/>
              <a:t>office building</a:t>
            </a:r>
          </a:p>
          <a:p>
            <a:pPr eaLnBrk="1" hangingPunct="1"/>
            <a:r>
              <a:rPr lang="en-US" altLang="zh-TW" dirty="0"/>
              <a:t>The use of modeling is a </a:t>
            </a:r>
            <a:r>
              <a:rPr lang="en-US" altLang="zh-TW" dirty="0">
                <a:solidFill>
                  <a:schemeClr val="accent2"/>
                </a:solidFill>
              </a:rPr>
              <a:t>common thread </a:t>
            </a:r>
            <a:r>
              <a:rPr lang="en-US" altLang="zh-TW" dirty="0"/>
              <a:t>of successful software projects</a:t>
            </a:r>
          </a:p>
          <a:p>
            <a:pPr eaLnBrk="1" hangingPunct="1"/>
            <a:r>
              <a:rPr lang="en-US" altLang="zh-TW" dirty="0"/>
              <a:t>In fact, modeling can be found in </a:t>
            </a:r>
            <a:r>
              <a:rPr lang="en-US" altLang="zh-TW" dirty="0">
                <a:solidFill>
                  <a:schemeClr val="accent2"/>
                </a:solidFill>
              </a:rPr>
              <a:t>every discipline/profession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Four Aims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visualize</a:t>
            </a:r>
            <a:r>
              <a:rPr lang="en-US" altLang="zh-TW" dirty="0"/>
              <a:t> a system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specify</a:t>
            </a:r>
            <a:r>
              <a:rPr lang="en-US" altLang="zh-TW" dirty="0"/>
              <a:t> its structure and/or behavior</a:t>
            </a:r>
          </a:p>
          <a:p>
            <a:pPr eaLnBrk="1" hangingPunct="1"/>
            <a:r>
              <a:rPr lang="en-US" altLang="zh-TW" dirty="0"/>
              <a:t>To provide a </a:t>
            </a:r>
            <a:r>
              <a:rPr lang="en-US" altLang="zh-TW" dirty="0">
                <a:solidFill>
                  <a:schemeClr val="accent2"/>
                </a:solidFill>
              </a:rPr>
              <a:t>guiding template </a:t>
            </a:r>
            <a:r>
              <a:rPr lang="en-US" altLang="zh-TW" dirty="0"/>
              <a:t>for </a:t>
            </a:r>
            <a:r>
              <a:rPr lang="en-US" altLang="zh-TW" dirty="0">
                <a:solidFill>
                  <a:schemeClr val="accent2"/>
                </a:solidFill>
              </a:rPr>
              <a:t>construction</a:t>
            </a:r>
          </a:p>
          <a:p>
            <a:pPr eaLnBrk="1" hangingPunct="1"/>
            <a:r>
              <a:rPr lang="en-US" altLang="zh-TW" dirty="0"/>
              <a:t>To </a:t>
            </a:r>
            <a:r>
              <a:rPr lang="en-US" altLang="zh-TW" dirty="0">
                <a:solidFill>
                  <a:schemeClr val="accent2"/>
                </a:solidFill>
              </a:rPr>
              <a:t>document</a:t>
            </a:r>
            <a:r>
              <a:rPr lang="en-US" altLang="zh-TW" dirty="0"/>
              <a:t> the decisions made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More 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Use a </a:t>
            </a:r>
            <a:r>
              <a:rPr lang="en-US" altLang="zh-TW" dirty="0">
                <a:solidFill>
                  <a:schemeClr val="accent2"/>
                </a:solidFill>
              </a:rPr>
              <a:t>common</a:t>
            </a:r>
            <a:r>
              <a:rPr lang="en-US" altLang="zh-TW" dirty="0"/>
              <a:t> language</a:t>
            </a:r>
          </a:p>
          <a:p>
            <a:pPr eaLnBrk="1" hangingPunct="1"/>
            <a:r>
              <a:rPr lang="en-US" altLang="zh-TW" dirty="0"/>
              <a:t>Do modeling now, before it is too late</a:t>
            </a:r>
          </a:p>
          <a:p>
            <a:pPr lvl="1" eaLnBrk="1" hangingPunct="1"/>
            <a:r>
              <a:rPr lang="en-US" altLang="zh-TW" dirty="0"/>
              <a:t>Things may get more complex than expected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Principles of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Models influence the solutions (so, choose your models well)</a:t>
            </a:r>
          </a:p>
          <a:p>
            <a:pPr eaLnBrk="1" hangingPunct="1"/>
            <a:r>
              <a:rPr lang="en-US" altLang="zh-TW" dirty="0"/>
              <a:t>Different levels of precision may be expressed</a:t>
            </a:r>
          </a:p>
          <a:p>
            <a:pPr eaLnBrk="1" hangingPunct="1"/>
            <a:r>
              <a:rPr lang="en-US" altLang="zh-TW" dirty="0"/>
              <a:t>Good models are connected to reality</a:t>
            </a:r>
          </a:p>
          <a:p>
            <a:pPr eaLnBrk="1" hangingPunct="1"/>
            <a:r>
              <a:rPr lang="en-US" altLang="zh-TW" dirty="0"/>
              <a:t>No single model is sufficient; multiple models/views are needed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Five Views of Software Architecture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Use case view</a:t>
            </a:r>
            <a:r>
              <a:rPr lang="en-US" altLang="zh-TW" dirty="0"/>
              <a:t>: exposing the requirements, as seen by its end users, analysts, and testers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Design view</a:t>
            </a:r>
            <a:r>
              <a:rPr lang="en-US" altLang="zh-TW" dirty="0"/>
              <a:t>: capturing the vocabulary (classes, interfaces, etc.) of the problem/solution space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Interaction view</a:t>
            </a:r>
            <a:r>
              <a:rPr lang="en-US" altLang="zh-TW" dirty="0"/>
              <a:t>: flow of control and messages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Implementation view</a:t>
            </a:r>
            <a:r>
              <a:rPr lang="en-US" altLang="zh-TW" dirty="0"/>
              <a:t>: organization/management of software artifacts/modules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Deployment view</a:t>
            </a:r>
            <a:r>
              <a:rPr lang="en-US" altLang="zh-TW" dirty="0"/>
              <a:t>: mapping of runtime entities to the underlying platforms or computing nodes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Object-Oriented Modeling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The main building blocks of all software systems are </a:t>
            </a:r>
            <a:r>
              <a:rPr lang="en-US" altLang="zh-TW" dirty="0">
                <a:solidFill>
                  <a:schemeClr val="accent2"/>
                </a:solidFill>
              </a:rPr>
              <a:t>objects</a:t>
            </a:r>
            <a:r>
              <a:rPr lang="en-US" altLang="zh-TW" dirty="0"/>
              <a:t>  and </a:t>
            </a:r>
            <a:r>
              <a:rPr lang="en-US" altLang="zh-TW" dirty="0">
                <a:solidFill>
                  <a:schemeClr val="accent2"/>
                </a:solidFill>
              </a:rPr>
              <a:t>classes</a:t>
            </a:r>
          </a:p>
          <a:p>
            <a:pPr eaLnBrk="1" hangingPunct="1"/>
            <a:r>
              <a:rPr lang="en-US" altLang="zh-TW" dirty="0"/>
              <a:t>An object is a thing drawn from the vocabulary of the problem/solution space</a:t>
            </a:r>
          </a:p>
          <a:p>
            <a:pPr eaLnBrk="1" hangingPunct="1"/>
            <a:r>
              <a:rPr lang="en-US" altLang="zh-TW" dirty="0"/>
              <a:t>Every object has an identity, a number of </a:t>
            </a:r>
            <a:r>
              <a:rPr lang="en-US" altLang="zh-TW" dirty="0">
                <a:solidFill>
                  <a:schemeClr val="accent2"/>
                </a:solidFill>
              </a:rPr>
              <a:t>states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chemeClr val="accent2"/>
                </a:solidFill>
              </a:rPr>
              <a:t>behavior</a:t>
            </a:r>
          </a:p>
          <a:p>
            <a:pPr eaLnBrk="1" hangingPunct="1"/>
            <a:r>
              <a:rPr lang="en-US" altLang="zh-TW" dirty="0"/>
              <a:t>A class defines a set of common objects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Things</a:t>
            </a:r>
          </a:p>
          <a:p>
            <a:pPr eaLnBrk="1" hangingPunct="1"/>
            <a:r>
              <a:rPr lang="en-US" altLang="zh-TW" dirty="0"/>
              <a:t>Relationships</a:t>
            </a:r>
          </a:p>
          <a:p>
            <a:pPr eaLnBrk="1" hangingPunct="1"/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The UML in </a:t>
            </a:r>
            <a:br>
              <a:rPr lang="en-US" altLang="zh-TW" sz="4000" dirty="0"/>
            </a:br>
            <a:r>
              <a:rPr lang="en-US" altLang="zh-TW" sz="4000" dirty="0"/>
              <a:t>the Software Development Process</a:t>
            </a: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The UML allows one to express </a:t>
            </a:r>
            <a:r>
              <a:rPr lang="en-US" altLang="zh-TW" sz="2800" dirty="0">
                <a:solidFill>
                  <a:schemeClr val="accent2"/>
                </a:solidFill>
              </a:rPr>
              <a:t>different views </a:t>
            </a:r>
            <a:r>
              <a:rPr lang="en-US" altLang="zh-TW" sz="2800" dirty="0"/>
              <a:t>of a system and their interactions</a:t>
            </a:r>
          </a:p>
          <a:p>
            <a:pPr eaLnBrk="1" hangingPunct="1"/>
            <a:r>
              <a:rPr lang="en-US" altLang="zh-TW" sz="2800" dirty="0"/>
              <a:t>The UML is largely </a:t>
            </a:r>
            <a:r>
              <a:rPr lang="en-US" altLang="zh-TW" sz="2800" dirty="0">
                <a:solidFill>
                  <a:schemeClr val="accent2"/>
                </a:solidFill>
              </a:rPr>
              <a:t>process-independent</a:t>
            </a:r>
          </a:p>
          <a:p>
            <a:pPr eaLnBrk="1" hangingPunct="1"/>
            <a:r>
              <a:rPr lang="en-US" altLang="zh-TW" sz="2800" dirty="0"/>
              <a:t>The OMG recommends using the UML with the so-called </a:t>
            </a:r>
            <a:r>
              <a:rPr lang="en-US" altLang="zh-TW" sz="2800" i="1" dirty="0">
                <a:solidFill>
                  <a:schemeClr val="accent2"/>
                </a:solidFill>
              </a:rPr>
              <a:t>Unified Software Development Process</a:t>
            </a:r>
            <a:r>
              <a:rPr lang="en-US" altLang="zh-TW" sz="2800" dirty="0"/>
              <a:t>:</a:t>
            </a:r>
          </a:p>
          <a:p>
            <a:pPr lvl="1" eaLnBrk="1" hangingPunct="1"/>
            <a:r>
              <a:rPr lang="en-US" altLang="zh-TW" sz="2400" dirty="0"/>
              <a:t>Characteristics: (1) </a:t>
            </a:r>
            <a:r>
              <a:rPr lang="en-US" altLang="zh-TW" sz="2400" dirty="0">
                <a:solidFill>
                  <a:schemeClr val="accent2"/>
                </a:solidFill>
              </a:rPr>
              <a:t>use case driven</a:t>
            </a:r>
            <a:r>
              <a:rPr lang="en-US" altLang="zh-TW" sz="2400" dirty="0"/>
              <a:t>; (2) </a:t>
            </a:r>
            <a:r>
              <a:rPr lang="en-US" altLang="zh-TW" sz="2400" dirty="0">
                <a:solidFill>
                  <a:schemeClr val="accent2"/>
                </a:solidFill>
              </a:rPr>
              <a:t>architecture-centric</a:t>
            </a:r>
            <a:r>
              <a:rPr lang="en-US" altLang="zh-TW" sz="2400" dirty="0"/>
              <a:t>; (3) </a:t>
            </a:r>
            <a:r>
              <a:rPr lang="en-US" altLang="zh-TW" sz="2400" dirty="0">
                <a:solidFill>
                  <a:schemeClr val="accent2"/>
                </a:solidFill>
              </a:rPr>
              <a:t>iterative and incremental </a:t>
            </a:r>
            <a:r>
              <a:rPr lang="en-US" altLang="zh-TW" sz="2400" dirty="0">
                <a:cs typeface="+mn-cs"/>
              </a:rPr>
              <a:t>(a series of executable releases; continuous integration)</a:t>
            </a:r>
          </a:p>
          <a:p>
            <a:pPr lvl="1" eaLnBrk="1" hangingPunct="1"/>
            <a:r>
              <a:rPr lang="en-US" altLang="zh-TW" sz="2400" dirty="0"/>
              <a:t>Four phases of a process: </a:t>
            </a:r>
            <a:r>
              <a:rPr lang="en-US" altLang="zh-TW" sz="2400" dirty="0">
                <a:solidFill>
                  <a:schemeClr val="accent2"/>
                </a:solidFill>
              </a:rPr>
              <a:t>inception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elaboration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construction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chemeClr val="accent2"/>
                </a:solidFill>
              </a:rPr>
              <a:t>transition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Things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Structural Things</a:t>
            </a:r>
          </a:p>
          <a:p>
            <a:pPr lvl="1" eaLnBrk="1" hangingPunct="1"/>
            <a:r>
              <a:rPr lang="en-US" altLang="zh-TW" dirty="0"/>
              <a:t>Class, interface, collaboration, use case, active class, component, artifact, node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Behavioral Things</a:t>
            </a:r>
          </a:p>
          <a:p>
            <a:pPr lvl="1" eaLnBrk="1" hangingPunct="1"/>
            <a:r>
              <a:rPr lang="en-US" altLang="zh-TW" dirty="0"/>
              <a:t>Interaction (messages, action sequences, links)</a:t>
            </a:r>
          </a:p>
          <a:p>
            <a:pPr lvl="1" eaLnBrk="1" hangingPunct="1"/>
            <a:r>
              <a:rPr lang="en-US" altLang="zh-TW" dirty="0"/>
              <a:t>State machine (states, transitions, events)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Grouping Things</a:t>
            </a:r>
            <a:r>
              <a:rPr lang="en-US" altLang="zh-TW" dirty="0"/>
              <a:t>: packages</a:t>
            </a:r>
          </a:p>
          <a:p>
            <a:pPr eaLnBrk="1" hangingPunct="1"/>
            <a:r>
              <a:rPr lang="en-US" altLang="zh-TW" dirty="0" err="1">
                <a:solidFill>
                  <a:schemeClr val="accent2"/>
                </a:solidFill>
              </a:rPr>
              <a:t>Annotational</a:t>
            </a:r>
            <a:r>
              <a:rPr lang="en-US" altLang="zh-TW" dirty="0">
                <a:solidFill>
                  <a:schemeClr val="accent2"/>
                </a:solidFill>
              </a:rPr>
              <a:t> Things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(I)</a:t>
            </a:r>
          </a:p>
        </p:txBody>
      </p:sp>
      <p:graphicFrame>
        <p:nvGraphicFramePr>
          <p:cNvPr id="1026" name="Object 2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620838"/>
          <a:ext cx="8640763" cy="434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201613" imgH="2114390" progId="Visio.Drawing.11">
                  <p:embed/>
                </p:oleObj>
              </mc:Choice>
              <mc:Fallback>
                <p:oleObj name="Visio" r:id="rId2" imgW="4201613" imgH="2114390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620838"/>
                        <a:ext cx="8640763" cy="434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Structural Things (II)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07975" y="2233613"/>
          <a:ext cx="8528050" cy="323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177837" imgH="1582621" progId="Visio.Drawing.11">
                  <p:embed/>
                </p:oleObj>
              </mc:Choice>
              <mc:Fallback>
                <p:oleObj name="Visio" r:id="rId2" imgW="4177837" imgH="158262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2233613"/>
                        <a:ext cx="8528050" cy="32305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dirty="0"/>
              <a:t>Structural Things (III)</a:t>
            </a:r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79512" y="1781175"/>
          <a:ext cx="8713788" cy="393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458287" imgH="2014784" progId="Visio.Drawing.11">
                  <p:embed/>
                </p:oleObj>
              </mc:Choice>
              <mc:Fallback>
                <p:oleObj name="Visio" r:id="rId2" imgW="4458287" imgH="2014784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781175"/>
                        <a:ext cx="8713788" cy="39385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92112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Behavioral Things (I)</a:t>
            </a:r>
          </a:p>
        </p:txBody>
      </p:sp>
      <p:graphicFrame>
        <p:nvGraphicFramePr>
          <p:cNvPr id="4098" name="Object 15"/>
          <p:cNvGraphicFramePr>
            <a:graphicFrameLocks noGrp="1" noChangeAspect="1"/>
          </p:cNvGraphicFramePr>
          <p:nvPr>
            <p:ph idx="1"/>
          </p:nvPr>
        </p:nvGraphicFramePr>
        <p:xfrm>
          <a:off x="827584" y="1050925"/>
          <a:ext cx="7465718" cy="5474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500435" imgH="3299668" progId="Visio.Drawing.11">
                  <p:embed/>
                </p:oleObj>
              </mc:Choice>
              <mc:Fallback>
                <p:oleObj name="Visio" r:id="rId2" imgW="4500435" imgH="3299668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050925"/>
                        <a:ext cx="7465718" cy="54744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Behavioral Things (II)</a:t>
            </a:r>
          </a:p>
        </p:txBody>
      </p:sp>
      <p:graphicFrame>
        <p:nvGraphicFramePr>
          <p:cNvPr id="512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07504" y="1512888"/>
          <a:ext cx="8785225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894632" imgH="2601350" progId="Visio.Drawing.11">
                  <p:embed/>
                </p:oleObj>
              </mc:Choice>
              <mc:Fallback>
                <p:oleObj name="Visio" r:id="rId2" imgW="4894632" imgH="260135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12888"/>
                        <a:ext cx="8785225" cy="4670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Grouping Things</a:t>
            </a:r>
          </a:p>
        </p:txBody>
      </p:sp>
      <p:graphicFrame>
        <p:nvGraphicFramePr>
          <p:cNvPr id="614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258888" y="2006600"/>
          <a:ext cx="6624637" cy="354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2653736" imgH="1420660" progId="Visio.Drawing.11">
                  <p:embed/>
                </p:oleObj>
              </mc:Choice>
              <mc:Fallback>
                <p:oleObj name="Visio" r:id="rId2" imgW="2653736" imgH="142066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006600"/>
                        <a:ext cx="6624637" cy="354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/>
              <a:t>Annotational Things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654300"/>
          <a:ext cx="548005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1884525" imgH="772820" progId="Visio.Drawing.11">
                  <p:embed/>
                </p:oleObj>
              </mc:Choice>
              <mc:Fallback>
                <p:oleObj name="Visio" r:id="rId2" imgW="1884525" imgH="77282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654300"/>
                        <a:ext cx="5480050" cy="2247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Relationships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Dependency</a:t>
            </a:r>
          </a:p>
          <a:p>
            <a:pPr eaLnBrk="1" hangingPunct="1"/>
            <a:r>
              <a:rPr lang="en-US" altLang="zh-TW" dirty="0"/>
              <a:t>Association</a:t>
            </a:r>
          </a:p>
          <a:p>
            <a:pPr eaLnBrk="1" hangingPunct="1"/>
            <a:r>
              <a:rPr lang="en-US" altLang="zh-TW" dirty="0"/>
              <a:t>Generalization</a:t>
            </a:r>
          </a:p>
          <a:p>
            <a:pPr eaLnBrk="1" hangingPunct="1"/>
            <a:r>
              <a:rPr lang="en-US" altLang="zh-TW" dirty="0"/>
              <a:t>Realization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/>
              <a:t>Relationships</a:t>
            </a:r>
          </a:p>
        </p:txBody>
      </p:sp>
      <p:graphicFrame>
        <p:nvGraphicFramePr>
          <p:cNvPr id="8194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773113" y="980728"/>
          <a:ext cx="7742237" cy="527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349943" imgH="2964950" progId="Visio.Drawing.11">
                  <p:embed/>
                </p:oleObj>
              </mc:Choice>
              <mc:Fallback>
                <p:oleObj name="Visio" r:id="rId2" imgW="4349943" imgH="2964950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980728"/>
                        <a:ext cx="7742237" cy="52784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09952" y="5949280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direction of an association should now be indicated by a solid triangle ► </a:t>
            </a:r>
          </a:p>
          <a:p>
            <a:r>
              <a:rPr lang="en-US" altLang="zh-TW" dirty="0"/>
              <a:t>following the association name.</a:t>
            </a:r>
            <a:endParaRPr lang="zh-TW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Diagrams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Graphical representations of </a:t>
            </a:r>
            <a:r>
              <a:rPr lang="en-US" altLang="zh-TW" dirty="0">
                <a:solidFill>
                  <a:schemeClr val="accent2"/>
                </a:solidFill>
              </a:rPr>
              <a:t>things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chemeClr val="accent2"/>
                </a:solidFill>
              </a:rPr>
              <a:t>relationships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Structural and Architectural Diagrams: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class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object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component 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composite structure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deployment</a:t>
            </a:r>
            <a:r>
              <a:rPr lang="en-US" altLang="zh-TW" dirty="0"/>
              <a:t>  diagrams (including artifact diagrams), </a:t>
            </a:r>
            <a:r>
              <a:rPr lang="en-US" altLang="zh-TW" dirty="0">
                <a:solidFill>
                  <a:schemeClr val="accent2"/>
                </a:solidFill>
              </a:rPr>
              <a:t>package </a:t>
            </a:r>
            <a:r>
              <a:rPr lang="en-US" altLang="zh-TW" dirty="0"/>
              <a:t>diagrams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Behavioral Diagrams: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dirty="0">
                <a:solidFill>
                  <a:schemeClr val="accent2"/>
                </a:solidFill>
              </a:rPr>
              <a:t>use case </a:t>
            </a:r>
            <a:r>
              <a:rPr lang="en-US" altLang="zh-TW" dirty="0"/>
              <a:t>diagrams, </a:t>
            </a:r>
            <a:r>
              <a:rPr lang="en-US" altLang="zh-TW" dirty="0">
                <a:solidFill>
                  <a:schemeClr val="accent2"/>
                </a:solidFill>
              </a:rPr>
              <a:t>interaction</a:t>
            </a:r>
            <a:r>
              <a:rPr lang="en-US" altLang="zh-TW" dirty="0"/>
              <a:t> (sequence and communication) diagrams, </a:t>
            </a:r>
            <a:r>
              <a:rPr lang="en-US" altLang="zh-TW" dirty="0">
                <a:solidFill>
                  <a:schemeClr val="accent2"/>
                </a:solidFill>
              </a:rPr>
              <a:t>state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activity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timing</a:t>
            </a:r>
            <a:r>
              <a:rPr lang="en-US" altLang="zh-TW" dirty="0"/>
              <a:t> diagrams, </a:t>
            </a:r>
            <a:r>
              <a:rPr lang="en-US" altLang="zh-TW" dirty="0">
                <a:solidFill>
                  <a:schemeClr val="accent2"/>
                </a:solidFill>
              </a:rPr>
              <a:t>interaction overview </a:t>
            </a:r>
            <a:r>
              <a:rPr lang="en-US" altLang="zh-TW" dirty="0"/>
              <a:t>diagrams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Rules of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Well-formed models</a:t>
            </a:r>
          </a:p>
          <a:p>
            <a:pPr lvl="1" eaLnBrk="1" hangingPunct="1"/>
            <a:r>
              <a:rPr lang="en-US" altLang="zh-TW" dirty="0"/>
              <a:t>Self-consistent</a:t>
            </a:r>
          </a:p>
          <a:p>
            <a:pPr lvl="1" eaLnBrk="1" hangingPunct="1"/>
            <a:r>
              <a:rPr lang="en-US" altLang="zh-TW" dirty="0"/>
              <a:t>Following UML rules for</a:t>
            </a:r>
          </a:p>
          <a:p>
            <a:pPr lvl="1" eaLnBrk="1" hangingPunct="1">
              <a:buNone/>
            </a:pPr>
            <a:r>
              <a:rPr lang="en-US" altLang="zh-TW" sz="2600" dirty="0"/>
              <a:t>	names, scope, visibility, integrity, execution</a:t>
            </a:r>
          </a:p>
          <a:p>
            <a:pPr eaLnBrk="1" hangingPunct="1"/>
            <a:r>
              <a:rPr lang="en-US" altLang="zh-TW" dirty="0"/>
              <a:t> Not well-formed models</a:t>
            </a:r>
          </a:p>
          <a:p>
            <a:pPr lvl="1" eaLnBrk="1" hangingPunct="1"/>
            <a:r>
              <a:rPr lang="en-US" altLang="zh-TW" dirty="0"/>
              <a:t>Elided: some elements hidden</a:t>
            </a:r>
          </a:p>
          <a:p>
            <a:pPr lvl="1" eaLnBrk="1" hangingPunct="1"/>
            <a:r>
              <a:rPr lang="en-US" altLang="zh-TW" dirty="0"/>
              <a:t>Incomplete: some elements missing</a:t>
            </a:r>
          </a:p>
          <a:p>
            <a:pPr lvl="1" eaLnBrk="1" hangingPunct="1"/>
            <a:r>
              <a:rPr lang="en-US" altLang="zh-TW" dirty="0"/>
              <a:t>Inconsistent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Common Mechanisms in the UML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Specifications</a:t>
            </a:r>
            <a:r>
              <a:rPr lang="en-US" altLang="zh-TW" dirty="0"/>
              <a:t>: textual statements behind every graphical element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Adornments</a:t>
            </a:r>
          </a:p>
          <a:p>
            <a:pPr lvl="1" eaLnBrk="1" hangingPunct="1"/>
            <a:r>
              <a:rPr lang="en-US" altLang="zh-TW" dirty="0"/>
              <a:t>unique notations for different elements/details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Common divisions</a:t>
            </a:r>
            <a:endParaRPr lang="en-US" altLang="zh-TW" dirty="0"/>
          </a:p>
          <a:p>
            <a:pPr lvl="1" eaLnBrk="1" hangingPunct="1"/>
            <a:r>
              <a:rPr lang="en-US" altLang="zh-TW" dirty="0"/>
              <a:t>class vs. object, interface vs. implementation, role vs. type</a:t>
            </a:r>
          </a:p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Extensibility mechanisms</a:t>
            </a:r>
          </a:p>
          <a:p>
            <a:pPr lvl="1" eaLnBrk="1" hangingPunct="1"/>
            <a:r>
              <a:rPr lang="en-US" altLang="zh-TW" dirty="0"/>
              <a:t>stereotypes, tagged values, constraints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96937"/>
          </a:xfrm>
        </p:spPr>
        <p:txBody>
          <a:bodyPr/>
          <a:lstStyle/>
          <a:p>
            <a:pPr eaLnBrk="1" hangingPunct="1"/>
            <a:r>
              <a:rPr lang="en-US" altLang="zh-TW" dirty="0"/>
              <a:t>Extensibility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23850" y="2193925"/>
          <a:ext cx="8540750" cy="292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570683" imgH="1565345" progId="Visio.Drawing.11">
                  <p:embed/>
                </p:oleObj>
              </mc:Choice>
              <mc:Fallback>
                <p:oleObj name="Visio" r:id="rId2" imgW="4570683" imgH="156534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93925"/>
                        <a:ext cx="8540750" cy="29257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 Case Diagram</a:t>
            </a:r>
          </a:p>
        </p:txBody>
      </p:sp>
      <p:graphicFrame>
        <p:nvGraphicFramePr>
          <p:cNvPr id="2048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87331"/>
              </p:ext>
            </p:extLst>
          </p:nvPr>
        </p:nvGraphicFramePr>
        <p:xfrm>
          <a:off x="539750" y="1124744"/>
          <a:ext cx="7993063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934159" imgH="3755024" progId="Visio.Drawing.11">
                  <p:embed/>
                </p:oleObj>
              </mc:Choice>
              <mc:Fallback>
                <p:oleObj name="Visio" r:id="rId2" imgW="5934159" imgH="375502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4744"/>
                        <a:ext cx="7993063" cy="5057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2" name="文字方塊 1"/>
          <p:cNvSpPr txBox="1"/>
          <p:nvPr/>
        </p:nvSpPr>
        <p:spPr>
          <a:xfrm>
            <a:off x="1187624" y="618251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Primary actors</a:t>
            </a:r>
            <a:endParaRPr lang="zh-TW" altLang="en-US" sz="1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732240" y="616530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Secondary actors</a:t>
            </a:r>
            <a:endParaRPr lang="zh-TW" altLang="en-US" sz="14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altLang="zh-TW" sz="4000"/>
              <a:t>Class Diagram</a:t>
            </a:r>
          </a:p>
        </p:txBody>
      </p:sp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55650" y="977900"/>
          <a:ext cx="770413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195346" imgH="3694581" progId="Visio.Drawing.11">
                  <p:embed/>
                </p:oleObj>
              </mc:Choice>
              <mc:Fallback>
                <p:oleObj name="Visio" r:id="rId2" imgW="5195346" imgH="3694581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977900"/>
                        <a:ext cx="7704138" cy="5476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Sequence Diagram</a:t>
            </a:r>
          </a:p>
        </p:txBody>
      </p:sp>
      <p:graphicFrame>
        <p:nvGraphicFramePr>
          <p:cNvPr id="18434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603375" y="1157288"/>
          <a:ext cx="5935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901980" imgH="3540449" progId="Visio.Drawing.11">
                  <p:embed/>
                </p:oleObj>
              </mc:Choice>
              <mc:Fallback>
                <p:oleObj name="Visio" r:id="rId2" imgW="3901980" imgH="3540449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157288"/>
                        <a:ext cx="5935663" cy="5384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9702"/>
          </a:xfrm>
        </p:spPr>
        <p:txBody>
          <a:bodyPr/>
          <a:lstStyle/>
          <a:p>
            <a:pPr eaLnBrk="1" hangingPunct="1"/>
            <a:r>
              <a:rPr lang="en-US" altLang="zh-TW" dirty="0"/>
              <a:t>The best way to learn the UML is by actually using it:</a:t>
            </a:r>
          </a:p>
          <a:p>
            <a:pPr lvl="1" eaLnBrk="1" hangingPunct="1"/>
            <a:r>
              <a:rPr lang="en-US" altLang="zh-TW" dirty="0"/>
              <a:t>Domain modeling</a:t>
            </a:r>
          </a:p>
          <a:p>
            <a:pPr lvl="1" eaLnBrk="1" hangingPunct="1"/>
            <a:r>
              <a:rPr lang="en-US" altLang="zh-TW" dirty="0"/>
              <a:t>Design patterns</a:t>
            </a:r>
          </a:p>
          <a:p>
            <a:pPr lvl="1" eaLnBrk="1" hangingPunct="1"/>
            <a:r>
              <a:rPr lang="en-US" altLang="zh-TW" dirty="0"/>
              <a:t>Term project</a:t>
            </a:r>
          </a:p>
          <a:p>
            <a:pPr eaLnBrk="1" hangingPunct="1"/>
            <a:r>
              <a:rPr lang="en-US" altLang="zh-TW" dirty="0"/>
              <a:t>In follow-up lectures, we will cover</a:t>
            </a:r>
          </a:p>
          <a:p>
            <a:pPr lvl="1" eaLnBrk="1" hangingPunct="1"/>
            <a:r>
              <a:rPr lang="en-US" altLang="zh-TW" dirty="0"/>
              <a:t>Basic structural and behavioral diagrams</a:t>
            </a:r>
          </a:p>
          <a:p>
            <a:pPr lvl="1" eaLnBrk="1" hangingPunct="1"/>
            <a:r>
              <a:rPr lang="en-US" altLang="zh-TW" dirty="0"/>
              <a:t>Some more advanced UML features</a:t>
            </a:r>
          </a:p>
          <a:p>
            <a:pPr lvl="1" eaLnBrk="1" hangingPunct="1"/>
            <a:r>
              <a:rPr lang="en-US" altLang="zh-TW" dirty="0"/>
              <a:t>The Object Constraint Language</a:t>
            </a:r>
          </a:p>
          <a:p>
            <a:pPr eaLnBrk="1" hangingPunct="1"/>
            <a:r>
              <a:rPr lang="en-US" altLang="zh-TW" dirty="0"/>
              <a:t>Things not covered in class are left for you to explore.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An Overview of Software Modeling and UML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8941</TotalTime>
  <Words>1372</Words>
  <Application>Microsoft Macintosh PowerPoint</Application>
  <PresentationFormat>如螢幕大小 (4:3)</PresentationFormat>
  <Paragraphs>235</Paragraphs>
  <Slides>32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8" baseType="lpstr">
      <vt:lpstr>Arial</vt:lpstr>
      <vt:lpstr>Calibri</vt:lpstr>
      <vt:lpstr>Wingdings</vt:lpstr>
      <vt:lpstr>1_Edge</vt:lpstr>
      <vt:lpstr>Office 佈景主題</vt:lpstr>
      <vt:lpstr>Visio</vt:lpstr>
      <vt:lpstr>Software Modeling and UML: An Overview (Based on [Booch et al. 2005])</vt:lpstr>
      <vt:lpstr>Outline</vt:lpstr>
      <vt:lpstr>Introduction: History of the UML</vt:lpstr>
      <vt:lpstr>Introduction: What the UML Is For</vt:lpstr>
      <vt:lpstr>Introduction: Whom the UML Is For</vt:lpstr>
      <vt:lpstr>Basics of Modeling</vt:lpstr>
      <vt:lpstr>Importance of Modeling</vt:lpstr>
      <vt:lpstr>Four Aims of Modeling</vt:lpstr>
      <vt:lpstr>More Tips</vt:lpstr>
      <vt:lpstr>Principles of Modeling</vt:lpstr>
      <vt:lpstr>Five Views of Software Architecture</vt:lpstr>
      <vt:lpstr>Object-Oriented Modeling</vt:lpstr>
      <vt:lpstr>Overview of the UML</vt:lpstr>
      <vt:lpstr>The UML in  the Software Development Process</vt:lpstr>
      <vt:lpstr>Things in the UML</vt:lpstr>
      <vt:lpstr>Structural Things (I)</vt:lpstr>
      <vt:lpstr>Structural Things (II)</vt:lpstr>
      <vt:lpstr>Structural Things (III)</vt:lpstr>
      <vt:lpstr>Behavioral Things (I)</vt:lpstr>
      <vt:lpstr>Behavioral Things (II)</vt:lpstr>
      <vt:lpstr>Grouping Things</vt:lpstr>
      <vt:lpstr>Annotational Things</vt:lpstr>
      <vt:lpstr>Relationships in the UML</vt:lpstr>
      <vt:lpstr>Relationships</vt:lpstr>
      <vt:lpstr>Diagrams in the UML</vt:lpstr>
      <vt:lpstr>Rules of the UML</vt:lpstr>
      <vt:lpstr>Common Mechanisms in the UML</vt:lpstr>
      <vt:lpstr>Extensibility</vt:lpstr>
      <vt:lpstr>Use Case Diagram</vt:lpstr>
      <vt:lpstr>Class Diagram</vt:lpstr>
      <vt:lpstr>Sequence Diagram</vt:lpstr>
      <vt:lpstr>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492</cp:revision>
  <dcterms:created xsi:type="dcterms:W3CDTF">2009-06-21T02:54:00Z</dcterms:created>
  <dcterms:modified xsi:type="dcterms:W3CDTF">2023-03-01T04:37:22Z</dcterms:modified>
</cp:coreProperties>
</file>