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34" autoAdjust="0"/>
  </p:normalViewPr>
  <p:slideViewPr>
    <p:cSldViewPr>
      <p:cViewPr varScale="1">
        <p:scale>
          <a:sx n="70" d="100"/>
          <a:sy n="70" d="100"/>
        </p:scale>
        <p:origin x="-197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295CFD-738B-4B9C-9D28-3A65E1E101F6}" type="datetimeFigureOut">
              <a:rPr lang="zh-TW" altLang="en-US" smtClean="0"/>
              <a:pPr/>
              <a:t>2013/5/22</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F211A1-293A-495E-8CD2-2ED92962D3D8}"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Separate a,</a:t>
            </a:r>
            <a:r>
              <a:rPr lang="en-US" altLang="zh-TW" baseline="0" dirty="0" smtClean="0"/>
              <a:t> b, c non-deterministically</a:t>
            </a:r>
            <a:endParaRPr lang="zh-TW" altLang="en-US" dirty="0"/>
          </a:p>
        </p:txBody>
      </p:sp>
      <p:sp>
        <p:nvSpPr>
          <p:cNvPr id="4" name="投影片編號版面配置區 3"/>
          <p:cNvSpPr>
            <a:spLocks noGrp="1"/>
          </p:cNvSpPr>
          <p:nvPr>
            <p:ph type="sldNum" sz="quarter" idx="10"/>
          </p:nvPr>
        </p:nvSpPr>
        <p:spPr/>
        <p:txBody>
          <a:bodyPr/>
          <a:lstStyle/>
          <a:p>
            <a:fld id="{5EF211A1-293A-495E-8CD2-2ED92962D3D8}" type="slidenum">
              <a:rPr lang="zh-TW" altLang="en-US" smtClean="0"/>
              <a:pPr/>
              <a:t>4</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     Stack1        head        Stack2</a:t>
            </a:r>
          </a:p>
          <a:p>
            <a:r>
              <a:rPr lang="en-US" altLang="zh-TW" dirty="0" smtClean="0"/>
              <a:t>bottom</a:t>
            </a:r>
            <a:r>
              <a:rPr lang="zh-TW" altLang="en-US" dirty="0" smtClean="0"/>
              <a:t>←</a:t>
            </a:r>
            <a:r>
              <a:rPr lang="en-US" altLang="zh-TW" dirty="0" smtClean="0"/>
              <a:t>top</a:t>
            </a:r>
            <a:r>
              <a:rPr lang="zh-TW" altLang="en-US" dirty="0" smtClean="0"/>
              <a:t>                </a:t>
            </a:r>
            <a:r>
              <a:rPr lang="en-US" altLang="zh-TW" dirty="0" smtClean="0"/>
              <a:t>top</a:t>
            </a:r>
            <a:r>
              <a:rPr lang="zh-TW" altLang="en-US" dirty="0" smtClean="0"/>
              <a:t>→</a:t>
            </a:r>
            <a:r>
              <a:rPr lang="en-US" altLang="zh-TW" dirty="0" smtClean="0"/>
              <a:t>bottom</a:t>
            </a:r>
            <a:endParaRPr lang="zh-TW" altLang="en-US" dirty="0"/>
          </a:p>
        </p:txBody>
      </p:sp>
      <p:sp>
        <p:nvSpPr>
          <p:cNvPr id="4" name="投影片編號版面配置區 3"/>
          <p:cNvSpPr>
            <a:spLocks noGrp="1"/>
          </p:cNvSpPr>
          <p:nvPr>
            <p:ph type="sldNum" sz="quarter" idx="10"/>
          </p:nvPr>
        </p:nvSpPr>
        <p:spPr/>
        <p:txBody>
          <a:bodyPr/>
          <a:lstStyle/>
          <a:p>
            <a:fld id="{5EF211A1-293A-495E-8CD2-2ED92962D3D8}" type="slidenum">
              <a:rPr lang="zh-TW" altLang="en-US" smtClean="0"/>
              <a:pPr/>
              <a:t>5</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5EF211A1-293A-495E-8CD2-2ED92962D3D8}" type="slidenum">
              <a:rPr lang="zh-TW" altLang="en-US" smtClean="0"/>
              <a:pPr/>
              <a:t>6</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2013/5/22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pPr/>
              <a:t>2013/5/22</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smtClean="0"/>
              <a:t>Computing </a:t>
            </a:r>
            <a:r>
              <a:rPr lang="en-US" altLang="zh-TW" dirty="0" smtClean="0"/>
              <a:t>Theory </a:t>
            </a:r>
            <a:r>
              <a:rPr lang="en-US" altLang="zh-TW" dirty="0" smtClean="0"/>
              <a:t>– HW#7</a:t>
            </a:r>
            <a:endParaRPr lang="zh-TW" altLang="en-US" dirty="0"/>
          </a:p>
        </p:txBody>
      </p:sp>
      <p:sp>
        <p:nvSpPr>
          <p:cNvPr id="3" name="副標題 2"/>
          <p:cNvSpPr>
            <a:spLocks noGrp="1"/>
          </p:cNvSpPr>
          <p:nvPr>
            <p:ph type="subTitle" idx="1"/>
          </p:nvPr>
        </p:nvSpPr>
        <p:spPr/>
        <p:txBody>
          <a:bodyPr/>
          <a:lstStyle/>
          <a:p>
            <a:r>
              <a:rPr lang="en-US" altLang="zh-TW" dirty="0" err="1" smtClean="0"/>
              <a:t>Jui</a:t>
            </a:r>
            <a:r>
              <a:rPr lang="en-US" altLang="zh-TW" dirty="0" smtClean="0"/>
              <a:t>-Shun Lai</a:t>
            </a:r>
          </a:p>
          <a:p>
            <a:r>
              <a:rPr lang="en-US" altLang="zh-TW" dirty="0" smtClean="0"/>
              <a:t>Wei-</a:t>
            </a:r>
            <a:r>
              <a:rPr lang="en-US" altLang="zh-TW" dirty="0" err="1" smtClean="0"/>
              <a:t>Hsien</a:t>
            </a:r>
            <a:r>
              <a:rPr lang="en-US" altLang="zh-TW" dirty="0" smtClean="0"/>
              <a:t> Chang</a:t>
            </a:r>
            <a:endParaRPr lang="zh-TW" altLang="en-US" dirty="0" smtClean="0"/>
          </a:p>
          <a:p>
            <a:endParaRPr lang="zh-TW"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HW#7 Q2.</a:t>
            </a:r>
            <a:endParaRPr lang="zh-TW" altLang="en-US" dirty="0"/>
          </a:p>
        </p:txBody>
      </p:sp>
      <p:sp>
        <p:nvSpPr>
          <p:cNvPr id="3" name="內容版面配置區 2"/>
          <p:cNvSpPr>
            <a:spLocks noGrp="1"/>
          </p:cNvSpPr>
          <p:nvPr>
            <p:ph idx="1"/>
          </p:nvPr>
        </p:nvSpPr>
        <p:spPr/>
        <p:txBody>
          <a:bodyPr/>
          <a:lstStyle/>
          <a:p>
            <a:r>
              <a:rPr lang="en-US" altLang="zh-TW" dirty="0" smtClean="0"/>
              <a:t>(a) doesn’t describe on how to try all the possibilities so that (b) may not evaluate all the settings</a:t>
            </a:r>
            <a:endParaRPr lang="zh-TW"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HW#7 Q3.</a:t>
            </a:r>
            <a:endParaRPr lang="zh-TW" altLang="en-US" dirty="0"/>
          </a:p>
        </p:txBody>
      </p:sp>
      <p:sp>
        <p:nvSpPr>
          <p:cNvPr id="3" name="內容版面配置區 2"/>
          <p:cNvSpPr>
            <a:spLocks noGrp="1"/>
          </p:cNvSpPr>
          <p:nvPr>
            <p:ph idx="1"/>
          </p:nvPr>
        </p:nvSpPr>
        <p:spPr>
          <a:xfrm>
            <a:off x="457200" y="1600200"/>
            <a:ext cx="8229600" cy="4925144"/>
          </a:xfrm>
        </p:spPr>
        <p:txBody>
          <a:bodyPr>
            <a:noAutofit/>
          </a:bodyPr>
          <a:lstStyle/>
          <a:p>
            <a:pPr marL="514350" indent="-514350">
              <a:buFont typeface="+mj-lt"/>
              <a:buAutoNum type="arabicPeriod"/>
            </a:pPr>
            <a:r>
              <a:rPr lang="en-US" altLang="zh-TW" sz="2400" dirty="0" smtClean="0"/>
              <a:t>Scan the tape to mark the first unmarked ‘0’. Mark the ‘0’ and move the head back to the front of the tape if we found one, otherwise go to step 5.</a:t>
            </a:r>
          </a:p>
          <a:p>
            <a:pPr marL="514350" indent="-514350">
              <a:buFont typeface="+mj-lt"/>
              <a:buAutoNum type="arabicPeriod"/>
            </a:pPr>
            <a:r>
              <a:rPr lang="en-US" altLang="zh-TW" sz="2400" dirty="0" smtClean="0"/>
              <a:t>Scan the tape to mark the first unmarked ‘0’. Mark the ‘0’ and move the head back to the front of the tape if we found one, </a:t>
            </a:r>
            <a:r>
              <a:rPr lang="en-US" altLang="zh-TW" sz="2400" dirty="0" smtClean="0">
                <a:solidFill>
                  <a:srgbClr val="FF0000"/>
                </a:solidFill>
              </a:rPr>
              <a:t>otherwise the machine rejects</a:t>
            </a:r>
            <a:r>
              <a:rPr lang="en-US" altLang="zh-TW" sz="2400" dirty="0" smtClean="0"/>
              <a:t>.</a:t>
            </a:r>
          </a:p>
          <a:p>
            <a:pPr marL="514350" indent="-514350">
              <a:buFont typeface="+mj-lt"/>
              <a:buAutoNum type="arabicPeriod"/>
            </a:pPr>
            <a:r>
              <a:rPr lang="en-US" altLang="zh-TW" sz="2400" dirty="0" smtClean="0"/>
              <a:t>Scan the tape to mark the first unmarked ‘1’. Mark the ‘1’ and move the head back to the front of the tape if we found one, </a:t>
            </a:r>
            <a:r>
              <a:rPr lang="en-US" altLang="zh-TW" sz="2400" dirty="0" smtClean="0">
                <a:solidFill>
                  <a:srgbClr val="FF0000"/>
                </a:solidFill>
              </a:rPr>
              <a:t>otherwise the machine rejects</a:t>
            </a:r>
            <a:r>
              <a:rPr lang="en-US" altLang="zh-TW" sz="2400" dirty="0" smtClean="0"/>
              <a:t>.</a:t>
            </a:r>
          </a:p>
          <a:p>
            <a:pPr marL="514350" indent="-514350">
              <a:buFont typeface="+mj-lt"/>
              <a:buAutoNum type="arabicPeriod"/>
            </a:pPr>
            <a:r>
              <a:rPr lang="en-US" altLang="zh-TW" sz="2400" dirty="0" smtClean="0"/>
              <a:t>Go to step 1.</a:t>
            </a:r>
          </a:p>
          <a:p>
            <a:pPr marL="514350" indent="-514350">
              <a:buFont typeface="+mj-lt"/>
              <a:buAutoNum type="arabicPeriod"/>
            </a:pPr>
            <a:r>
              <a:rPr lang="en-US" altLang="zh-TW" sz="2400" dirty="0" smtClean="0"/>
              <a:t>Scan the tape, if there are no unmarked ‘1’ remain. If so, the machine</a:t>
            </a:r>
            <a:r>
              <a:rPr lang="zh-TW" altLang="en-US" sz="2400" dirty="0" smtClean="0"/>
              <a:t> </a:t>
            </a:r>
            <a:r>
              <a:rPr lang="en-US" altLang="zh-TW" sz="2400" dirty="0" smtClean="0"/>
              <a:t>rejects, otherwise the machine accepts.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HW#7 Q4. (a)</a:t>
            </a:r>
            <a:endParaRPr lang="zh-TW" altLang="en-US" dirty="0"/>
          </a:p>
        </p:txBody>
      </p:sp>
      <p:sp>
        <p:nvSpPr>
          <p:cNvPr id="3" name="內容版面配置區 2"/>
          <p:cNvSpPr>
            <a:spLocks noGrp="1"/>
          </p:cNvSpPr>
          <p:nvPr>
            <p:ph idx="1"/>
          </p:nvPr>
        </p:nvSpPr>
        <p:spPr/>
        <p:txBody>
          <a:bodyPr>
            <a:normAutofit/>
          </a:bodyPr>
          <a:lstStyle/>
          <a:p>
            <a:r>
              <a:rPr lang="en-US" altLang="zh-TW" dirty="0" smtClean="0"/>
              <a:t>A = {</a:t>
            </a:r>
            <a:r>
              <a:rPr lang="en-US" altLang="zh-TW" dirty="0" err="1" smtClean="0"/>
              <a:t>a</a:t>
            </a:r>
            <a:r>
              <a:rPr lang="en-US" altLang="zh-TW" baseline="30000" dirty="0" err="1" smtClean="0"/>
              <a:t>n</a:t>
            </a:r>
            <a:r>
              <a:rPr lang="en-US" altLang="zh-TW" dirty="0" err="1" smtClean="0"/>
              <a:t>b</a:t>
            </a:r>
            <a:r>
              <a:rPr lang="en-US" altLang="zh-TW" baseline="30000" dirty="0" err="1" smtClean="0"/>
              <a:t>n</a:t>
            </a:r>
            <a:r>
              <a:rPr lang="en-US" altLang="zh-TW" dirty="0" err="1" smtClean="0"/>
              <a:t>c</a:t>
            </a:r>
            <a:r>
              <a:rPr lang="en-US" altLang="zh-TW" baseline="30000" dirty="0" err="1" smtClean="0"/>
              <a:t>n</a:t>
            </a:r>
            <a:r>
              <a:rPr lang="en-US" altLang="zh-TW" dirty="0" smtClean="0"/>
              <a:t> | w   {0, 1}}, which is not CFL, cannot be recognized by 1-PDA.</a:t>
            </a:r>
          </a:p>
          <a:p>
            <a:r>
              <a:rPr lang="en-US" altLang="zh-TW" dirty="0" smtClean="0"/>
              <a:t>Show that a 2-PDA can recognize A.</a:t>
            </a:r>
          </a:p>
          <a:p>
            <a:pPr lvl="1"/>
            <a:r>
              <a:rPr lang="en-US" altLang="zh-TW" dirty="0" smtClean="0"/>
              <a:t>Read a and push them into stack1</a:t>
            </a:r>
          </a:p>
          <a:p>
            <a:pPr lvl="1"/>
            <a:r>
              <a:rPr lang="en-US" altLang="zh-TW" dirty="0" smtClean="0"/>
              <a:t>Read b and push them into stack2</a:t>
            </a:r>
          </a:p>
          <a:p>
            <a:pPr lvl="1"/>
            <a:r>
              <a:rPr lang="en-US" altLang="zh-TW" dirty="0" smtClean="0"/>
              <a:t>When reading c, pop a and b from stack1 and stack2.</a:t>
            </a:r>
          </a:p>
        </p:txBody>
      </p:sp>
      <p:graphicFrame>
        <p:nvGraphicFramePr>
          <p:cNvPr id="4" name="物件 3"/>
          <p:cNvGraphicFramePr>
            <a:graphicFrameLocks noChangeAspect="1"/>
          </p:cNvGraphicFramePr>
          <p:nvPr/>
        </p:nvGraphicFramePr>
        <p:xfrm>
          <a:off x="3289504" y="1718224"/>
          <a:ext cx="288032" cy="288032"/>
        </p:xfrm>
        <a:graphic>
          <a:graphicData uri="http://schemas.openxmlformats.org/presentationml/2006/ole">
            <p:oleObj spid="_x0000_s1026" name="方程式" r:id="rId4" imgW="126720" imgH="12672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HW#7 Q4. (b)</a:t>
            </a:r>
            <a:endParaRPr lang="zh-TW" altLang="en-US" dirty="0"/>
          </a:p>
        </p:txBody>
      </p:sp>
      <p:sp>
        <p:nvSpPr>
          <p:cNvPr id="3" name="內容版面配置區 2"/>
          <p:cNvSpPr>
            <a:spLocks noGrp="1"/>
          </p:cNvSpPr>
          <p:nvPr>
            <p:ph idx="1"/>
          </p:nvPr>
        </p:nvSpPr>
        <p:spPr>
          <a:xfrm>
            <a:off x="457200" y="1600200"/>
            <a:ext cx="8229600" cy="4925144"/>
          </a:xfrm>
        </p:spPr>
        <p:txBody>
          <a:bodyPr>
            <a:normAutofit fontScale="85000" lnSpcReduction="20000"/>
          </a:bodyPr>
          <a:lstStyle/>
          <a:p>
            <a:r>
              <a:rPr lang="en-US" altLang="zh-TW" sz="3500" dirty="0" smtClean="0"/>
              <a:t>Simulate a Turing machine tape with 2 stacks</a:t>
            </a:r>
          </a:p>
          <a:p>
            <a:pPr lvl="1"/>
            <a:r>
              <a:rPr lang="en-US" altLang="zh-TW" sz="3000" dirty="0" smtClean="0"/>
              <a:t>We separate the tape into two stacks.</a:t>
            </a:r>
          </a:p>
          <a:p>
            <a:pPr lvl="2"/>
            <a:r>
              <a:rPr lang="en-US" altLang="zh-TW" sz="2600" dirty="0" smtClean="0"/>
              <a:t>Stack1 stores the contents from the left of the head to the leftmost of the tape</a:t>
            </a:r>
          </a:p>
          <a:p>
            <a:pPr lvl="2"/>
            <a:r>
              <a:rPr lang="en-US" altLang="zh-TW" sz="2600" dirty="0" smtClean="0"/>
              <a:t>Stack2 stores the contents from the right to the rightmost.</a:t>
            </a:r>
          </a:p>
          <a:p>
            <a:pPr lvl="1"/>
            <a:r>
              <a:rPr lang="en-US" altLang="zh-TW" sz="3000" dirty="0" smtClean="0"/>
              <a:t>When TM needs to move left.</a:t>
            </a:r>
          </a:p>
          <a:p>
            <a:pPr lvl="2"/>
            <a:r>
              <a:rPr lang="en-US" altLang="zh-TW" sz="2600" dirty="0" smtClean="0"/>
              <a:t>Pop stack1 and push into stack2, and transfer the state</a:t>
            </a:r>
          </a:p>
          <a:p>
            <a:pPr lvl="1"/>
            <a:r>
              <a:rPr lang="en-US" altLang="zh-TW" sz="3000" dirty="0" smtClean="0"/>
              <a:t>When TM needs to move right.</a:t>
            </a:r>
          </a:p>
          <a:p>
            <a:pPr lvl="2"/>
            <a:r>
              <a:rPr lang="en-US" altLang="zh-TW" sz="2600" dirty="0" smtClean="0"/>
              <a:t>Pop stack2 and push into stack1, and transfer the state</a:t>
            </a:r>
            <a:endParaRPr lang="zh-TW" altLang="en-US" sz="2600" dirty="0" smtClean="0"/>
          </a:p>
          <a:p>
            <a:r>
              <a:rPr lang="en-US" altLang="zh-TW" sz="3500" dirty="0" smtClean="0"/>
              <a:t>Since 2-PDA is equivalent to TM and TM is equivalent to multiple-tape TM. Multiple-tape TM is equivalent to k-PDA.</a:t>
            </a:r>
          </a:p>
          <a:p>
            <a:r>
              <a:rPr lang="en-US" altLang="zh-TW" sz="3500" dirty="0" smtClean="0"/>
              <a:t>So, 2-PDA is equivalent to 3-PDA.</a:t>
            </a:r>
          </a:p>
          <a:p>
            <a:endParaRPr lang="en-US" altLang="zh-TW"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HW#7 Q5.</a:t>
            </a:r>
            <a:endParaRPr lang="zh-TW" altLang="en-US" dirty="0"/>
          </a:p>
        </p:txBody>
      </p:sp>
      <p:sp>
        <p:nvSpPr>
          <p:cNvPr id="3" name="內容版面配置區 2"/>
          <p:cNvSpPr>
            <a:spLocks noGrp="1"/>
          </p:cNvSpPr>
          <p:nvPr>
            <p:ph idx="1"/>
          </p:nvPr>
        </p:nvSpPr>
        <p:spPr/>
        <p:txBody>
          <a:bodyPr>
            <a:normAutofit lnSpcReduction="10000"/>
          </a:bodyPr>
          <a:lstStyle/>
          <a:p>
            <a:r>
              <a:rPr lang="en-US" altLang="zh-TW" dirty="0" smtClean="0"/>
              <a:t>Consider a CFL B = {</a:t>
            </a:r>
            <a:r>
              <a:rPr lang="en-US" altLang="zh-TW" dirty="0" err="1" smtClean="0"/>
              <a:t>a</a:t>
            </a:r>
            <a:r>
              <a:rPr lang="en-US" altLang="zh-TW" baseline="30000" dirty="0" err="1" smtClean="0"/>
              <a:t>n</a:t>
            </a:r>
            <a:r>
              <a:rPr lang="en-US" altLang="zh-TW" dirty="0" err="1" smtClean="0"/>
              <a:t>b</a:t>
            </a:r>
            <a:r>
              <a:rPr lang="en-US" altLang="zh-TW" baseline="30000" dirty="0" err="1" smtClean="0"/>
              <a:t>n</a:t>
            </a:r>
            <a:r>
              <a:rPr lang="en-US" altLang="zh-TW" dirty="0" smtClean="0"/>
              <a:t> | n ≧ 0} that usual Turing machine can recognize.</a:t>
            </a:r>
          </a:p>
          <a:p>
            <a:r>
              <a:rPr lang="en-US" altLang="zh-TW" dirty="0" smtClean="0"/>
              <a:t>The Turing machine that cannot go left cannot recognize B because it cannot check what it read before.</a:t>
            </a:r>
          </a:p>
          <a:p>
            <a:pPr lvl="1"/>
            <a:r>
              <a:rPr lang="en-US" altLang="zh-TW" dirty="0" smtClean="0"/>
              <a:t>It can recognize regular language. (</a:t>
            </a:r>
            <a:r>
              <a:rPr lang="en-US" altLang="zh-TW" dirty="0" smtClean="0">
                <a:solidFill>
                  <a:srgbClr val="FF0000"/>
                </a:solidFill>
              </a:rPr>
              <a:t>we can simulate DFA by this kind of Turing machine</a:t>
            </a:r>
            <a:r>
              <a:rPr lang="en-US" altLang="zh-TW" dirty="0" smtClean="0"/>
              <a:t>)</a:t>
            </a:r>
          </a:p>
          <a:p>
            <a:pPr lvl="1"/>
            <a:r>
              <a:rPr lang="en-US" altLang="zh-TW" dirty="0" smtClean="0"/>
              <a:t>And it can precisely recognize regular language only. (</a:t>
            </a:r>
            <a:r>
              <a:rPr lang="en-US" altLang="zh-TW" dirty="0" smtClean="0">
                <a:solidFill>
                  <a:srgbClr val="FF0000"/>
                </a:solidFill>
              </a:rPr>
              <a:t>we can simulate this kind of Turing machine by NFA</a:t>
            </a:r>
            <a:r>
              <a:rPr lang="en-US" altLang="zh-TW" dirty="0" smtClean="0"/>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383</TotalTime>
  <Words>457</Words>
  <Application>Microsoft Office PowerPoint</Application>
  <PresentationFormat>如螢幕大小 (4:3)</PresentationFormat>
  <Paragraphs>39</Paragraphs>
  <Slides>6</Slides>
  <Notes>3</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6</vt:i4>
      </vt:variant>
    </vt:vector>
  </HeadingPairs>
  <TitlesOfParts>
    <vt:vector size="8" baseType="lpstr">
      <vt:lpstr>Office 佈景主題</vt:lpstr>
      <vt:lpstr>方程式</vt:lpstr>
      <vt:lpstr>Computing Theory – HW#7</vt:lpstr>
      <vt:lpstr>HW#7 Q2.</vt:lpstr>
      <vt:lpstr>HW#7 Q3.</vt:lpstr>
      <vt:lpstr>HW#7 Q4. (a)</vt:lpstr>
      <vt:lpstr>HW#7 Q4. (b)</vt:lpstr>
      <vt:lpstr>HW#7 Q5.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HW#7</dc:title>
  <dc:creator>FOX</dc:creator>
  <cp:lastModifiedBy>vaio</cp:lastModifiedBy>
  <cp:revision>99</cp:revision>
  <dcterms:created xsi:type="dcterms:W3CDTF">2013-05-20T05:18:10Z</dcterms:created>
  <dcterms:modified xsi:type="dcterms:W3CDTF">2013-05-22T03:32:04Z</dcterms:modified>
</cp:coreProperties>
</file>