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55"/>
  </p:notesMasterIdLst>
  <p:sldIdLst>
    <p:sldId id="257" r:id="rId2"/>
    <p:sldId id="258" r:id="rId3"/>
    <p:sldId id="311" r:id="rId4"/>
    <p:sldId id="310" r:id="rId5"/>
    <p:sldId id="312" r:id="rId6"/>
    <p:sldId id="389" r:id="rId7"/>
    <p:sldId id="326" r:id="rId8"/>
    <p:sldId id="293" r:id="rId9"/>
    <p:sldId id="314" r:id="rId10"/>
    <p:sldId id="308" r:id="rId11"/>
    <p:sldId id="294" r:id="rId12"/>
    <p:sldId id="315" r:id="rId13"/>
    <p:sldId id="261" r:id="rId14"/>
    <p:sldId id="262" r:id="rId15"/>
    <p:sldId id="295" r:id="rId16"/>
    <p:sldId id="327" r:id="rId17"/>
    <p:sldId id="263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405" r:id="rId27"/>
    <p:sldId id="398" r:id="rId28"/>
    <p:sldId id="264" r:id="rId29"/>
    <p:sldId id="329" r:id="rId30"/>
    <p:sldId id="330" r:id="rId31"/>
    <p:sldId id="331" r:id="rId32"/>
    <p:sldId id="399" r:id="rId33"/>
    <p:sldId id="400" r:id="rId34"/>
    <p:sldId id="402" r:id="rId35"/>
    <p:sldId id="401" r:id="rId36"/>
    <p:sldId id="403" r:id="rId37"/>
    <p:sldId id="273" r:id="rId38"/>
    <p:sldId id="363" r:id="rId39"/>
    <p:sldId id="404" r:id="rId40"/>
    <p:sldId id="368" r:id="rId41"/>
    <p:sldId id="276" r:id="rId42"/>
    <p:sldId id="406" r:id="rId43"/>
    <p:sldId id="407" r:id="rId44"/>
    <p:sldId id="369" r:id="rId45"/>
    <p:sldId id="277" r:id="rId46"/>
    <p:sldId id="378" r:id="rId47"/>
    <p:sldId id="382" r:id="rId48"/>
    <p:sldId id="322" r:id="rId49"/>
    <p:sldId id="381" r:id="rId50"/>
    <p:sldId id="380" r:id="rId51"/>
    <p:sldId id="307" r:id="rId52"/>
    <p:sldId id="379" r:id="rId53"/>
    <p:sldId id="324" r:id="rId5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u="sng" kern="1200">
        <a:solidFill>
          <a:schemeClr val="tx1"/>
        </a:solidFill>
        <a:latin typeface="Courier New" pitchFamily="49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FF00FF"/>
    <a:srgbClr val="FFCC66"/>
    <a:srgbClr val="009900"/>
    <a:srgbClr val="A0DBE5"/>
    <a:srgbClr val="953A1F"/>
    <a:srgbClr val="27333F"/>
    <a:srgbClr val="E7B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89312" autoAdjust="0"/>
  </p:normalViewPr>
  <p:slideViewPr>
    <p:cSldViewPr>
      <p:cViewPr varScale="1">
        <p:scale>
          <a:sx n="82" d="100"/>
          <a:sy n="82" d="100"/>
        </p:scale>
        <p:origin x="1242" y="90"/>
      </p:cViewPr>
      <p:guideLst>
        <p:guide orient="horz" pos="9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u="none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u="none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46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u="none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u="none">
                <a:latin typeface="Times" pitchFamily="18" charset="0"/>
              </a:defRPr>
            </a:lvl1pPr>
          </a:lstStyle>
          <a:p>
            <a:pPr>
              <a:defRPr/>
            </a:pPr>
            <a:fld id="{23865E11-9E8E-4C6D-82AC-2FAA8DDA3EF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6714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fld id="{894086A9-F78C-4468-8CBE-CD6F6F04DDEC}" type="slidenum">
              <a:rPr kumimoji="0" lang="zh-TW" altLang="en-US" u="none" smtClean="0">
                <a:latin typeface="Times" pitchFamily="18" charset="0"/>
              </a:rPr>
              <a:pPr/>
              <a:t>1</a:t>
            </a:fld>
            <a:endParaRPr kumimoji="0" lang="en-US" altLang="zh-TW" u="none" smtClean="0">
              <a:latin typeface="Times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952562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fld id="{D8C09369-67CD-44CE-AD02-8BC0C83CFF86}" type="slidenum">
              <a:rPr kumimoji="0" lang="zh-TW" altLang="en-US" u="none" smtClean="0">
                <a:latin typeface="Times" pitchFamily="18" charset="0"/>
              </a:rPr>
              <a:pPr/>
              <a:t>11</a:t>
            </a:fld>
            <a:endParaRPr kumimoji="0" lang="en-US" altLang="zh-TW" u="none" smtClean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4760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kumimoji="0" lang="zh-TW" altLang="en-US" sz="2400" u="none">
              <a:latin typeface="Times New Roman" pitchFamily="18" charset="0"/>
            </a:endParaRPr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7F4F4-5E1A-4F0D-A6E6-782B69491E7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021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55398-5631-4649-BCF0-89597EC9DA7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9153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993C4-36CB-4A5C-80A1-1667B3427DD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853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AE4BB-2794-46AA-A9CB-9FE1A9E315D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77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6D175-9001-4E1B-81EF-106DA157B32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265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44CBF-F67F-459A-AD48-90692E0D511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759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5AD2E-17F6-4527-8AE8-E1ACA1D8367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757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BD41C-DF8F-4154-9895-AF7EB0195F8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983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98F58-E292-4282-A561-E3E89405E51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3592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DB2D2-37A6-4C05-8EA1-13FC8D5C5A1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908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C66BF-50AD-4A7E-99F7-BBBA68B3088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1772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DD2D5-1600-454A-81DA-6AD2D715FCD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0928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F3E93-187F-4E7A-8EB0-C58DEC8A89F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5077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58EC3-851E-44BE-9344-10D36EC6C6A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5741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3619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kumimoji="0" lang="zh-TW" altLang="en-US" sz="2400" u="none">
              <a:latin typeface="Times New Roman" pitchFamily="18" charset="0"/>
            </a:endParaRPr>
          </a:p>
        </p:txBody>
      </p:sp>
      <p:sp>
        <p:nvSpPr>
          <p:cNvPr id="13619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u="none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200" u="none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620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u="none">
                <a:latin typeface="+mn-lt"/>
              </a:defRPr>
            </a:lvl1pPr>
          </a:lstStyle>
          <a:p>
            <a:pPr>
              <a:defRPr/>
            </a:pPr>
            <a:fld id="{FCE3B818-4221-4D3D-8C8D-98525AD21DF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Verdana" pitchFamily="34" charset="0"/>
          <a:ea typeface="新細明體" pitchFamily="18" charset="-12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kumimoji="1" sz="2000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zh-TW" b="1" dirty="0" smtClean="0"/>
              <a:t>Chapter 15 Trees</a:t>
            </a:r>
            <a:endParaRPr lang="zh-TW" altLang="en-US" b="1" dirty="0" smtClean="0"/>
          </a:p>
        </p:txBody>
      </p:sp>
      <p:sp>
        <p:nvSpPr>
          <p:cNvPr id="3075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7010400" cy="16002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sz="2300" smtClean="0">
                <a:latin typeface="Times New Roman" pitchFamily="18" charset="0"/>
              </a:rPr>
              <a:t>Chien Chin Chen</a:t>
            </a:r>
          </a:p>
          <a:p>
            <a:pPr algn="ctr" eaLnBrk="1" hangingPunct="1">
              <a:lnSpc>
                <a:spcPct val="90000"/>
              </a:lnSpc>
            </a:pPr>
            <a:endParaRPr lang="en-US" altLang="zh-TW" sz="2300" smtClean="0"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altLang="zh-TW" sz="2300" smtClean="0">
                <a:latin typeface="Times New Roman" pitchFamily="18" charset="0"/>
              </a:rPr>
              <a:t>Department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sz="2300" smtClean="0">
                <a:latin typeface="Times New Roman" pitchFamily="18" charset="0"/>
              </a:rPr>
              <a:t>National Taiwan University</a:t>
            </a:r>
            <a:endParaRPr lang="zh-TW" alt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6228C-885A-405D-AEBA-B0176541AF6A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Categories of Data-Management Operations (1/2)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000" u="sng" smtClean="0">
                <a:solidFill>
                  <a:schemeClr val="tx2"/>
                </a:solidFill>
              </a:rPr>
              <a:t>ADT operations</a:t>
            </a:r>
            <a:r>
              <a:rPr lang="en-US" altLang="zh-TW" sz="2000" smtClean="0">
                <a:solidFill>
                  <a:schemeClr val="tx2"/>
                </a:solidFill>
              </a:rPr>
              <a:t> fit into at least one of these categories: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b="1" smtClean="0">
                <a:solidFill>
                  <a:schemeClr val="tx2"/>
                </a:solidFill>
              </a:rPr>
              <a:t>Insert</a:t>
            </a:r>
            <a:r>
              <a:rPr lang="en-US" altLang="zh-TW" sz="1800" smtClean="0">
                <a:solidFill>
                  <a:schemeClr val="tx2"/>
                </a:solidFill>
              </a:rPr>
              <a:t> data into a data collection.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b="1" smtClean="0">
                <a:solidFill>
                  <a:schemeClr val="tx2"/>
                </a:solidFill>
              </a:rPr>
              <a:t>Delete</a:t>
            </a:r>
            <a:r>
              <a:rPr lang="en-US" altLang="zh-TW" sz="1800" smtClean="0">
                <a:solidFill>
                  <a:schemeClr val="tx2"/>
                </a:solidFill>
              </a:rPr>
              <a:t> data from a data collection.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b="1" smtClean="0">
                <a:solidFill>
                  <a:schemeClr val="tx2"/>
                </a:solidFill>
              </a:rPr>
              <a:t>Ask questions</a:t>
            </a:r>
            <a:r>
              <a:rPr lang="en-US" altLang="zh-TW" sz="1800" smtClean="0">
                <a:solidFill>
                  <a:schemeClr val="tx2"/>
                </a:solidFill>
              </a:rPr>
              <a:t> about the data in a data collection.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9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000" b="1" smtClean="0">
                <a:solidFill>
                  <a:schemeClr val="accent2"/>
                </a:solidFill>
              </a:rPr>
              <a:t>Position</a:t>
            </a:r>
            <a:r>
              <a:rPr lang="en-US" altLang="zh-TW" sz="2000" b="1" smtClean="0">
                <a:solidFill>
                  <a:schemeClr val="tx2"/>
                </a:solidFill>
              </a:rPr>
              <a:t>-oriented ADTs</a:t>
            </a:r>
            <a:r>
              <a:rPr lang="en-US" altLang="zh-TW" sz="2000" smtClean="0">
                <a:solidFill>
                  <a:schemeClr val="tx2"/>
                </a:solidFill>
              </a:rPr>
              <a:t>: Operations that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Insert data into the </a:t>
            </a:r>
            <a:r>
              <a:rPr lang="en-US" altLang="zh-TW" sz="1800" i="1" smtClean="0">
                <a:solidFill>
                  <a:schemeClr val="tx2"/>
                </a:solidFill>
              </a:rPr>
              <a:t>i</a:t>
            </a:r>
            <a:r>
              <a:rPr lang="en-US" altLang="zh-TW" sz="1800" baseline="30000" smtClean="0">
                <a:solidFill>
                  <a:schemeClr val="tx2"/>
                </a:solidFill>
              </a:rPr>
              <a:t>th</a:t>
            </a:r>
            <a:r>
              <a:rPr lang="en-US" altLang="zh-TW" sz="1800" smtClean="0">
                <a:solidFill>
                  <a:schemeClr val="tx2"/>
                </a:solidFill>
              </a:rPr>
              <a:t> position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Delete data from the </a:t>
            </a:r>
            <a:r>
              <a:rPr lang="en-US" altLang="zh-TW" sz="1800" i="1" smtClean="0">
                <a:solidFill>
                  <a:schemeClr val="tx2"/>
                </a:solidFill>
              </a:rPr>
              <a:t>i</a:t>
            </a:r>
            <a:r>
              <a:rPr lang="en-US" altLang="zh-TW" sz="1800" baseline="30000" smtClean="0">
                <a:solidFill>
                  <a:schemeClr val="tx2"/>
                </a:solidFill>
              </a:rPr>
              <a:t>th</a:t>
            </a:r>
            <a:r>
              <a:rPr lang="en-US" altLang="zh-TW" sz="1800" smtClean="0">
                <a:solidFill>
                  <a:schemeClr val="tx2"/>
                </a:solidFill>
              </a:rPr>
              <a:t> position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Ask a question about the data in the </a:t>
            </a:r>
            <a:r>
              <a:rPr lang="en-US" altLang="zh-TW" sz="1800" i="1" smtClean="0">
                <a:solidFill>
                  <a:schemeClr val="tx2"/>
                </a:solidFill>
              </a:rPr>
              <a:t>i</a:t>
            </a:r>
            <a:r>
              <a:rPr lang="en-US" altLang="zh-TW" sz="1800" baseline="30000" smtClean="0">
                <a:solidFill>
                  <a:schemeClr val="tx2"/>
                </a:solidFill>
              </a:rPr>
              <a:t>th</a:t>
            </a:r>
            <a:r>
              <a:rPr lang="en-US" altLang="zh-TW" sz="1800" smtClean="0">
                <a:solidFill>
                  <a:schemeClr val="tx2"/>
                </a:solidFill>
              </a:rPr>
              <a:t> position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Examples: list, stack, queue.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9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000" b="1" smtClean="0">
                <a:solidFill>
                  <a:schemeClr val="accent2"/>
                </a:solidFill>
              </a:rPr>
              <a:t>Value</a:t>
            </a:r>
            <a:r>
              <a:rPr lang="en-US" altLang="zh-TW" sz="2000" b="1" smtClean="0">
                <a:solidFill>
                  <a:schemeClr val="tx2"/>
                </a:solidFill>
              </a:rPr>
              <a:t>-oriented ADTs</a:t>
            </a:r>
            <a:r>
              <a:rPr lang="en-US" altLang="zh-TW" sz="2000" smtClean="0">
                <a:solidFill>
                  <a:schemeClr val="tx2"/>
                </a:solidFill>
              </a:rPr>
              <a:t>: Operations that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Insert data according to its value.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Delete data knowing only its value.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Ask a question about data knowing only its value.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smtClean="0">
                <a:solidFill>
                  <a:schemeClr val="tx2"/>
                </a:solidFill>
              </a:rPr>
              <a:t>Examples: sorted list.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1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1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1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1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61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1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5DE4F-97FE-4393-BE21-7515BB7680EB}" type="slidenum">
              <a:rPr lang="zh-TW" altLang="en-US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Categories of Data-Management Operations (2/2)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solidFill>
                  <a:schemeClr val="tx2"/>
                </a:solidFill>
              </a:rPr>
              <a:t>In this chapter, we talk about </a:t>
            </a:r>
            <a:r>
              <a:rPr lang="en-US" altLang="zh-TW" sz="2400" b="1" smtClean="0">
                <a:solidFill>
                  <a:schemeClr val="tx2"/>
                </a:solidFill>
                <a:latin typeface="Times" pitchFamily="18" charset="0"/>
              </a:rPr>
              <a:t>“</a:t>
            </a:r>
            <a:r>
              <a:rPr lang="en-US" altLang="zh-TW" sz="2400" b="1" smtClean="0">
                <a:solidFill>
                  <a:schemeClr val="tx2"/>
                </a:solidFill>
              </a:rPr>
              <a:t>Tree</a:t>
            </a:r>
            <a:r>
              <a:rPr lang="en-US" altLang="zh-TW" sz="2400" b="1" smtClean="0">
                <a:solidFill>
                  <a:schemeClr val="tx2"/>
                </a:solidFill>
                <a:latin typeface="Times" pitchFamily="18" charset="0"/>
              </a:rPr>
              <a:t>”</a:t>
            </a:r>
            <a:r>
              <a:rPr lang="en-US" altLang="zh-TW" sz="2400" smtClean="0">
                <a:solidFill>
                  <a:schemeClr val="tx2"/>
                </a:solidFill>
              </a:rPr>
              <a:t>, a very useful ADT in many real-world applications.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solidFill>
                  <a:schemeClr val="tx2"/>
                </a:solidFill>
              </a:rPr>
              <a:t>Position-oriented ADT: </a:t>
            </a:r>
            <a:r>
              <a:rPr lang="en-US" altLang="zh-TW" sz="2400" b="1" u="sng" smtClean="0">
                <a:solidFill>
                  <a:srgbClr val="009900"/>
                </a:solidFill>
              </a:rPr>
              <a:t>binary tree</a:t>
            </a:r>
            <a:r>
              <a:rPr lang="en-US" altLang="zh-TW" sz="240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solidFill>
                  <a:schemeClr val="tx2"/>
                </a:solidFill>
              </a:rPr>
              <a:t>Value-oriented ADT: </a:t>
            </a:r>
            <a:r>
              <a:rPr lang="en-US" altLang="zh-TW" sz="2400" b="1" u="sng" smtClean="0">
                <a:solidFill>
                  <a:srgbClr val="009900"/>
                </a:solidFill>
              </a:rPr>
              <a:t>binary search tree</a:t>
            </a:r>
            <a:r>
              <a:rPr lang="en-US" altLang="zh-TW" sz="2400" smtClean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99DCFF-0BF7-427C-A28F-FB5C71B4F4A5}" type="slidenum">
              <a:rPr lang="zh-TW" altLang="en-US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Terminology (1/3)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5681662" cy="4267200"/>
          </a:xfrm>
        </p:spPr>
        <p:txBody>
          <a:bodyPr/>
          <a:lstStyle/>
          <a:p>
            <a:pPr eaLnBrk="1" hangingPunct="1"/>
            <a:r>
              <a:rPr lang="en-US" altLang="zh-TW" sz="1800" smtClean="0">
                <a:solidFill>
                  <a:schemeClr val="tx2"/>
                </a:solidFill>
              </a:rPr>
              <a:t>Trees are composed of </a:t>
            </a:r>
            <a:r>
              <a:rPr lang="en-US" altLang="zh-TW" sz="1800" b="1" smtClean="0">
                <a:solidFill>
                  <a:srgbClr val="6600FF"/>
                </a:solidFill>
              </a:rPr>
              <a:t>nodes </a:t>
            </a:r>
            <a:r>
              <a:rPr lang="en-US" altLang="zh-TW" sz="1400" b="1" smtClean="0">
                <a:solidFill>
                  <a:srgbClr val="6600FF"/>
                </a:solidFill>
              </a:rPr>
              <a:t>(vertex)</a:t>
            </a:r>
            <a:r>
              <a:rPr lang="en-US" altLang="zh-TW" sz="1800" smtClean="0">
                <a:solidFill>
                  <a:schemeClr val="tx2"/>
                </a:solidFill>
              </a:rPr>
              <a:t> and </a:t>
            </a:r>
            <a:r>
              <a:rPr lang="en-US" altLang="zh-TW" sz="1800" b="1" smtClean="0">
                <a:solidFill>
                  <a:srgbClr val="6600FF"/>
                </a:solidFill>
              </a:rPr>
              <a:t>edges</a:t>
            </a:r>
            <a:r>
              <a:rPr lang="en-US" altLang="zh-TW" sz="180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en-US" altLang="zh-TW" sz="70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1800" smtClean="0">
                <a:solidFill>
                  <a:schemeClr val="tx2"/>
                </a:solidFill>
              </a:rPr>
              <a:t>Trees are </a:t>
            </a:r>
            <a:r>
              <a:rPr lang="en-US" altLang="zh-TW" sz="1800" b="1" u="sng" smtClean="0">
                <a:solidFill>
                  <a:schemeClr val="accent2"/>
                </a:solidFill>
              </a:rPr>
              <a:t>hierarchical</a:t>
            </a:r>
            <a:r>
              <a:rPr lang="en-US" altLang="zh-TW" sz="180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1600" b="1" smtClean="0">
                <a:solidFill>
                  <a:srgbClr val="6600FF"/>
                </a:solidFill>
              </a:rPr>
              <a:t>Parent-child</a:t>
            </a:r>
            <a:r>
              <a:rPr lang="en-US" altLang="zh-TW" sz="1600" smtClean="0">
                <a:solidFill>
                  <a:schemeClr val="tx2"/>
                </a:solidFill>
              </a:rPr>
              <a:t> relationship between two nodes.</a:t>
            </a:r>
          </a:p>
          <a:p>
            <a:pPr lvl="2" eaLnBrk="1" hangingPunct="1"/>
            <a:r>
              <a:rPr lang="en-US" altLang="zh-TW" sz="1400" smtClean="0">
                <a:solidFill>
                  <a:schemeClr val="tx2"/>
                </a:solidFill>
              </a:rPr>
              <a:t>E.g., B and C are children of A.</a:t>
            </a:r>
          </a:p>
          <a:p>
            <a:pPr eaLnBrk="1" hangingPunct="1"/>
            <a:endParaRPr lang="en-US" altLang="zh-TW" sz="700" smtClean="0"/>
          </a:p>
          <a:p>
            <a:pPr eaLnBrk="1" hangingPunct="1"/>
            <a:r>
              <a:rPr lang="en-US" altLang="zh-TW" sz="1800" smtClean="0"/>
              <a:t>Each node in a tree has </a:t>
            </a:r>
            <a:r>
              <a:rPr lang="en-US" altLang="zh-TW" sz="1800" b="1" smtClean="0"/>
              <a:t>at most one</a:t>
            </a:r>
            <a:r>
              <a:rPr lang="en-US" altLang="zh-TW" sz="1800" smtClean="0"/>
              <a:t> parent. </a:t>
            </a:r>
          </a:p>
          <a:p>
            <a:pPr lvl="1" eaLnBrk="1" hangingPunct="1"/>
            <a:r>
              <a:rPr lang="en-US" altLang="zh-TW" sz="1600" smtClean="0"/>
              <a:t>Except </a:t>
            </a:r>
            <a:r>
              <a:rPr lang="en-US" altLang="zh-TW" sz="1600" b="1" smtClean="0">
                <a:solidFill>
                  <a:srgbClr val="6600FF"/>
                </a:solidFill>
              </a:rPr>
              <a:t>root</a:t>
            </a:r>
            <a:r>
              <a:rPr lang="en-US" altLang="zh-TW" sz="1600" smtClean="0"/>
              <a:t>, has no parent.</a:t>
            </a:r>
          </a:p>
          <a:p>
            <a:pPr lvl="2" eaLnBrk="1" hangingPunct="1"/>
            <a:r>
              <a:rPr lang="en-US" altLang="zh-TW" sz="1400" smtClean="0"/>
              <a:t>E.g., A.</a:t>
            </a:r>
          </a:p>
          <a:p>
            <a:pPr eaLnBrk="1" hangingPunct="1"/>
            <a:endParaRPr lang="en-US" altLang="zh-TW" sz="70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1800" smtClean="0">
                <a:solidFill>
                  <a:schemeClr val="tx2"/>
                </a:solidFill>
              </a:rPr>
              <a:t>A node that has no children is called a </a:t>
            </a:r>
            <a:r>
              <a:rPr lang="en-US" altLang="zh-TW" sz="1800" b="1" smtClean="0">
                <a:solidFill>
                  <a:srgbClr val="6600FF"/>
                </a:solidFill>
              </a:rPr>
              <a:t>leaf</a:t>
            </a:r>
            <a:r>
              <a:rPr lang="en-US" altLang="zh-TW" sz="1800" smtClean="0">
                <a:solidFill>
                  <a:schemeClr val="tx2"/>
                </a:solidFill>
              </a:rPr>
              <a:t> of the tree.</a:t>
            </a:r>
          </a:p>
          <a:p>
            <a:pPr lvl="1" eaLnBrk="1" hangingPunct="1"/>
            <a:r>
              <a:rPr lang="en-US" altLang="zh-TW" sz="1600" smtClean="0">
                <a:solidFill>
                  <a:schemeClr val="tx2"/>
                </a:solidFill>
              </a:rPr>
              <a:t>E.g., C, D, E, F.</a:t>
            </a:r>
          </a:p>
        </p:txBody>
      </p:sp>
      <p:pic>
        <p:nvPicPr>
          <p:cNvPr id="6149" name="Picture 7" descr="fig10_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0188" y="1828800"/>
            <a:ext cx="1954212" cy="3962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08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AC645-D30F-4874-B324-6A49FB89CD84}" type="slidenum">
              <a:rPr lang="zh-TW" altLang="en-US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Terminology (2/3)</a:t>
            </a:r>
          </a:p>
        </p:txBody>
      </p:sp>
      <p:sp>
        <p:nvSpPr>
          <p:cNvPr id="110601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5681662" cy="4267200"/>
          </a:xfrm>
        </p:spPr>
        <p:txBody>
          <a:bodyPr/>
          <a:lstStyle/>
          <a:p>
            <a:pPr eaLnBrk="1" hangingPunct="1"/>
            <a:r>
              <a:rPr lang="en-US" altLang="zh-TW" sz="2000" b="1" smtClean="0">
                <a:solidFill>
                  <a:srgbClr val="6600FF"/>
                </a:solidFill>
              </a:rPr>
              <a:t>Sibling</a:t>
            </a:r>
            <a:r>
              <a:rPr lang="en-US" altLang="zh-TW" sz="2000" smtClean="0">
                <a:solidFill>
                  <a:schemeClr val="accent2"/>
                </a:solidFill>
              </a:rPr>
              <a:t> </a:t>
            </a:r>
            <a:r>
              <a:rPr lang="en-US" altLang="zh-TW" sz="2000" smtClean="0">
                <a:solidFill>
                  <a:schemeClr val="tx2"/>
                </a:solidFill>
              </a:rPr>
              <a:t>relationship: children of the same parent.</a:t>
            </a:r>
          </a:p>
          <a:p>
            <a:pPr lvl="1" eaLnBrk="1" hangingPunct="1"/>
            <a:r>
              <a:rPr lang="en-US" altLang="zh-TW" sz="1800" smtClean="0">
                <a:solidFill>
                  <a:schemeClr val="tx2"/>
                </a:solidFill>
              </a:rPr>
              <a:t>E.g., B and C.</a:t>
            </a:r>
          </a:p>
          <a:p>
            <a:pPr eaLnBrk="1" hangingPunct="1"/>
            <a:endParaRPr lang="en-US" altLang="zh-TW" sz="800" b="1" smtClean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zh-TW" sz="2000" b="1" smtClean="0">
                <a:solidFill>
                  <a:srgbClr val="6600FF"/>
                </a:solidFill>
              </a:rPr>
              <a:t>Ancestor-descendant</a:t>
            </a:r>
            <a:r>
              <a:rPr lang="en-US" altLang="zh-TW" sz="2000" smtClean="0">
                <a:solidFill>
                  <a:schemeClr val="tx2"/>
                </a:solidFill>
              </a:rPr>
              <a:t> relationships among nodes.</a:t>
            </a:r>
          </a:p>
          <a:p>
            <a:pPr lvl="1" eaLnBrk="1" hangingPunct="1"/>
            <a:r>
              <a:rPr lang="en-US" altLang="zh-TW" sz="1800" smtClean="0">
                <a:solidFill>
                  <a:schemeClr val="tx2"/>
                </a:solidFill>
              </a:rPr>
              <a:t>A is an ancestor of D.</a:t>
            </a:r>
          </a:p>
          <a:p>
            <a:pPr lvl="1" eaLnBrk="1" hangingPunct="1"/>
            <a:r>
              <a:rPr lang="en-US" altLang="zh-TW" sz="1800" smtClean="0">
                <a:solidFill>
                  <a:schemeClr val="tx2"/>
                </a:solidFill>
              </a:rPr>
              <a:t>D is a descendant of A.</a:t>
            </a:r>
          </a:p>
          <a:p>
            <a:pPr lvl="1" eaLnBrk="1" hangingPunct="1"/>
            <a:r>
              <a:rPr lang="en-US" altLang="zh-TW" sz="1800" smtClean="0"/>
              <a:t>The root of any tree is an ancestor of every node in that tree.</a:t>
            </a:r>
          </a:p>
          <a:p>
            <a:pPr lvl="1" eaLnBrk="1" hangingPunct="1"/>
            <a:endParaRPr lang="en-US" altLang="zh-TW" sz="800" smtClean="0"/>
          </a:p>
          <a:p>
            <a:pPr eaLnBrk="1" hangingPunct="1"/>
            <a:r>
              <a:rPr lang="en-US" altLang="zh-TW" sz="2000" b="1" smtClean="0">
                <a:solidFill>
                  <a:srgbClr val="6600FF"/>
                </a:solidFill>
              </a:rPr>
              <a:t>Subtree</a:t>
            </a:r>
            <a:r>
              <a:rPr lang="en-US" altLang="zh-TW" sz="2000" smtClean="0">
                <a:solidFill>
                  <a:schemeClr val="tx2"/>
                </a:solidFill>
              </a:rPr>
              <a:t> of a tree: Any node and its descendants.</a:t>
            </a:r>
            <a:endParaRPr lang="zh-TW" altLang="en-US" sz="2400" smtClean="0"/>
          </a:p>
        </p:txBody>
      </p:sp>
      <p:pic>
        <p:nvPicPr>
          <p:cNvPr id="7173" name="Picture 14" descr="fig10_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0188" y="1828800"/>
            <a:ext cx="1954212" cy="3962400"/>
          </a:xfrm>
          <a:noFill/>
        </p:spPr>
      </p:pic>
      <p:sp>
        <p:nvSpPr>
          <p:cNvPr id="110607" name="Rectangle 15"/>
          <p:cNvSpPr>
            <a:spLocks noChangeArrowheads="1"/>
          </p:cNvSpPr>
          <p:nvPr/>
        </p:nvSpPr>
        <p:spPr bwMode="auto">
          <a:xfrm>
            <a:off x="6553200" y="3505200"/>
            <a:ext cx="1447800" cy="2362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0608" name="Text Box 16"/>
          <p:cNvSpPr txBox="1">
            <a:spLocks noChangeArrowheads="1"/>
          </p:cNvSpPr>
          <p:nvPr/>
        </p:nvSpPr>
        <p:spPr bwMode="auto">
          <a:xfrm>
            <a:off x="4267200" y="5943600"/>
            <a:ext cx="2433638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A subtree example.</a:t>
            </a:r>
          </a:p>
        </p:txBody>
      </p:sp>
      <p:sp>
        <p:nvSpPr>
          <p:cNvPr id="110609" name="Line 17"/>
          <p:cNvSpPr>
            <a:spLocks noChangeShapeType="1"/>
          </p:cNvSpPr>
          <p:nvPr/>
        </p:nvSpPr>
        <p:spPr bwMode="auto">
          <a:xfrm flipV="1">
            <a:off x="6019800" y="56388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0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0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106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06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7" grpId="0" animBg="1"/>
      <p:bldP spid="110608" grpId="0" animBg="1"/>
      <p:bldP spid="1106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Terminology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>
                <a:solidFill>
                  <a:schemeClr val="tx2"/>
                </a:solidFill>
              </a:rPr>
              <a:t>The hierarchical property of tree:</a:t>
            </a:r>
          </a:p>
          <a:p>
            <a:pPr lvl="1" eaLnBrk="1" hangingPunct="1"/>
            <a:r>
              <a:rPr lang="en-US" altLang="zh-TW" sz="2000" dirty="0">
                <a:solidFill>
                  <a:schemeClr val="tx2"/>
                </a:solidFill>
              </a:rPr>
              <a:t>Can be used to represent information that itself is hierarchical in nature.</a:t>
            </a:r>
          </a:p>
          <a:p>
            <a:pPr lvl="2" eaLnBrk="1" hangingPunct="1"/>
            <a:r>
              <a:rPr lang="en-US" altLang="zh-TW" sz="1800" dirty="0">
                <a:solidFill>
                  <a:schemeClr val="tx2"/>
                </a:solidFill>
              </a:rPr>
              <a:t>E.g., </a:t>
            </a:r>
            <a:r>
              <a:rPr lang="en-US" altLang="zh-TW" sz="1800" dirty="0" smtClean="0">
                <a:solidFill>
                  <a:schemeClr val="tx2"/>
                </a:solidFill>
              </a:rPr>
              <a:t>organization chart or family tree</a:t>
            </a:r>
            <a:endParaRPr lang="en-US" altLang="zh-TW" sz="1800" dirty="0">
              <a:solidFill>
                <a:schemeClr val="tx2"/>
              </a:solidFill>
            </a:endParaRPr>
          </a:p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4DD2D5-1600-454A-81DA-6AD2D715FCD6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318741"/>
            <a:ext cx="7591425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25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27173-1C4A-4202-89E8-C044459F8238}" type="slidenum">
              <a:rPr lang="zh-TW" altLang="en-US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Kinds of Trees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general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set of one or more nodes such that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is partitioned into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disjoint</a:t>
            </a:r>
            <a:r>
              <a:rPr lang="en-US" altLang="zh-TW" sz="2400" dirty="0" smtClean="0">
                <a:solidFill>
                  <a:schemeClr val="tx2"/>
                </a:solidFill>
              </a:rPr>
              <a:t> subsets:</a:t>
            </a:r>
          </a:p>
          <a:p>
            <a:pPr lvl="2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A single node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r</a:t>
            </a:r>
            <a:r>
              <a:rPr lang="en-US" altLang="zh-TW" sz="1800" dirty="0" smtClean="0">
                <a:solidFill>
                  <a:schemeClr val="tx2"/>
                </a:solidFill>
              </a:rPr>
              <a:t>, the root.</a:t>
            </a:r>
          </a:p>
          <a:p>
            <a:pPr lvl="2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Sets that are general trees, called subtrees of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r.</a:t>
            </a:r>
          </a:p>
          <a:p>
            <a:pPr lvl="2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An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n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-</a:t>
            </a:r>
            <a:r>
              <a:rPr lang="en-US" altLang="zh-TW" sz="2400" b="1" dirty="0" err="1" smtClean="0">
                <a:solidFill>
                  <a:srgbClr val="6600FF"/>
                </a:solidFill>
              </a:rPr>
              <a:t>ary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dirty="0">
                <a:solidFill>
                  <a:schemeClr val="tx2"/>
                </a:solidFill>
              </a:rPr>
              <a:t>tree </a:t>
            </a:r>
            <a:r>
              <a:rPr lang="en-US" altLang="zh-TW" sz="2400" i="1" dirty="0">
                <a:solidFill>
                  <a:schemeClr val="tx2"/>
                </a:solidFill>
              </a:rPr>
              <a:t>T</a:t>
            </a:r>
            <a:r>
              <a:rPr lang="en-US" altLang="zh-TW" sz="2400" dirty="0">
                <a:solidFill>
                  <a:schemeClr val="tx2"/>
                </a:solidFill>
              </a:rPr>
              <a:t> is a </a:t>
            </a:r>
            <a:r>
              <a:rPr lang="en-US" altLang="zh-TW" sz="2400" dirty="0" smtClean="0">
                <a:solidFill>
                  <a:schemeClr val="tx2"/>
                </a:solidFill>
              </a:rPr>
              <a:t>set of nodes that is either empty or partitioned into disjoint subsets:</a:t>
            </a:r>
          </a:p>
          <a:p>
            <a:pPr lvl="2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A single node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r</a:t>
            </a:r>
            <a:r>
              <a:rPr lang="en-US" altLang="zh-TW" sz="1800" dirty="0" smtClean="0">
                <a:solidFill>
                  <a:schemeClr val="tx2"/>
                </a:solidFill>
              </a:rPr>
              <a:t>, the root.</a:t>
            </a:r>
          </a:p>
          <a:p>
            <a:pPr lvl="2" eaLnBrk="1" hangingPunct="1"/>
            <a:r>
              <a:rPr lang="en-US" altLang="zh-TW" sz="1800" i="1" dirty="0" smtClean="0">
                <a:solidFill>
                  <a:schemeClr val="tx2"/>
                </a:solidFill>
              </a:rPr>
              <a:t>n</a:t>
            </a:r>
            <a:r>
              <a:rPr lang="en-US" altLang="zh-TW" sz="1800" dirty="0" smtClean="0">
                <a:solidFill>
                  <a:schemeClr val="tx2"/>
                </a:solidFill>
              </a:rPr>
              <a:t> </a:t>
            </a:r>
            <a:r>
              <a:rPr lang="en-US" altLang="zh-TW" sz="1800" b="1" dirty="0" smtClean="0">
                <a:solidFill>
                  <a:srgbClr val="C00000"/>
                </a:solidFill>
              </a:rPr>
              <a:t>possibly empty </a:t>
            </a:r>
            <a:r>
              <a:rPr lang="en-US" altLang="zh-TW" sz="1800" dirty="0" smtClean="0">
                <a:solidFill>
                  <a:schemeClr val="tx2"/>
                </a:solidFill>
              </a:rPr>
              <a:t>sets that are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n</a:t>
            </a:r>
            <a:r>
              <a:rPr lang="en-US" altLang="zh-TW" sz="1800" dirty="0" smtClean="0">
                <a:solidFill>
                  <a:schemeClr val="tx2"/>
                </a:solidFill>
              </a:rPr>
              <a:t>-</a:t>
            </a:r>
            <a:r>
              <a:rPr lang="en-US" altLang="zh-TW" sz="1800" dirty="0" err="1" smtClean="0">
                <a:solidFill>
                  <a:schemeClr val="tx2"/>
                </a:solidFill>
              </a:rPr>
              <a:t>ary</a:t>
            </a:r>
            <a:r>
              <a:rPr lang="en-US" altLang="zh-TW" sz="1800" dirty="0" smtClean="0">
                <a:solidFill>
                  <a:schemeClr val="tx2"/>
                </a:solidFill>
              </a:rPr>
              <a:t> subtrees of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r</a:t>
            </a:r>
            <a:r>
              <a:rPr lang="en-US" altLang="zh-TW" sz="18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648200"/>
            <a:ext cx="990600" cy="188881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752600" y="5650468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u="none" dirty="0" smtClean="0"/>
              <a:t>An example of 3-ary tree</a:t>
            </a:r>
            <a:endParaRPr lang="zh-TW" altLang="en-US" u="none" dirty="0"/>
          </a:p>
        </p:txBody>
      </p:sp>
      <p:cxnSp>
        <p:nvCxnSpPr>
          <p:cNvPr id="6" name="直線單箭頭接點 5"/>
          <p:cNvCxnSpPr>
            <a:stCxn id="3" idx="1"/>
          </p:cNvCxnSpPr>
          <p:nvPr/>
        </p:nvCxnSpPr>
        <p:spPr bwMode="auto">
          <a:xfrm flipH="1">
            <a:off x="1524000" y="5835134"/>
            <a:ext cx="228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B35265-640C-48B3-BC34-B178849F14C7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 Binary Tree (1/2)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4538662" cy="4267200"/>
          </a:xfrm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binary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set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of nodes such that either:</a:t>
            </a:r>
          </a:p>
          <a:p>
            <a:pPr lvl="1" eaLnBrk="1" hangingPunct="1"/>
            <a:r>
              <a:rPr lang="en-US" altLang="zh-TW" sz="20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000" dirty="0" smtClean="0">
                <a:solidFill>
                  <a:schemeClr val="tx2"/>
                </a:solidFill>
              </a:rPr>
              <a:t> is empty, or </a:t>
            </a:r>
          </a:p>
          <a:p>
            <a:pPr lvl="1" eaLnBrk="1" hangingPunct="1"/>
            <a:r>
              <a:rPr lang="en-US" altLang="zh-TW" sz="20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000" dirty="0" smtClean="0">
                <a:solidFill>
                  <a:schemeClr val="tx2"/>
                </a:solidFill>
              </a:rPr>
              <a:t> is partitioned into </a:t>
            </a:r>
            <a:r>
              <a:rPr lang="en-US" altLang="zh-TW" sz="2000" b="1" u="sng" dirty="0" smtClean="0">
                <a:solidFill>
                  <a:schemeClr val="accent2"/>
                </a:solidFill>
              </a:rPr>
              <a:t>disjoint</a:t>
            </a:r>
            <a:r>
              <a:rPr lang="en-US" altLang="zh-TW" sz="2000" dirty="0" smtClean="0">
                <a:solidFill>
                  <a:schemeClr val="tx2"/>
                </a:solidFill>
              </a:rPr>
              <a:t> subsets:</a:t>
            </a:r>
          </a:p>
          <a:p>
            <a:pPr lvl="2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A single node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r</a:t>
            </a:r>
            <a:r>
              <a:rPr lang="en-US" altLang="zh-TW" sz="1800" dirty="0" smtClean="0">
                <a:solidFill>
                  <a:schemeClr val="tx2"/>
                </a:solidFill>
              </a:rPr>
              <a:t>, the root.</a:t>
            </a:r>
          </a:p>
          <a:p>
            <a:pPr lvl="2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Two </a:t>
            </a:r>
            <a:r>
              <a:rPr lang="en-US" altLang="zh-TW" sz="1800" b="1" dirty="0" smtClean="0">
                <a:solidFill>
                  <a:srgbClr val="C00000"/>
                </a:solidFill>
              </a:rPr>
              <a:t>possibly empty </a:t>
            </a:r>
            <a:r>
              <a:rPr lang="en-US" altLang="zh-TW" sz="1800" dirty="0" smtClean="0">
                <a:solidFill>
                  <a:schemeClr val="tx2"/>
                </a:solidFill>
              </a:rPr>
              <a:t>sets that are binary trees, called the </a:t>
            </a:r>
            <a:r>
              <a:rPr lang="en-US" altLang="zh-TW" sz="1800" b="1" u="sng" dirty="0" smtClean="0">
                <a:solidFill>
                  <a:srgbClr val="6600FF"/>
                </a:solidFill>
              </a:rPr>
              <a:t>left</a:t>
            </a:r>
            <a:r>
              <a:rPr lang="en-US" altLang="zh-TW" sz="1800" u="sng" dirty="0" smtClean="0">
                <a:solidFill>
                  <a:schemeClr val="tx2"/>
                </a:solidFill>
              </a:rPr>
              <a:t> subtree</a:t>
            </a:r>
            <a:r>
              <a:rPr lang="en-US" altLang="zh-TW" sz="1800" dirty="0" smtClean="0">
                <a:solidFill>
                  <a:schemeClr val="tx2"/>
                </a:solidFill>
              </a:rPr>
              <a:t> of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r </a:t>
            </a:r>
            <a:r>
              <a:rPr lang="en-US" altLang="zh-TW" sz="1800" dirty="0" smtClean="0">
                <a:solidFill>
                  <a:schemeClr val="tx2"/>
                </a:solidFill>
              </a:rPr>
              <a:t>and the </a:t>
            </a:r>
            <a:r>
              <a:rPr lang="en-US" altLang="zh-TW" sz="1800" b="1" u="sng" dirty="0" smtClean="0">
                <a:solidFill>
                  <a:srgbClr val="6600FF"/>
                </a:solidFill>
              </a:rPr>
              <a:t>right</a:t>
            </a:r>
            <a:r>
              <a:rPr lang="en-US" altLang="zh-TW" sz="1800" u="sng" dirty="0" smtClean="0">
                <a:solidFill>
                  <a:schemeClr val="tx2"/>
                </a:solidFill>
              </a:rPr>
              <a:t> subtree</a:t>
            </a:r>
            <a:r>
              <a:rPr lang="en-US" altLang="zh-TW" sz="1800" dirty="0" smtClean="0">
                <a:solidFill>
                  <a:schemeClr val="tx2"/>
                </a:solidFill>
              </a:rPr>
              <a:t> of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r</a:t>
            </a:r>
            <a:r>
              <a:rPr lang="en-US" altLang="zh-TW" sz="1800" dirty="0" smtClean="0">
                <a:solidFill>
                  <a:schemeClr val="tx2"/>
                </a:solidFill>
              </a:rPr>
              <a:t>.</a:t>
            </a:r>
            <a:endParaRPr lang="en-US" altLang="zh-TW" sz="1800" i="1" dirty="0" smtClean="0">
              <a:solidFill>
                <a:schemeClr val="tx2"/>
              </a:solidFill>
            </a:endParaRPr>
          </a:p>
        </p:txBody>
      </p:sp>
      <p:pic>
        <p:nvPicPr>
          <p:cNvPr id="9221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2227263"/>
            <a:ext cx="3309938" cy="2798762"/>
          </a:xfrm>
          <a:noFill/>
        </p:spPr>
      </p:pic>
      <p:sp>
        <p:nvSpPr>
          <p:cNvPr id="2" name="文字方塊 1"/>
          <p:cNvSpPr txBox="1"/>
          <p:nvPr/>
        </p:nvSpPr>
        <p:spPr>
          <a:xfrm>
            <a:off x="4572000" y="5334000"/>
            <a:ext cx="4182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u="none" dirty="0" smtClean="0"/>
              <a:t>Each node in a binary tree</a:t>
            </a:r>
          </a:p>
          <a:p>
            <a:r>
              <a:rPr lang="en-US" altLang="zh-TW" b="1" u="none" dirty="0" smtClean="0"/>
              <a:t>Has no more than two children</a:t>
            </a:r>
            <a:endParaRPr lang="zh-TW" altLang="en-US" b="1" u="none" dirty="0"/>
          </a:p>
        </p:txBody>
      </p:sp>
      <p:cxnSp>
        <p:nvCxnSpPr>
          <p:cNvPr id="4" name="直線單箭頭接點 3"/>
          <p:cNvCxnSpPr/>
          <p:nvPr/>
        </p:nvCxnSpPr>
        <p:spPr bwMode="auto">
          <a:xfrm flipV="1">
            <a:off x="6096000" y="5026025"/>
            <a:ext cx="152400" cy="3079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511FB-CF27-4279-A4DD-96920945309A}" type="slidenum">
              <a:rPr lang="zh-TW" altLang="en-US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 Binary Tree (2/2)</a:t>
            </a:r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000" smtClean="0"/>
              <a:t>You can use binary trees to represent algebraic expressions.</a:t>
            </a:r>
          </a:p>
          <a:p>
            <a:pPr lvl="1" eaLnBrk="1" hangingPunct="1"/>
            <a:r>
              <a:rPr lang="en-US" altLang="zh-TW" sz="1800" smtClean="0"/>
              <a:t>Leafs are operands.</a:t>
            </a:r>
          </a:p>
          <a:p>
            <a:pPr lvl="1" eaLnBrk="1" hangingPunct="1"/>
            <a:r>
              <a:rPr lang="en-US" altLang="zh-TW" sz="1800" smtClean="0"/>
              <a:t>Evaluation manner: </a:t>
            </a:r>
            <a:r>
              <a:rPr lang="en-US" altLang="zh-TW" sz="1800" b="1" smtClean="0"/>
              <a:t>bottom-up</a:t>
            </a:r>
            <a:r>
              <a:rPr lang="en-US" altLang="zh-TW" sz="1800" smtClean="0"/>
              <a:t>.</a:t>
            </a:r>
          </a:p>
          <a:p>
            <a:pPr lvl="2" eaLnBrk="1" hangingPunct="1"/>
            <a:r>
              <a:rPr lang="en-US" altLang="zh-TW" sz="1600" smtClean="0"/>
              <a:t>The </a:t>
            </a:r>
            <a:r>
              <a:rPr lang="en-US" altLang="zh-TW" sz="1600" b="1" smtClean="0"/>
              <a:t>hierarchy</a:t>
            </a:r>
            <a:r>
              <a:rPr lang="en-US" altLang="zh-TW" sz="1600" smtClean="0"/>
              <a:t> specifies an unambiguous order for evaluating an expression.</a:t>
            </a:r>
          </a:p>
          <a:p>
            <a:pPr lvl="2" eaLnBrk="1" hangingPunct="1"/>
            <a:r>
              <a:rPr lang="en-US" altLang="zh-TW" sz="1600" smtClean="0"/>
              <a:t>Parentheses do not appear in these tree.</a:t>
            </a:r>
          </a:p>
        </p:txBody>
      </p:sp>
      <p:pic>
        <p:nvPicPr>
          <p:cNvPr id="10245" name="Picture 7" descr="fig10_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38600"/>
            <a:ext cx="5638800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1E5D5-EF24-4270-83D3-B9C62D003420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 Binary </a:t>
            </a:r>
            <a:r>
              <a:rPr lang="en-US" altLang="zh-TW" b="1" smtClean="0">
                <a:solidFill>
                  <a:schemeClr val="accent2"/>
                </a:solidFill>
              </a:rPr>
              <a:t>Search</a:t>
            </a:r>
            <a:r>
              <a:rPr lang="en-US" altLang="zh-TW" smtClean="0"/>
              <a:t> Tree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000" smtClean="0">
                <a:solidFill>
                  <a:schemeClr val="tx2"/>
                </a:solidFill>
              </a:rPr>
              <a:t>A </a:t>
            </a:r>
            <a:r>
              <a:rPr lang="en-US" altLang="zh-TW" sz="2000" b="1" smtClean="0">
                <a:solidFill>
                  <a:srgbClr val="6600FF"/>
                </a:solidFill>
              </a:rPr>
              <a:t>binary search tree</a:t>
            </a:r>
            <a:r>
              <a:rPr lang="en-US" altLang="zh-TW" sz="2000" smtClean="0">
                <a:solidFill>
                  <a:schemeClr val="tx2"/>
                </a:solidFill>
              </a:rPr>
              <a:t> is a binary tree.</a:t>
            </a:r>
          </a:p>
          <a:p>
            <a:pPr eaLnBrk="1" hangingPunct="1"/>
            <a:r>
              <a:rPr lang="en-US" altLang="zh-TW" sz="2000" smtClean="0">
                <a:solidFill>
                  <a:schemeClr val="tx2"/>
                </a:solidFill>
              </a:rPr>
              <a:t>But has the following properties for each node </a:t>
            </a:r>
            <a:r>
              <a:rPr lang="en-US" altLang="zh-TW" sz="2000" i="1" smtClean="0">
                <a:solidFill>
                  <a:schemeClr val="tx2"/>
                </a:solidFill>
              </a:rPr>
              <a:t>n:</a:t>
            </a:r>
          </a:p>
          <a:p>
            <a:pPr lvl="1" eaLnBrk="1" hangingPunct="1"/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1800" smtClean="0">
                <a:solidFill>
                  <a:schemeClr val="tx2"/>
                </a:solidFill>
              </a:rPr>
              <a:t>s value is &gt; all values in 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1800" smtClean="0">
                <a:solidFill>
                  <a:schemeClr val="tx2"/>
                </a:solidFill>
              </a:rPr>
              <a:t>s left subtree </a:t>
            </a:r>
            <a:r>
              <a:rPr lang="en-US" altLang="zh-TW" sz="1800" i="1" smtClean="0">
                <a:solidFill>
                  <a:schemeClr val="tx2"/>
                </a:solidFill>
              </a:rPr>
              <a:t>T</a:t>
            </a:r>
            <a:r>
              <a:rPr lang="en-US" altLang="zh-TW" sz="1800" i="1" baseline="-25000" smtClean="0">
                <a:solidFill>
                  <a:schemeClr val="tx2"/>
                </a:solidFill>
              </a:rPr>
              <a:t>L</a:t>
            </a:r>
            <a:r>
              <a:rPr lang="en-US" altLang="zh-TW" sz="1800" smtClean="0">
                <a:solidFill>
                  <a:schemeClr val="tx2"/>
                </a:solidFill>
              </a:rPr>
              <a:t>.</a:t>
            </a:r>
            <a:endParaRPr lang="en-US" altLang="zh-TW" sz="1800" i="1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1800" smtClean="0">
                <a:solidFill>
                  <a:schemeClr val="tx2"/>
                </a:solidFill>
              </a:rPr>
              <a:t>s value is &lt; all values in </a:t>
            </a:r>
            <a:r>
              <a:rPr lang="en-US" altLang="zh-TW" sz="1800" i="1" smtClean="0">
                <a:solidFill>
                  <a:schemeClr val="tx2"/>
                </a:solidFill>
              </a:rPr>
              <a:t>n</a:t>
            </a:r>
            <a:r>
              <a:rPr lang="en-US" altLang="zh-TW" sz="180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1800" smtClean="0">
                <a:solidFill>
                  <a:schemeClr val="tx2"/>
                </a:solidFill>
              </a:rPr>
              <a:t>s right subtree </a:t>
            </a:r>
            <a:r>
              <a:rPr lang="en-US" altLang="zh-TW" sz="1800" i="1" smtClean="0">
                <a:solidFill>
                  <a:schemeClr val="tx2"/>
                </a:solidFill>
              </a:rPr>
              <a:t>T</a:t>
            </a:r>
            <a:r>
              <a:rPr lang="en-US" altLang="zh-TW" sz="1800" i="1" baseline="-25000" smtClean="0">
                <a:solidFill>
                  <a:schemeClr val="tx2"/>
                </a:solidFill>
              </a:rPr>
              <a:t>R</a:t>
            </a:r>
            <a:r>
              <a:rPr lang="en-US" altLang="zh-TW" sz="1800" smtClean="0">
                <a:solidFill>
                  <a:schemeClr val="tx2"/>
                </a:solidFill>
              </a:rPr>
              <a:t>.</a:t>
            </a:r>
            <a:endParaRPr lang="en-US" altLang="zh-TW" sz="1800" i="1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1800" smtClean="0">
                <a:solidFill>
                  <a:schemeClr val="tx2"/>
                </a:solidFill>
              </a:rPr>
              <a:t>Both</a:t>
            </a:r>
            <a:r>
              <a:rPr lang="en-US" altLang="zh-TW" sz="1800" i="1" smtClean="0">
                <a:solidFill>
                  <a:schemeClr val="tx2"/>
                </a:solidFill>
              </a:rPr>
              <a:t> T</a:t>
            </a:r>
            <a:r>
              <a:rPr lang="en-US" altLang="zh-TW" sz="1800" i="1" baseline="-25000" smtClean="0">
                <a:solidFill>
                  <a:schemeClr val="tx2"/>
                </a:solidFill>
              </a:rPr>
              <a:t>L</a:t>
            </a:r>
            <a:r>
              <a:rPr lang="en-US" altLang="zh-TW" sz="1800" smtClean="0">
                <a:solidFill>
                  <a:schemeClr val="tx2"/>
                </a:solidFill>
              </a:rPr>
              <a:t> and </a:t>
            </a:r>
            <a:r>
              <a:rPr lang="en-US" altLang="zh-TW" sz="1800" i="1" smtClean="0">
                <a:solidFill>
                  <a:schemeClr val="tx2"/>
                </a:solidFill>
              </a:rPr>
              <a:t>T</a:t>
            </a:r>
            <a:r>
              <a:rPr lang="en-US" altLang="zh-TW" sz="1800" i="1" baseline="-25000" smtClean="0">
                <a:solidFill>
                  <a:schemeClr val="tx2"/>
                </a:solidFill>
              </a:rPr>
              <a:t>R</a:t>
            </a:r>
            <a:r>
              <a:rPr lang="en-US" altLang="zh-TW" sz="1800" smtClean="0">
                <a:solidFill>
                  <a:schemeClr val="tx2"/>
                </a:solidFill>
              </a:rPr>
              <a:t> are binary search trees.</a:t>
            </a:r>
          </a:p>
        </p:txBody>
      </p:sp>
      <p:pic>
        <p:nvPicPr>
          <p:cNvPr id="11269" name="Picture 4" descr="fig10_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81400"/>
            <a:ext cx="5334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E57C3B-1A7C-416F-B3D0-6AD6B3805AE4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The Height of Trees (1/3)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u="sng" smtClean="0">
                <a:solidFill>
                  <a:srgbClr val="6600FF"/>
                </a:solidFill>
              </a:rPr>
              <a:t>Height</a:t>
            </a:r>
            <a:r>
              <a:rPr lang="en-US" altLang="zh-TW" u="sng" smtClean="0">
                <a:solidFill>
                  <a:schemeClr val="tx2"/>
                </a:solidFill>
              </a:rPr>
              <a:t> of a tree</a:t>
            </a:r>
            <a:r>
              <a:rPr lang="en-US" altLang="zh-TW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u="sng" smtClean="0">
                <a:solidFill>
                  <a:schemeClr val="tx2"/>
                </a:solidFill>
              </a:rPr>
              <a:t>Number of nodes</a:t>
            </a:r>
            <a:r>
              <a:rPr lang="en-US" altLang="zh-TW" smtClean="0">
                <a:solidFill>
                  <a:schemeClr val="tx2"/>
                </a:solidFill>
              </a:rPr>
              <a:t> along the </a:t>
            </a:r>
            <a:r>
              <a:rPr lang="en-US" altLang="zh-TW" b="1" u="sng" smtClean="0">
                <a:solidFill>
                  <a:schemeClr val="tx2"/>
                </a:solidFill>
              </a:rPr>
              <a:t>longest</a:t>
            </a:r>
            <a:r>
              <a:rPr lang="en-US" altLang="zh-TW" u="sng" smtClean="0">
                <a:solidFill>
                  <a:schemeClr val="tx2"/>
                </a:solidFill>
              </a:rPr>
              <a:t> path from the root to a leaf</a:t>
            </a:r>
            <a:r>
              <a:rPr lang="en-US" altLang="zh-TW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TW" sz="1800" smtClean="0">
              <a:solidFill>
                <a:schemeClr val="tx2"/>
              </a:solidFill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1800" smtClean="0">
                <a:solidFill>
                  <a:schemeClr val="tx2"/>
                </a:solidFill>
              </a:rPr>
              <a:t>   Height 3                             Height 5       Height 7</a:t>
            </a:r>
          </a:p>
        </p:txBody>
      </p:sp>
      <p:pic>
        <p:nvPicPr>
          <p:cNvPr id="12293" name="Picture 8" descr="fig10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0"/>
            <a:ext cx="640080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990600" y="6338888"/>
            <a:ext cx="6465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solidFill>
                  <a:schemeClr val="accent2"/>
                </a:solidFill>
                <a:latin typeface="Verdana" pitchFamily="34" charset="0"/>
              </a:rPr>
              <a:t>Trees with the same nodes but different heights.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84FFA-A689-4282-AD82-9443CADA8AEF}" type="slidenum">
              <a:rPr lang="zh-TW" altLang="en-US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The Height of Trees (2/3)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u="sng" smtClean="0">
                <a:solidFill>
                  <a:srgbClr val="6600FF"/>
                </a:solidFill>
              </a:rPr>
              <a:t>Level</a:t>
            </a:r>
            <a:r>
              <a:rPr lang="en-US" altLang="zh-TW" sz="2400" u="sng" smtClean="0">
                <a:solidFill>
                  <a:schemeClr val="tx2"/>
                </a:solidFill>
              </a:rPr>
              <a:t> of a node</a:t>
            </a:r>
            <a:r>
              <a:rPr lang="en-US" altLang="zh-TW" sz="2400" smtClean="0">
                <a:solidFill>
                  <a:schemeClr val="tx2"/>
                </a:solidFill>
              </a:rPr>
              <a:t> </a:t>
            </a:r>
            <a:r>
              <a:rPr lang="en-US" altLang="zh-TW" sz="2400" i="1" smtClean="0">
                <a:solidFill>
                  <a:schemeClr val="tx2"/>
                </a:solidFill>
              </a:rPr>
              <a:t>n</a:t>
            </a:r>
            <a:r>
              <a:rPr lang="en-US" altLang="zh-TW" sz="2400" smtClean="0">
                <a:solidFill>
                  <a:schemeClr val="tx2"/>
                </a:solidFill>
              </a:rPr>
              <a:t> in a tree </a:t>
            </a:r>
            <a:r>
              <a:rPr lang="en-US" altLang="zh-TW" sz="2400" i="1" smtClean="0">
                <a:solidFill>
                  <a:schemeClr val="tx2"/>
                </a:solidFill>
              </a:rPr>
              <a:t>T</a:t>
            </a:r>
            <a:r>
              <a:rPr lang="en-US" altLang="zh-TW" sz="2400" smtClean="0">
                <a:solidFill>
                  <a:schemeClr val="tx2"/>
                </a:solidFill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If </a:t>
            </a:r>
            <a:r>
              <a:rPr lang="en-US" altLang="zh-TW" sz="2000" i="1" smtClean="0">
                <a:solidFill>
                  <a:schemeClr val="tx2"/>
                </a:solidFill>
              </a:rPr>
              <a:t>n </a:t>
            </a:r>
            <a:r>
              <a:rPr lang="en-US" altLang="zh-TW" sz="2000" smtClean="0">
                <a:solidFill>
                  <a:schemeClr val="tx2"/>
                </a:solidFill>
              </a:rPr>
              <a:t>is the root of 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smtClean="0">
                <a:solidFill>
                  <a:schemeClr val="tx2"/>
                </a:solidFill>
              </a:rPr>
              <a:t>, it is at level 1.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If </a:t>
            </a:r>
            <a:r>
              <a:rPr lang="en-US" altLang="zh-TW" sz="2000" i="1" smtClean="0">
                <a:solidFill>
                  <a:schemeClr val="tx2"/>
                </a:solidFill>
              </a:rPr>
              <a:t>n</a:t>
            </a:r>
            <a:r>
              <a:rPr lang="en-US" altLang="zh-TW" sz="2000" smtClean="0">
                <a:solidFill>
                  <a:schemeClr val="tx2"/>
                </a:solidFill>
              </a:rPr>
              <a:t> is not the root of 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smtClean="0">
                <a:solidFill>
                  <a:schemeClr val="tx2"/>
                </a:solidFill>
              </a:rPr>
              <a:t>, its level is 1 greater than the level of its parent.</a:t>
            </a:r>
          </a:p>
        </p:txBody>
      </p:sp>
      <p:pic>
        <p:nvPicPr>
          <p:cNvPr id="13317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1063" y="2047875"/>
            <a:ext cx="3386137" cy="3251200"/>
          </a:xfrm>
          <a:noFill/>
        </p:spPr>
      </p:pic>
      <p:sp>
        <p:nvSpPr>
          <p:cNvPr id="13318" name="Text Box 10"/>
          <p:cNvSpPr txBox="1">
            <a:spLocks noChangeArrowheads="1"/>
          </p:cNvSpPr>
          <p:nvPr/>
        </p:nvSpPr>
        <p:spPr bwMode="auto">
          <a:xfrm>
            <a:off x="8137525" y="2133600"/>
            <a:ext cx="1009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Level 1</a:t>
            </a:r>
          </a:p>
        </p:txBody>
      </p:sp>
      <p:sp>
        <p:nvSpPr>
          <p:cNvPr id="13319" name="Text Box 11"/>
          <p:cNvSpPr txBox="1">
            <a:spLocks noChangeArrowheads="1"/>
          </p:cNvSpPr>
          <p:nvPr/>
        </p:nvSpPr>
        <p:spPr bwMode="auto">
          <a:xfrm>
            <a:off x="8134350" y="34432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Level 2</a:t>
            </a:r>
          </a:p>
        </p:txBody>
      </p:sp>
      <p:sp>
        <p:nvSpPr>
          <p:cNvPr id="13320" name="Text Box 12"/>
          <p:cNvSpPr txBox="1">
            <a:spLocks noChangeArrowheads="1"/>
          </p:cNvSpPr>
          <p:nvPr/>
        </p:nvSpPr>
        <p:spPr bwMode="auto">
          <a:xfrm>
            <a:off x="8137525" y="47386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Level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161334-C1D5-4201-ABDD-54985FEC2A42}" type="slidenum">
              <a:rPr lang="zh-TW" altLang="en-US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The Height of Trees (3/3)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solidFill>
                  <a:schemeClr val="tx2"/>
                </a:solidFill>
              </a:rPr>
              <a:t>Height of a tree </a:t>
            </a:r>
            <a:r>
              <a:rPr lang="en-US" altLang="zh-TW" sz="2400" i="1" smtClean="0">
                <a:solidFill>
                  <a:schemeClr val="tx2"/>
                </a:solidFill>
              </a:rPr>
              <a:t>T</a:t>
            </a:r>
            <a:r>
              <a:rPr lang="en-US" altLang="zh-TW" sz="2400" smtClean="0">
                <a:solidFill>
                  <a:schemeClr val="tx2"/>
                </a:solidFill>
              </a:rPr>
              <a:t> defined in terms of the levels of its nodes.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If </a:t>
            </a:r>
            <a:r>
              <a:rPr lang="en-US" altLang="zh-TW" sz="2000" i="1" smtClean="0">
                <a:solidFill>
                  <a:schemeClr val="tx2"/>
                </a:solidFill>
              </a:rPr>
              <a:t>T </a:t>
            </a:r>
            <a:r>
              <a:rPr lang="en-US" altLang="zh-TW" sz="2000" smtClean="0">
                <a:solidFill>
                  <a:schemeClr val="tx2"/>
                </a:solidFill>
              </a:rPr>
              <a:t>is empty, its height is 0.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If 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smtClean="0">
                <a:solidFill>
                  <a:schemeClr val="tx2"/>
                </a:solidFill>
              </a:rPr>
              <a:t> is not empty, </a:t>
            </a:r>
            <a:r>
              <a:rPr lang="en-US" altLang="zh-TW" sz="2000" u="sng" smtClean="0">
                <a:solidFill>
                  <a:schemeClr val="tx2"/>
                </a:solidFill>
              </a:rPr>
              <a:t>its height is equal to the maximum level of its nodes</a:t>
            </a:r>
            <a:r>
              <a:rPr lang="en-US" altLang="zh-TW" sz="200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0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solidFill>
                  <a:schemeClr val="tx2"/>
                </a:solidFill>
              </a:rPr>
              <a:t>A </a:t>
            </a:r>
            <a:r>
              <a:rPr lang="en-US" altLang="zh-TW" sz="2400" b="1" smtClean="0">
                <a:solidFill>
                  <a:schemeClr val="tx2"/>
                </a:solidFill>
              </a:rPr>
              <a:t>recursive</a:t>
            </a:r>
            <a:r>
              <a:rPr lang="en-US" altLang="zh-TW" sz="2400" smtClean="0">
                <a:solidFill>
                  <a:schemeClr val="tx2"/>
                </a:solidFill>
              </a:rPr>
              <a:t> definition of height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If </a:t>
            </a:r>
            <a:r>
              <a:rPr lang="en-US" altLang="zh-TW" sz="2000" i="1" smtClean="0">
                <a:solidFill>
                  <a:schemeClr val="tx2"/>
                </a:solidFill>
              </a:rPr>
              <a:t>T </a:t>
            </a:r>
            <a:r>
              <a:rPr lang="en-US" altLang="zh-TW" sz="2000" smtClean="0">
                <a:solidFill>
                  <a:schemeClr val="tx2"/>
                </a:solidFill>
              </a:rPr>
              <a:t>is empty, its height is 0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If 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smtClean="0">
                <a:solidFill>
                  <a:schemeClr val="tx2"/>
                </a:solidFill>
              </a:rPr>
              <a:t> is not empty,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i="1" smtClean="0">
                <a:solidFill>
                  <a:schemeClr val="tx2"/>
                </a:solidFill>
              </a:rPr>
              <a:t>	height</a:t>
            </a:r>
            <a:r>
              <a:rPr lang="en-US" altLang="zh-TW" sz="2000" smtClean="0">
                <a:solidFill>
                  <a:schemeClr val="tx2"/>
                </a:solidFill>
              </a:rPr>
              <a:t>(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smtClean="0">
                <a:solidFill>
                  <a:schemeClr val="tx2"/>
                </a:solidFill>
              </a:rPr>
              <a:t>) = 1 + max{</a:t>
            </a:r>
            <a:r>
              <a:rPr lang="en-US" altLang="zh-TW" sz="2000" i="1" smtClean="0">
                <a:solidFill>
                  <a:schemeClr val="tx2"/>
                </a:solidFill>
              </a:rPr>
              <a:t>height</a:t>
            </a:r>
            <a:r>
              <a:rPr lang="en-US" altLang="zh-TW" sz="2000" smtClean="0">
                <a:solidFill>
                  <a:schemeClr val="tx2"/>
                </a:solidFill>
              </a:rPr>
              <a:t>(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i="1" baseline="-25000" smtClean="0">
                <a:solidFill>
                  <a:schemeClr val="tx2"/>
                </a:solidFill>
              </a:rPr>
              <a:t>L</a:t>
            </a:r>
            <a:r>
              <a:rPr lang="en-US" altLang="zh-TW" sz="2000" smtClean="0">
                <a:solidFill>
                  <a:schemeClr val="tx2"/>
                </a:solidFill>
              </a:rPr>
              <a:t>), </a:t>
            </a:r>
            <a:r>
              <a:rPr lang="en-US" altLang="zh-TW" sz="2000" i="1" smtClean="0">
                <a:solidFill>
                  <a:schemeClr val="tx2"/>
                </a:solidFill>
              </a:rPr>
              <a:t>height</a:t>
            </a:r>
            <a:r>
              <a:rPr lang="en-US" altLang="zh-TW" sz="2000" smtClean="0">
                <a:solidFill>
                  <a:schemeClr val="tx2"/>
                </a:solidFill>
              </a:rPr>
              <a:t>(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i="1" baseline="-25000" smtClean="0">
                <a:solidFill>
                  <a:schemeClr val="tx2"/>
                </a:solidFill>
              </a:rPr>
              <a:t>R</a:t>
            </a:r>
            <a:r>
              <a:rPr lang="en-US" altLang="zh-TW" sz="2000" smtClean="0">
                <a:solidFill>
                  <a:schemeClr val="tx2"/>
                </a:solidFill>
              </a:rPr>
              <a:t>)}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smtClean="0">
                <a:solidFill>
                  <a:schemeClr val="tx2"/>
                </a:solidFill>
              </a:rPr>
              <a:t>					</a:t>
            </a:r>
            <a:r>
              <a:rPr lang="en-US" altLang="zh-TW" sz="2000" i="1" smtClean="0">
                <a:solidFill>
                  <a:schemeClr val="tx2"/>
                </a:solidFill>
              </a:rPr>
              <a:t>r</a:t>
            </a:r>
            <a:endParaRPr lang="en-US" altLang="zh-TW" sz="200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45000"/>
              </a:lnSpc>
              <a:buFont typeface="Wingdings" pitchFamily="2" charset="2"/>
              <a:buNone/>
            </a:pPr>
            <a:r>
              <a:rPr lang="en-US" altLang="zh-TW" sz="2000" smtClean="0">
                <a:solidFill>
                  <a:schemeClr val="tx2"/>
                </a:solidFill>
              </a:rPr>
              <a:t>				        /   \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smtClean="0">
                <a:solidFill>
                  <a:schemeClr val="tx2"/>
                </a:solidFill>
              </a:rPr>
              <a:t>				     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i="1" baseline="-25000" smtClean="0">
                <a:solidFill>
                  <a:schemeClr val="tx2"/>
                </a:solidFill>
              </a:rPr>
              <a:t>L	     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i="1" baseline="-25000" smtClean="0">
                <a:solidFill>
                  <a:schemeClr val="tx2"/>
                </a:solidFill>
              </a:rPr>
              <a:t>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E50E59-ADCF-42B2-8A9C-6220720B378F}" type="slidenum">
              <a:rPr lang="zh-TW" altLang="en-US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Full Binary Trees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5376862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solidFill>
                  <a:schemeClr val="tx2"/>
                </a:solidFill>
              </a:rPr>
              <a:t>A binary tree of height </a:t>
            </a:r>
            <a:r>
              <a:rPr lang="en-US" altLang="zh-TW" sz="2400" i="1" smtClean="0">
                <a:solidFill>
                  <a:schemeClr val="tx2"/>
                </a:solidFill>
              </a:rPr>
              <a:t>h</a:t>
            </a:r>
            <a:r>
              <a:rPr lang="en-US" altLang="zh-TW" sz="2400" smtClean="0">
                <a:solidFill>
                  <a:schemeClr val="tx2"/>
                </a:solidFill>
              </a:rPr>
              <a:t> is </a:t>
            </a:r>
            <a:r>
              <a:rPr lang="en-US" altLang="zh-TW" sz="2400" b="1" i="1" smtClean="0">
                <a:solidFill>
                  <a:srgbClr val="6600FF"/>
                </a:solidFill>
              </a:rPr>
              <a:t>full</a:t>
            </a:r>
            <a:r>
              <a:rPr lang="en-US" altLang="zh-TW" sz="2400" i="1" smtClean="0">
                <a:solidFill>
                  <a:schemeClr val="tx2"/>
                </a:solidFill>
              </a:rPr>
              <a:t> </a:t>
            </a:r>
            <a:r>
              <a:rPr lang="en-US" altLang="zh-TW" sz="2400" smtClean="0">
                <a:solidFill>
                  <a:schemeClr val="tx2"/>
                </a:solidFill>
              </a:rPr>
              <a:t>if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Nodes at levels &lt; </a:t>
            </a:r>
            <a:r>
              <a:rPr lang="en-US" altLang="zh-TW" sz="2000" i="1" smtClean="0">
                <a:solidFill>
                  <a:schemeClr val="tx2"/>
                </a:solidFill>
              </a:rPr>
              <a:t>h</a:t>
            </a:r>
            <a:r>
              <a:rPr lang="en-US" altLang="zh-TW" sz="2000" smtClean="0">
                <a:solidFill>
                  <a:schemeClr val="tx2"/>
                </a:solidFill>
              </a:rPr>
              <a:t> have two children each.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solidFill>
                  <a:schemeClr val="tx2"/>
                </a:solidFill>
              </a:rPr>
              <a:t>Recursive definition: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If </a:t>
            </a:r>
            <a:r>
              <a:rPr lang="en-US" altLang="zh-TW" sz="2000" i="1" smtClean="0">
                <a:solidFill>
                  <a:schemeClr val="tx2"/>
                </a:solidFill>
              </a:rPr>
              <a:t>T </a:t>
            </a:r>
            <a:r>
              <a:rPr lang="en-US" altLang="zh-TW" sz="2000" smtClean="0">
                <a:solidFill>
                  <a:schemeClr val="tx2"/>
                </a:solidFill>
              </a:rPr>
              <a:t>is empty, 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smtClean="0">
                <a:solidFill>
                  <a:schemeClr val="tx2"/>
                </a:solidFill>
              </a:rPr>
              <a:t> is a full binary tree of height 0.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solidFill>
                  <a:schemeClr val="tx2"/>
                </a:solidFill>
              </a:rPr>
              <a:t>If 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smtClean="0">
                <a:solidFill>
                  <a:schemeClr val="tx2"/>
                </a:solidFill>
              </a:rPr>
              <a:t> is not empty and has height </a:t>
            </a:r>
            <a:r>
              <a:rPr lang="en-US" altLang="zh-TW" sz="2000" i="1" smtClean="0">
                <a:solidFill>
                  <a:schemeClr val="tx2"/>
                </a:solidFill>
              </a:rPr>
              <a:t>h</a:t>
            </a:r>
            <a:r>
              <a:rPr lang="en-US" altLang="zh-TW" sz="2000" smtClean="0">
                <a:solidFill>
                  <a:schemeClr val="tx2"/>
                </a:solidFill>
              </a:rPr>
              <a:t> &gt; 0, </a:t>
            </a:r>
            <a:r>
              <a:rPr lang="en-US" altLang="zh-TW" sz="2000" i="1" smtClean="0">
                <a:solidFill>
                  <a:schemeClr val="tx2"/>
                </a:solidFill>
              </a:rPr>
              <a:t>T</a:t>
            </a:r>
            <a:r>
              <a:rPr lang="en-US" altLang="zh-TW" sz="2000" smtClean="0">
                <a:solidFill>
                  <a:schemeClr val="tx2"/>
                </a:solidFill>
              </a:rPr>
              <a:t> is a full binary tree if root</a:t>
            </a:r>
            <a:r>
              <a:rPr lang="en-US" altLang="zh-TW" sz="200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000" smtClean="0">
                <a:solidFill>
                  <a:schemeClr val="tx2"/>
                </a:solidFill>
              </a:rPr>
              <a:t>s subtrees are both full binary trees of height </a:t>
            </a:r>
            <a:r>
              <a:rPr lang="en-US" altLang="zh-TW" sz="2000" i="1" smtClean="0">
                <a:solidFill>
                  <a:schemeClr val="tx2"/>
                </a:solidFill>
              </a:rPr>
              <a:t>h </a:t>
            </a:r>
            <a:r>
              <a:rPr lang="en-US" altLang="zh-TW" sz="200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000" smtClean="0">
                <a:solidFill>
                  <a:schemeClr val="tx2"/>
                </a:solidFill>
              </a:rPr>
              <a:t> 1.</a:t>
            </a:r>
          </a:p>
        </p:txBody>
      </p:sp>
      <p:pic>
        <p:nvPicPr>
          <p:cNvPr id="15365" name="Picture 10" descr="fig10_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09800"/>
            <a:ext cx="2311400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0CF3F-5B4E-4084-B7D9-447ED279073F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Complete Binary Trees (1/2)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>
                <a:solidFill>
                  <a:schemeClr val="tx2"/>
                </a:solidFill>
              </a:rPr>
              <a:t>A binary tree of height </a:t>
            </a:r>
            <a:r>
              <a:rPr lang="en-US" altLang="zh-TW" sz="2400" i="1" smtClean="0">
                <a:solidFill>
                  <a:schemeClr val="tx2"/>
                </a:solidFill>
              </a:rPr>
              <a:t>h</a:t>
            </a:r>
            <a:r>
              <a:rPr lang="en-US" altLang="zh-TW" sz="2400" smtClean="0">
                <a:solidFill>
                  <a:schemeClr val="tx2"/>
                </a:solidFill>
              </a:rPr>
              <a:t> is </a:t>
            </a:r>
            <a:r>
              <a:rPr lang="en-US" altLang="zh-TW" sz="2400" b="1" i="1" smtClean="0">
                <a:solidFill>
                  <a:srgbClr val="6600FF"/>
                </a:solidFill>
              </a:rPr>
              <a:t>complete</a:t>
            </a:r>
            <a:r>
              <a:rPr lang="en-US" altLang="zh-TW" sz="2400" smtClean="0">
                <a:solidFill>
                  <a:schemeClr val="tx2"/>
                </a:solidFill>
              </a:rPr>
              <a:t> if</a:t>
            </a:r>
          </a:p>
          <a:p>
            <a:pPr lvl="1" eaLnBrk="1" hangingPunct="1"/>
            <a:r>
              <a:rPr lang="en-US" altLang="zh-TW" sz="2000" smtClean="0">
                <a:solidFill>
                  <a:schemeClr val="tx2"/>
                </a:solidFill>
              </a:rPr>
              <a:t>It is full to level </a:t>
            </a:r>
            <a:r>
              <a:rPr lang="en-US" altLang="zh-TW" sz="2000" i="1" smtClean="0">
                <a:solidFill>
                  <a:schemeClr val="tx2"/>
                </a:solidFill>
              </a:rPr>
              <a:t>h</a:t>
            </a:r>
            <a:r>
              <a:rPr lang="en-US" altLang="zh-TW" sz="2000" smtClean="0">
                <a:solidFill>
                  <a:schemeClr val="tx2"/>
                </a:solidFill>
              </a:rPr>
              <a:t> </a:t>
            </a:r>
            <a:r>
              <a:rPr lang="en-US" altLang="zh-TW" sz="200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000" smtClean="0">
                <a:solidFill>
                  <a:schemeClr val="tx2"/>
                </a:solidFill>
              </a:rPr>
              <a:t> 1.</a:t>
            </a:r>
          </a:p>
          <a:p>
            <a:pPr lvl="1" eaLnBrk="1" hangingPunct="1"/>
            <a:r>
              <a:rPr lang="en-US" altLang="zh-TW" sz="2000" smtClean="0">
                <a:solidFill>
                  <a:schemeClr val="tx2"/>
                </a:solidFill>
              </a:rPr>
              <a:t>Level </a:t>
            </a:r>
            <a:r>
              <a:rPr lang="en-US" altLang="zh-TW" sz="2000" i="1" smtClean="0">
                <a:solidFill>
                  <a:schemeClr val="tx2"/>
                </a:solidFill>
              </a:rPr>
              <a:t>h</a:t>
            </a:r>
            <a:r>
              <a:rPr lang="en-US" altLang="zh-TW" sz="2000" smtClean="0">
                <a:solidFill>
                  <a:schemeClr val="tx2"/>
                </a:solidFill>
              </a:rPr>
              <a:t> is </a:t>
            </a:r>
            <a:r>
              <a:rPr lang="en-US" altLang="zh-TW" sz="2000" b="1" smtClean="0">
                <a:solidFill>
                  <a:schemeClr val="accent2"/>
                </a:solidFill>
              </a:rPr>
              <a:t>filled</a:t>
            </a:r>
            <a:r>
              <a:rPr lang="en-US" altLang="zh-TW" sz="2000" smtClean="0">
                <a:solidFill>
                  <a:schemeClr val="tx2"/>
                </a:solidFill>
              </a:rPr>
              <a:t> </a:t>
            </a:r>
            <a:r>
              <a:rPr lang="en-US" altLang="zh-TW" sz="2000" b="1" smtClean="0">
                <a:solidFill>
                  <a:schemeClr val="accent2"/>
                </a:solidFill>
              </a:rPr>
              <a:t>from left to right</a:t>
            </a:r>
            <a:r>
              <a:rPr lang="en-US" altLang="zh-TW" sz="200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6389" name="Picture 4" descr="fig10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71800"/>
            <a:ext cx="5029200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31905-7F5B-4ABF-9579-01E217408C67}" type="slidenum">
              <a:rPr lang="zh-TW" altLang="en-US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Complete Binary Trees (2/2)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400" smtClean="0">
                <a:solidFill>
                  <a:schemeClr val="tx2"/>
                </a:solidFill>
              </a:rPr>
              <a:t>Another definition:</a:t>
            </a:r>
          </a:p>
          <a:p>
            <a:pPr eaLnBrk="1" hangingPunct="1"/>
            <a:r>
              <a:rPr lang="en-US" altLang="zh-TW" sz="2400" smtClean="0">
                <a:solidFill>
                  <a:schemeClr val="tx2"/>
                </a:solidFill>
              </a:rPr>
              <a:t>A binary tree of height </a:t>
            </a:r>
            <a:r>
              <a:rPr lang="en-US" altLang="zh-TW" sz="2400" i="1" smtClean="0">
                <a:solidFill>
                  <a:schemeClr val="tx2"/>
                </a:solidFill>
              </a:rPr>
              <a:t>h</a:t>
            </a:r>
            <a:r>
              <a:rPr lang="en-US" altLang="zh-TW" sz="2400" smtClean="0">
                <a:solidFill>
                  <a:schemeClr val="tx2"/>
                </a:solidFill>
              </a:rPr>
              <a:t> is </a:t>
            </a:r>
            <a:r>
              <a:rPr lang="en-US" altLang="zh-TW" sz="2400" i="1" smtClean="0">
                <a:solidFill>
                  <a:schemeClr val="tx2"/>
                </a:solidFill>
              </a:rPr>
              <a:t>complete</a:t>
            </a:r>
            <a:r>
              <a:rPr lang="en-US" altLang="zh-TW" sz="2400" smtClean="0">
                <a:solidFill>
                  <a:schemeClr val="tx2"/>
                </a:solidFill>
              </a:rPr>
              <a:t> if</a:t>
            </a:r>
          </a:p>
          <a:p>
            <a:pPr lvl="1" eaLnBrk="1" hangingPunct="1"/>
            <a:r>
              <a:rPr lang="en-US" altLang="zh-TW" sz="2000" smtClean="0">
                <a:solidFill>
                  <a:schemeClr val="tx2"/>
                </a:solidFill>
              </a:rPr>
              <a:t>All nodes at levels &lt;= </a:t>
            </a:r>
            <a:r>
              <a:rPr lang="en-US" altLang="zh-TW" sz="2000" i="1" smtClean="0">
                <a:solidFill>
                  <a:schemeClr val="tx2"/>
                </a:solidFill>
              </a:rPr>
              <a:t>h</a:t>
            </a:r>
            <a:r>
              <a:rPr lang="en-US" altLang="zh-TW" sz="2000" smtClean="0">
                <a:solidFill>
                  <a:schemeClr val="tx2"/>
                </a:solidFill>
              </a:rPr>
              <a:t> </a:t>
            </a:r>
            <a:r>
              <a:rPr lang="en-US" altLang="zh-TW" sz="200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000" smtClean="0">
                <a:solidFill>
                  <a:schemeClr val="tx2"/>
                </a:solidFill>
              </a:rPr>
              <a:t> 2 have two children each, and.</a:t>
            </a:r>
          </a:p>
          <a:p>
            <a:pPr lvl="1" eaLnBrk="1" hangingPunct="1"/>
            <a:r>
              <a:rPr lang="en-US" altLang="zh-TW" sz="2000" smtClean="0">
                <a:solidFill>
                  <a:schemeClr val="tx2"/>
                </a:solidFill>
              </a:rPr>
              <a:t>When a node at level </a:t>
            </a:r>
            <a:r>
              <a:rPr lang="en-US" altLang="zh-TW" sz="2000" i="1" smtClean="0">
                <a:solidFill>
                  <a:schemeClr val="tx2"/>
                </a:solidFill>
              </a:rPr>
              <a:t>h</a:t>
            </a:r>
            <a:r>
              <a:rPr lang="en-US" altLang="zh-TW" sz="2000" smtClean="0">
                <a:solidFill>
                  <a:schemeClr val="tx2"/>
                </a:solidFill>
              </a:rPr>
              <a:t> </a:t>
            </a:r>
            <a:r>
              <a:rPr lang="en-US" altLang="zh-TW" sz="200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000" smtClean="0">
                <a:solidFill>
                  <a:schemeClr val="tx2"/>
                </a:solidFill>
              </a:rPr>
              <a:t> 1 has children, all nodes to its left at the same level have two children each.</a:t>
            </a:r>
          </a:p>
          <a:p>
            <a:pPr lvl="1" eaLnBrk="1" hangingPunct="1"/>
            <a:r>
              <a:rPr lang="en-US" altLang="zh-TW" sz="2000" smtClean="0">
                <a:solidFill>
                  <a:schemeClr val="tx2"/>
                </a:solidFill>
              </a:rPr>
              <a:t>When a node at level </a:t>
            </a:r>
            <a:r>
              <a:rPr lang="en-US" altLang="zh-TW" sz="2000" i="1" smtClean="0">
                <a:solidFill>
                  <a:schemeClr val="tx2"/>
                </a:solidFill>
              </a:rPr>
              <a:t>h</a:t>
            </a:r>
            <a:r>
              <a:rPr lang="en-US" altLang="zh-TW" sz="2000" smtClean="0">
                <a:solidFill>
                  <a:schemeClr val="tx2"/>
                </a:solidFill>
              </a:rPr>
              <a:t> </a:t>
            </a:r>
            <a:r>
              <a:rPr lang="en-US" altLang="zh-TW" sz="200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000" smtClean="0">
                <a:solidFill>
                  <a:schemeClr val="tx2"/>
                </a:solidFill>
              </a:rPr>
              <a:t> 1 has one child, it is a left child.</a:t>
            </a:r>
          </a:p>
        </p:txBody>
      </p:sp>
      <p:pic>
        <p:nvPicPr>
          <p:cNvPr id="17413" name="Picture 4" descr="fig10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613275"/>
            <a:ext cx="23622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6719888" y="4572000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1</a:t>
            </a:r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6719888" y="4800600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2</a:t>
            </a:r>
          </a:p>
        </p:txBody>
      </p:sp>
      <p:sp>
        <p:nvSpPr>
          <p:cNvPr id="17416" name="Text Box 7"/>
          <p:cNvSpPr txBox="1">
            <a:spLocks noChangeArrowheads="1"/>
          </p:cNvSpPr>
          <p:nvPr/>
        </p:nvSpPr>
        <p:spPr bwMode="auto">
          <a:xfrm>
            <a:off x="6719888" y="5181600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3</a:t>
            </a:r>
          </a:p>
        </p:txBody>
      </p:sp>
      <p:sp>
        <p:nvSpPr>
          <p:cNvPr id="17417" name="Text Box 8"/>
          <p:cNvSpPr txBox="1">
            <a:spLocks noChangeArrowheads="1"/>
          </p:cNvSpPr>
          <p:nvPr/>
        </p:nvSpPr>
        <p:spPr bwMode="auto">
          <a:xfrm>
            <a:off x="6719888" y="5562600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4</a:t>
            </a:r>
          </a:p>
        </p:txBody>
      </p:sp>
      <p:sp>
        <p:nvSpPr>
          <p:cNvPr id="17418" name="Text Box 9"/>
          <p:cNvSpPr txBox="1">
            <a:spLocks noChangeArrowheads="1"/>
          </p:cNvSpPr>
          <p:nvPr/>
        </p:nvSpPr>
        <p:spPr bwMode="auto">
          <a:xfrm>
            <a:off x="6719888" y="5867400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5</a:t>
            </a:r>
          </a:p>
        </p:txBody>
      </p:sp>
      <p:sp>
        <p:nvSpPr>
          <p:cNvPr id="130058" name="Rectangle 10"/>
          <p:cNvSpPr>
            <a:spLocks noChangeArrowheads="1"/>
          </p:cNvSpPr>
          <p:nvPr/>
        </p:nvSpPr>
        <p:spPr bwMode="auto">
          <a:xfrm>
            <a:off x="4191000" y="4572000"/>
            <a:ext cx="3429000" cy="914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0059" name="Rectangle 11"/>
          <p:cNvSpPr>
            <a:spLocks noChangeArrowheads="1"/>
          </p:cNvSpPr>
          <p:nvPr/>
        </p:nvSpPr>
        <p:spPr bwMode="auto">
          <a:xfrm>
            <a:off x="4191000" y="5562600"/>
            <a:ext cx="3429000" cy="304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8" grpId="0" animBg="1"/>
      <p:bldP spid="13005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8713C6-C7B9-4008-88CF-9AD4A880637B}" type="slidenum">
              <a:rPr lang="zh-TW" altLang="en-US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Balanced Binary Trees</a:t>
            </a:r>
          </a:p>
        </p:txBody>
      </p:sp>
      <p:sp>
        <p:nvSpPr>
          <p:cNvPr id="18436" name="Text Box 9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binary tree is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balanced</a:t>
            </a:r>
            <a:r>
              <a:rPr lang="en-US" altLang="zh-TW" sz="2400" dirty="0" smtClean="0">
                <a:solidFill>
                  <a:schemeClr val="tx2"/>
                </a:solidFill>
              </a:rPr>
              <a:t> if the heights of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any</a:t>
            </a:r>
            <a:r>
              <a:rPr lang="en-US" altLang="zh-TW" sz="2400" dirty="0" smtClean="0">
                <a:solidFill>
                  <a:schemeClr val="tx2"/>
                </a:solidFill>
              </a:rPr>
              <a:t> node</a:t>
            </a:r>
            <a:r>
              <a:rPr lang="en-US" altLang="zh-TW" sz="24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400" dirty="0" smtClean="0">
                <a:solidFill>
                  <a:schemeClr val="tx2"/>
                </a:solidFill>
              </a:rPr>
              <a:t>s two subtrees differ by no more than 1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Complete binary trees are balanced.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Full binary trees are complete and balanced.</a:t>
            </a:r>
          </a:p>
          <a:p>
            <a:pPr eaLnBrk="1" hangingPunct="1">
              <a:buFont typeface="Wingdings" pitchFamily="2" charset="2"/>
              <a:buNone/>
            </a:pPr>
            <a:endParaRPr lang="zh-TW" altLang="en-US" sz="2400" dirty="0" smtClean="0">
              <a:solidFill>
                <a:schemeClr val="tx2"/>
              </a:solidFill>
            </a:endParaRPr>
          </a:p>
        </p:txBody>
      </p:sp>
      <p:pic>
        <p:nvPicPr>
          <p:cNvPr id="18437" name="Picture 10" descr="fig10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38525"/>
            <a:ext cx="4114800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29000"/>
            <a:ext cx="28194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 Box 12"/>
          <p:cNvSpPr txBox="1">
            <a:spLocks noChangeArrowheads="1"/>
          </p:cNvSpPr>
          <p:nvPr/>
        </p:nvSpPr>
        <p:spPr bwMode="auto">
          <a:xfrm>
            <a:off x="685800" y="3581400"/>
            <a:ext cx="1338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solidFill>
                  <a:schemeClr val="accent2"/>
                </a:solidFill>
                <a:latin typeface="Verdana" pitchFamily="34" charset="0"/>
              </a:rPr>
              <a:t>balanced</a:t>
            </a:r>
          </a:p>
        </p:txBody>
      </p:sp>
      <p:sp>
        <p:nvSpPr>
          <p:cNvPr id="18440" name="Text Box 13"/>
          <p:cNvSpPr txBox="1">
            <a:spLocks noChangeArrowheads="1"/>
          </p:cNvSpPr>
          <p:nvPr/>
        </p:nvSpPr>
        <p:spPr bwMode="auto">
          <a:xfrm>
            <a:off x="5181600" y="3581400"/>
            <a:ext cx="16652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solidFill>
                  <a:schemeClr val="accent2"/>
                </a:solidFill>
                <a:latin typeface="Verdana" pitchFamily="34" charset="0"/>
              </a:rPr>
              <a:t>unbalanced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Maximum Height of a Binary Tree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b="1" dirty="0">
                <a:solidFill>
                  <a:srgbClr val="6600FF"/>
                </a:solidFill>
              </a:rPr>
              <a:t>maximum height </a:t>
            </a:r>
            <a:r>
              <a:rPr lang="en-US" altLang="zh-TW" dirty="0"/>
              <a:t>of an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-node </a:t>
            </a:r>
            <a:r>
              <a:rPr lang="en-US" altLang="zh-TW" dirty="0"/>
              <a:t>binary tree is </a:t>
            </a:r>
            <a:r>
              <a:rPr lang="en-US" altLang="zh-TW" b="1" i="1" dirty="0" smtClean="0">
                <a:solidFill>
                  <a:srgbClr val="C00000"/>
                </a:solidFill>
              </a:rPr>
              <a:t>n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By giving each internal node exactly one child.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3389313"/>
            <a:ext cx="30194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8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Minimum </a:t>
            </a:r>
            <a:r>
              <a:rPr lang="en-US" altLang="zh-TW" dirty="0"/>
              <a:t>Height of a Binary </a:t>
            </a:r>
            <a:r>
              <a:rPr lang="en-US" altLang="zh-TW" dirty="0" smtClean="0"/>
              <a:t>Tree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 smtClean="0"/>
              <a:t>To minimize the height of a binary tree given n nodes, you must fill each level of the tree as completely as possible.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2703335"/>
            <a:ext cx="7186613" cy="361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1036299" y="6311764"/>
            <a:ext cx="66030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u="none" dirty="0" smtClean="0"/>
              <a:t>Counting the nodes in a full binary tree of height </a:t>
            </a:r>
            <a:r>
              <a:rPr lang="en-US" altLang="zh-TW" sz="1600" i="1" u="none" dirty="0" smtClean="0"/>
              <a:t>h</a:t>
            </a:r>
            <a:endParaRPr lang="zh-TW" altLang="en-US" sz="1600" i="1" u="none" dirty="0"/>
          </a:p>
        </p:txBody>
      </p:sp>
    </p:spTree>
    <p:extLst>
      <p:ext uri="{BB962C8B-B14F-4D97-AF65-F5344CB8AC3E}">
        <p14:creationId xmlns:p14="http://schemas.microsoft.com/office/powerpoint/2010/main" val="9967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Minimum Height of a Binary </a:t>
            </a:r>
            <a:r>
              <a:rPr lang="en-US" altLang="zh-TW" dirty="0" smtClean="0"/>
              <a:t>Tree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9900" lvl="1" indent="-469900">
              <a:buFont typeface="Wingdings" pitchFamily="2" charset="2"/>
              <a:buChar char="o"/>
            </a:pPr>
            <a:r>
              <a:rPr lang="en-US" altLang="zh-TW" dirty="0" smtClean="0"/>
              <a:t>The minimum height of a binary tree with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nodes is </a:t>
            </a:r>
            <a:r>
              <a:rPr lang="en-US" altLang="zh-TW" b="1" dirty="0">
                <a:solidFill>
                  <a:srgbClr val="C00000"/>
                </a:solidFill>
                <a:sym typeface="Symbol" pitchFamily="18" charset="2"/>
              </a:rPr>
              <a:t></a:t>
            </a:r>
            <a:r>
              <a:rPr lang="en-US" altLang="zh-TW" b="1" i="1" dirty="0">
                <a:solidFill>
                  <a:srgbClr val="C00000"/>
                </a:solidFill>
                <a:sym typeface="Symbol" pitchFamily="18" charset="2"/>
              </a:rPr>
              <a:t>log</a:t>
            </a:r>
            <a:r>
              <a:rPr lang="en-US" altLang="zh-TW" b="1" i="1" baseline="-25000" dirty="0">
                <a:solidFill>
                  <a:srgbClr val="C00000"/>
                </a:solidFill>
                <a:sym typeface="Symbol" pitchFamily="18" charset="2"/>
              </a:rPr>
              <a:t>2</a:t>
            </a:r>
            <a:r>
              <a:rPr lang="en-US" altLang="zh-TW" b="1" i="1" dirty="0">
                <a:solidFill>
                  <a:srgbClr val="C00000"/>
                </a:solidFill>
                <a:sym typeface="Symbol" pitchFamily="18" charset="2"/>
              </a:rPr>
              <a:t>(n+1</a:t>
            </a:r>
            <a:r>
              <a:rPr lang="en-US" altLang="zh-TW" b="1" i="1" dirty="0" smtClean="0">
                <a:solidFill>
                  <a:srgbClr val="C00000"/>
                </a:solidFill>
                <a:sym typeface="Symbol" pitchFamily="18" charset="2"/>
              </a:rPr>
              <a:t>)</a:t>
            </a:r>
            <a:r>
              <a:rPr lang="en-US" altLang="zh-TW" b="1" dirty="0" smtClean="0">
                <a:solidFill>
                  <a:srgbClr val="C00000"/>
                </a:solidFill>
                <a:sym typeface="Symbol" pitchFamily="18" charset="2"/>
              </a:rPr>
              <a:t></a:t>
            </a:r>
            <a:endParaRPr lang="en-US" altLang="zh-TW" b="1" dirty="0">
              <a:solidFill>
                <a:srgbClr val="C00000"/>
              </a:solidFill>
              <a:sym typeface="Symbol" pitchFamily="18" charset="2"/>
            </a:endParaRPr>
          </a:p>
          <a:p>
            <a:endParaRPr lang="en-US" altLang="zh-TW" dirty="0" smtClean="0"/>
          </a:p>
          <a:p>
            <a:r>
              <a:rPr lang="en-US" altLang="zh-TW" dirty="0">
                <a:solidFill>
                  <a:schemeClr val="tx2"/>
                </a:solidFill>
                <a:sym typeface="Symbol" pitchFamily="18" charset="2"/>
              </a:rPr>
              <a:t>Complete trees and full trees have minimum height.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5296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Binary Tree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As an abstract data type, the binary tree has operations that:</a:t>
            </a:r>
          </a:p>
          <a:p>
            <a:pPr lvl="1"/>
            <a:r>
              <a:rPr lang="en-US" altLang="zh-TW" b="1" dirty="0" smtClean="0"/>
              <a:t>Add</a:t>
            </a:r>
            <a:r>
              <a:rPr lang="en-US" altLang="zh-TW" dirty="0" smtClean="0"/>
              <a:t> and </a:t>
            </a:r>
            <a:r>
              <a:rPr lang="en-US" altLang="zh-TW" b="1" dirty="0" smtClean="0"/>
              <a:t>remove</a:t>
            </a:r>
            <a:r>
              <a:rPr lang="en-US" altLang="zh-TW" dirty="0" smtClean="0"/>
              <a:t> nodes</a:t>
            </a:r>
          </a:p>
          <a:p>
            <a:pPr lvl="1"/>
            <a:r>
              <a:rPr lang="en-US" altLang="zh-TW" b="1" dirty="0" smtClean="0"/>
              <a:t>Set</a:t>
            </a:r>
            <a:r>
              <a:rPr lang="en-US" altLang="zh-TW" dirty="0" smtClean="0"/>
              <a:t> or </a:t>
            </a:r>
            <a:r>
              <a:rPr lang="en-US" altLang="zh-TW" b="1" dirty="0" smtClean="0"/>
              <a:t>retrieve</a:t>
            </a:r>
            <a:r>
              <a:rPr lang="en-US" altLang="zh-TW" dirty="0" smtClean="0"/>
              <a:t> the data in the root of the tree</a:t>
            </a:r>
          </a:p>
          <a:p>
            <a:pPr lvl="1"/>
            <a:r>
              <a:rPr lang="en-US" altLang="zh-TW" b="1" dirty="0" smtClean="0"/>
              <a:t>Test</a:t>
            </a:r>
            <a:r>
              <a:rPr lang="en-US" altLang="zh-TW" dirty="0" smtClean="0"/>
              <a:t> whether the tree is empty</a:t>
            </a:r>
          </a:p>
          <a:p>
            <a:pPr lvl="1"/>
            <a:r>
              <a:rPr lang="en-US" altLang="zh-TW" b="1" dirty="0" smtClean="0"/>
              <a:t>Traversal</a:t>
            </a:r>
            <a:r>
              <a:rPr lang="en-US" altLang="zh-TW" dirty="0" smtClean="0"/>
              <a:t> operations that</a:t>
            </a:r>
            <a:r>
              <a:rPr lang="en-US" altLang="zh-TW" b="1" dirty="0" smtClean="0">
                <a:solidFill>
                  <a:srgbClr val="C00000"/>
                </a:solidFill>
              </a:rPr>
              <a:t> visit every node</a:t>
            </a:r>
            <a:r>
              <a:rPr lang="en-US" altLang="zh-TW" dirty="0" smtClean="0"/>
              <a:t> in a binary tree</a:t>
            </a:r>
          </a:p>
          <a:p>
            <a:pPr lvl="2"/>
            <a:r>
              <a:rPr lang="en-US" altLang="zh-TW" dirty="0" smtClean="0"/>
              <a:t>Visit </a:t>
            </a:r>
            <a:r>
              <a:rPr lang="en-US" altLang="zh-TW" dirty="0" smtClean="0">
                <a:sym typeface="Wingdings" panose="05000000000000000000" pitchFamily="2" charset="2"/>
              </a:rPr>
              <a:t>doing </a:t>
            </a:r>
            <a:r>
              <a:rPr lang="en-US" altLang="zh-TW" b="1" dirty="0" smtClean="0">
                <a:sym typeface="Wingdings" panose="05000000000000000000" pitchFamily="2" charset="2"/>
              </a:rPr>
              <a:t>something</a:t>
            </a:r>
            <a:r>
              <a:rPr lang="en-US" altLang="zh-TW" dirty="0" smtClean="0">
                <a:sym typeface="Wingdings" panose="05000000000000000000" pitchFamily="2" charset="2"/>
              </a:rPr>
              <a:t> with or to the node.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453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9C3823-C64A-4243-A12B-EEBF8F77BD21}" type="slidenum">
              <a:rPr lang="zh-TW" altLang="en-US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(1/6)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traversal</a:t>
            </a:r>
            <a:r>
              <a:rPr lang="en-US" altLang="zh-TW" sz="2400" dirty="0" smtClean="0">
                <a:solidFill>
                  <a:schemeClr val="tx2"/>
                </a:solidFill>
              </a:rPr>
              <a:t> visits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each node</a:t>
            </a:r>
            <a:r>
              <a:rPr lang="en-US" altLang="zh-TW" sz="2400" dirty="0" smtClean="0">
                <a:solidFill>
                  <a:schemeClr val="tx2"/>
                </a:solidFill>
              </a:rPr>
              <a:t> in a tree.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smtClean="0">
                <a:solidFill>
                  <a:schemeClr val="tx2"/>
                </a:solidFill>
              </a:rPr>
              <a:t>You do something with or to the node during a visit.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smtClean="0">
                <a:solidFill>
                  <a:schemeClr val="tx2"/>
                </a:solidFill>
              </a:rPr>
              <a:t>For example, </a:t>
            </a:r>
            <a:r>
              <a:rPr lang="en-US" altLang="zh-TW" sz="2000" b="1" dirty="0" smtClean="0">
                <a:solidFill>
                  <a:schemeClr val="tx2"/>
                </a:solidFill>
              </a:rPr>
              <a:t>display</a:t>
            </a:r>
            <a:r>
              <a:rPr lang="en-US" altLang="zh-TW" sz="2000" dirty="0" smtClean="0">
                <a:solidFill>
                  <a:schemeClr val="tx2"/>
                </a:solidFill>
              </a:rPr>
              <a:t> or </a:t>
            </a:r>
            <a:r>
              <a:rPr lang="en-US" altLang="zh-TW" sz="2000" b="1" dirty="0" smtClean="0">
                <a:solidFill>
                  <a:schemeClr val="tx2"/>
                </a:solidFill>
              </a:rPr>
              <a:t>modify</a:t>
            </a:r>
            <a:r>
              <a:rPr lang="en-US" altLang="zh-TW" sz="2000" dirty="0" smtClean="0">
                <a:solidFill>
                  <a:schemeClr val="tx2"/>
                </a:solidFill>
              </a:rPr>
              <a:t> the data in the node.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600" dirty="0" smtClean="0">
                <a:solidFill>
                  <a:schemeClr val="tx2"/>
                </a:solidFill>
              </a:rPr>
              <a:t>Assume that visiting means displaying data.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With the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recursive definition</a:t>
            </a:r>
            <a:r>
              <a:rPr lang="en-US" altLang="zh-TW" sz="2400" dirty="0" smtClean="0">
                <a:solidFill>
                  <a:schemeClr val="tx2"/>
                </a:solidFill>
              </a:rPr>
              <a:t> of a binary tree, you can construct a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recursive traversal algorithm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smtClean="0">
                <a:solidFill>
                  <a:schemeClr val="tx2"/>
                </a:solidFill>
              </a:rPr>
              <a:t>If the tree is </a:t>
            </a:r>
            <a:r>
              <a:rPr lang="en-US" altLang="zh-TW" sz="2000" u="sng" dirty="0" smtClean="0">
                <a:solidFill>
                  <a:schemeClr val="tx2"/>
                </a:solidFill>
              </a:rPr>
              <a:t>not empty</a:t>
            </a:r>
            <a:r>
              <a:rPr lang="en-US" altLang="zh-TW" sz="2000" dirty="0" smtClean="0">
                <a:solidFill>
                  <a:schemeClr val="tx2"/>
                </a:solidFill>
              </a:rPr>
              <a:t>, the traversal algorithm must perform three tasks: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dirty="0" smtClean="0">
                <a:solidFill>
                  <a:schemeClr val="tx2"/>
                </a:solidFill>
              </a:rPr>
              <a:t>Display the data in the root.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b="1" dirty="0" smtClean="0">
                <a:solidFill>
                  <a:srgbClr val="FF00FF"/>
                </a:solidFill>
              </a:rPr>
              <a:t>Traverse</a:t>
            </a:r>
            <a:r>
              <a:rPr lang="en-US" altLang="zh-TW" sz="1800" dirty="0" smtClean="0">
                <a:solidFill>
                  <a:schemeClr val="tx2"/>
                </a:solidFill>
              </a:rPr>
              <a:t> the two subtrees </a:t>
            </a:r>
            <a:r>
              <a:rPr lang="en-US" altLang="zh-TW" sz="1400" dirty="0" smtClean="0">
                <a:solidFill>
                  <a:schemeClr val="tx2"/>
                </a:solidFill>
              </a:rPr>
              <a:t>(recursive </a:t>
            </a:r>
            <a:r>
              <a:rPr lang="en-US" altLang="zh-TW" sz="1400" dirty="0" smtClean="0">
                <a:solidFill>
                  <a:schemeClr val="tx2"/>
                </a:solidFill>
                <a:latin typeface="Times" pitchFamily="18" charset="0"/>
              </a:rPr>
              <a:t>…</a:t>
            </a:r>
            <a:r>
              <a:rPr lang="en-US" altLang="zh-TW" sz="1400" dirty="0" smtClean="0">
                <a:solidFill>
                  <a:schemeClr val="tx2"/>
                </a:solidFill>
              </a:rPr>
              <a:t> smaller problems)</a:t>
            </a:r>
            <a:r>
              <a:rPr lang="en-US" altLang="zh-TW" sz="1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smtClean="0">
                <a:solidFill>
                  <a:schemeClr val="tx2"/>
                </a:solidFill>
              </a:rPr>
              <a:t>The base case: If the tree is </a:t>
            </a:r>
            <a:r>
              <a:rPr lang="en-US" altLang="zh-TW" sz="2000" u="sng" dirty="0" smtClean="0">
                <a:solidFill>
                  <a:schemeClr val="tx2"/>
                </a:solidFill>
              </a:rPr>
              <a:t>empty</a:t>
            </a:r>
            <a:r>
              <a:rPr lang="en-US" altLang="zh-TW" sz="2000" dirty="0" smtClean="0">
                <a:solidFill>
                  <a:schemeClr val="tx2"/>
                </a:solidFill>
              </a:rPr>
              <a:t>, the algorithm takes no action.</a:t>
            </a:r>
          </a:p>
        </p:txBody>
      </p:sp>
    </p:spTree>
    <p:extLst>
      <p:ext uri="{BB962C8B-B14F-4D97-AF65-F5344CB8AC3E}">
        <p14:creationId xmlns:p14="http://schemas.microsoft.com/office/powerpoint/2010/main" val="407169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ADB281-224D-466E-A73E-5FA90CB0113A}" type="slidenum">
              <a:rPr lang="zh-TW" altLang="en-US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Traversals of a Binary Tree (2/6)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>
                <a:solidFill>
                  <a:schemeClr val="tx2"/>
                </a:solidFill>
              </a:rPr>
              <a:t>The algorithm has </a:t>
            </a:r>
            <a:r>
              <a:rPr lang="en-US" altLang="zh-TW" sz="2400" b="1" i="1" u="sng" smtClean="0">
                <a:solidFill>
                  <a:schemeClr val="accent2"/>
                </a:solidFill>
              </a:rPr>
              <a:t>three</a:t>
            </a:r>
            <a:r>
              <a:rPr lang="en-US" altLang="zh-TW" sz="2400" b="1" i="1" u="sng" smtClean="0">
                <a:solidFill>
                  <a:schemeClr val="tx2"/>
                </a:solidFill>
              </a:rPr>
              <a:t> choice of when to  visit the root</a:t>
            </a:r>
            <a:r>
              <a:rPr lang="en-US" altLang="zh-TW" sz="240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000" b="1" smtClean="0">
                <a:solidFill>
                  <a:srgbClr val="6600FF"/>
                </a:solidFill>
              </a:rPr>
              <a:t>Preorder traversal</a:t>
            </a:r>
          </a:p>
          <a:p>
            <a:pPr lvl="2" eaLnBrk="1" hangingPunct="1"/>
            <a:r>
              <a:rPr lang="en-US" altLang="zh-TW" sz="1800" smtClean="0">
                <a:solidFill>
                  <a:schemeClr val="tx2"/>
                </a:solidFill>
              </a:rPr>
              <a:t>Visit root before visiting its subtrees.</a:t>
            </a:r>
          </a:p>
          <a:p>
            <a:pPr lvl="2" eaLnBrk="1" hangingPunct="1"/>
            <a:r>
              <a:rPr lang="en-US" altLang="zh-TW" sz="1800" smtClean="0">
                <a:solidFill>
                  <a:schemeClr val="tx2"/>
                </a:solidFill>
              </a:rPr>
              <a:t>i.e., Before the recursive calls.</a:t>
            </a:r>
          </a:p>
          <a:p>
            <a:pPr lvl="1" eaLnBrk="1" hangingPunct="1"/>
            <a:r>
              <a:rPr lang="en-US" altLang="zh-TW" sz="2000" b="1" smtClean="0">
                <a:solidFill>
                  <a:srgbClr val="6600FF"/>
                </a:solidFill>
              </a:rPr>
              <a:t>Inorder traversal</a:t>
            </a:r>
          </a:p>
          <a:p>
            <a:pPr lvl="2" eaLnBrk="1" hangingPunct="1"/>
            <a:r>
              <a:rPr lang="en-US" altLang="zh-TW" sz="1800" smtClean="0">
                <a:solidFill>
                  <a:schemeClr val="tx2"/>
                </a:solidFill>
              </a:rPr>
              <a:t>Visit root between visiting its subtrees.</a:t>
            </a:r>
          </a:p>
          <a:p>
            <a:pPr lvl="2" eaLnBrk="1" hangingPunct="1"/>
            <a:r>
              <a:rPr lang="en-US" altLang="zh-TW" sz="1800" smtClean="0">
                <a:solidFill>
                  <a:schemeClr val="tx2"/>
                </a:solidFill>
              </a:rPr>
              <a:t>i.e., Between the recursive calls.</a:t>
            </a:r>
          </a:p>
          <a:p>
            <a:pPr lvl="1" eaLnBrk="1" hangingPunct="1"/>
            <a:r>
              <a:rPr lang="en-US" altLang="zh-TW" sz="2000" b="1" smtClean="0">
                <a:solidFill>
                  <a:srgbClr val="6600FF"/>
                </a:solidFill>
              </a:rPr>
              <a:t>Postorder traversal</a:t>
            </a:r>
          </a:p>
          <a:p>
            <a:pPr lvl="2" eaLnBrk="1" hangingPunct="1"/>
            <a:r>
              <a:rPr lang="en-US" altLang="zh-TW" sz="1800" smtClean="0">
                <a:solidFill>
                  <a:schemeClr val="tx2"/>
                </a:solidFill>
              </a:rPr>
              <a:t>Visit root after visiting its subtrees.</a:t>
            </a:r>
          </a:p>
          <a:p>
            <a:pPr lvl="2" eaLnBrk="1" hangingPunct="1"/>
            <a:r>
              <a:rPr lang="en-US" altLang="zh-TW" sz="1800" smtClean="0">
                <a:solidFill>
                  <a:schemeClr val="tx2"/>
                </a:solidFill>
              </a:rPr>
              <a:t>i.e., After the recursive calls.</a:t>
            </a:r>
          </a:p>
        </p:txBody>
      </p:sp>
    </p:spTree>
    <p:extLst>
      <p:ext uri="{BB962C8B-B14F-4D97-AF65-F5344CB8AC3E}">
        <p14:creationId xmlns:p14="http://schemas.microsoft.com/office/powerpoint/2010/main" val="144488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437EA2-E9DC-4173-B7A5-96CE2E1B2BD9}" type="slidenum">
              <a:rPr lang="zh-TW" altLang="en-US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Traversals of a Binary Tree (3/6)</a:t>
            </a:r>
            <a:endParaRPr lang="zh-TW" altLang="en-US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/>
              <a:t>The pseudo code of the preorder traversal algorithm:</a:t>
            </a: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1143000" y="2590800"/>
            <a:ext cx="6664004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u="none" dirty="0" smtClean="0">
                <a:solidFill>
                  <a:srgbClr val="FF00FF"/>
                </a:solidFill>
              </a:rPr>
              <a:t>preorder</a:t>
            </a:r>
            <a:r>
              <a:rPr lang="en-US" altLang="zh-TW" u="none" dirty="0" smtClean="0"/>
              <a:t>(</a:t>
            </a:r>
            <a:r>
              <a:rPr lang="en-US" altLang="zh-TW" u="none" dirty="0" err="1" smtClean="0"/>
              <a:t>binTree</a:t>
            </a:r>
            <a:r>
              <a:rPr lang="en-US" altLang="zh-TW" u="none" dirty="0" smtClean="0"/>
              <a:t>: </a:t>
            </a:r>
            <a:r>
              <a:rPr lang="en-US" altLang="zh-TW" u="none" dirty="0" err="1" smtClean="0"/>
              <a:t>Binarytree</a:t>
            </a:r>
            <a:r>
              <a:rPr lang="en-US" altLang="zh-TW" u="none" dirty="0" smtClean="0"/>
              <a:t>): void</a:t>
            </a:r>
            <a:endParaRPr lang="en-US" altLang="zh-TW" u="none" dirty="0"/>
          </a:p>
          <a:p>
            <a:pPr>
              <a:defRPr/>
            </a:pPr>
            <a:r>
              <a:rPr lang="en-US" altLang="zh-TW" u="none" dirty="0"/>
              <a:t>   </a:t>
            </a:r>
            <a:r>
              <a:rPr lang="en-US" altLang="zh-TW" u="none" dirty="0" smtClean="0"/>
              <a:t>if(</a:t>
            </a:r>
            <a:r>
              <a:rPr lang="en-US" altLang="zh-TW" u="none" dirty="0" err="1" smtClean="0"/>
              <a:t>binTree</a:t>
            </a:r>
            <a:r>
              <a:rPr lang="en-US" altLang="zh-TW" u="none" dirty="0" smtClean="0"/>
              <a:t> </a:t>
            </a:r>
            <a:r>
              <a:rPr lang="en-US" altLang="zh-TW" u="none" dirty="0"/>
              <a:t>is not empty)</a:t>
            </a:r>
          </a:p>
          <a:p>
            <a:pPr>
              <a:defRPr/>
            </a:pPr>
            <a:r>
              <a:rPr lang="en-US" altLang="zh-TW" u="none" dirty="0"/>
              <a:t>   {  </a:t>
            </a:r>
            <a:r>
              <a:rPr lang="en-US" altLang="zh-TW" u="none" dirty="0" smtClean="0"/>
              <a:t>Visit the root of </a:t>
            </a:r>
            <a:r>
              <a:rPr lang="en-US" altLang="zh-TW" u="none" dirty="0" err="1" smtClean="0"/>
              <a:t>binTree</a:t>
            </a:r>
            <a:endParaRPr lang="en-US" altLang="zh-TW" u="none" dirty="0"/>
          </a:p>
          <a:p>
            <a:pPr>
              <a:defRPr/>
            </a:pPr>
            <a:r>
              <a:rPr lang="en-US" altLang="zh-TW" u="none" dirty="0"/>
              <a:t>      </a:t>
            </a:r>
            <a:r>
              <a:rPr lang="en-US" altLang="zh-TW" b="1" u="none" dirty="0">
                <a:solidFill>
                  <a:srgbClr val="FF00FF"/>
                </a:solidFill>
              </a:rPr>
              <a:t>preorder</a:t>
            </a:r>
            <a:r>
              <a:rPr lang="en-US" altLang="zh-TW" u="none" dirty="0"/>
              <a:t>(Left subtree of </a:t>
            </a:r>
            <a:r>
              <a:rPr lang="en-US" altLang="zh-TW" u="none" dirty="0" err="1"/>
              <a:t>binTree’s</a:t>
            </a:r>
            <a:r>
              <a:rPr lang="en-US" altLang="zh-TW" u="none" dirty="0"/>
              <a:t> root)</a:t>
            </a:r>
          </a:p>
          <a:p>
            <a:pPr>
              <a:defRPr/>
            </a:pPr>
            <a:r>
              <a:rPr lang="en-US" altLang="zh-TW" u="none" dirty="0"/>
              <a:t>      </a:t>
            </a:r>
            <a:r>
              <a:rPr lang="en-US" altLang="zh-TW" b="1" u="none" dirty="0">
                <a:solidFill>
                  <a:srgbClr val="FF00FF"/>
                </a:solidFill>
              </a:rPr>
              <a:t>preorder</a:t>
            </a:r>
            <a:r>
              <a:rPr lang="en-US" altLang="zh-TW" u="none" dirty="0"/>
              <a:t>(Right subtree of </a:t>
            </a:r>
            <a:r>
              <a:rPr lang="en-US" altLang="zh-TW" u="none" dirty="0" err="1"/>
              <a:t>binTree’s</a:t>
            </a:r>
            <a:r>
              <a:rPr lang="en-US" altLang="zh-TW" u="none" dirty="0"/>
              <a:t> root)</a:t>
            </a:r>
          </a:p>
          <a:p>
            <a:pPr>
              <a:defRPr/>
            </a:pPr>
            <a:r>
              <a:rPr lang="en-US" altLang="zh-TW" u="none" dirty="0"/>
              <a:t>   } </a:t>
            </a:r>
            <a:r>
              <a:rPr lang="en-US" altLang="zh-TW" u="none" dirty="0">
                <a:solidFill>
                  <a:schemeClr val="accent1"/>
                </a:solidFill>
              </a:rPr>
              <a:t>// end if </a:t>
            </a:r>
            <a:r>
              <a:rPr lang="en-US" altLang="zh-TW" u="none" dirty="0"/>
              <a:t>     </a:t>
            </a:r>
          </a:p>
        </p:txBody>
      </p:sp>
      <p:sp>
        <p:nvSpPr>
          <p:cNvPr id="30726" name="Oval 5"/>
          <p:cNvSpPr>
            <a:spLocks noChangeArrowheads="1"/>
          </p:cNvSpPr>
          <p:nvPr/>
        </p:nvSpPr>
        <p:spPr bwMode="auto">
          <a:xfrm>
            <a:off x="1524000" y="44958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30727" name="Oval 6"/>
          <p:cNvSpPr>
            <a:spLocks noChangeArrowheads="1"/>
          </p:cNvSpPr>
          <p:nvPr/>
        </p:nvSpPr>
        <p:spPr bwMode="auto">
          <a:xfrm>
            <a:off x="1143000" y="51054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30728" name="Oval 7"/>
          <p:cNvSpPr>
            <a:spLocks noChangeArrowheads="1"/>
          </p:cNvSpPr>
          <p:nvPr/>
        </p:nvSpPr>
        <p:spPr bwMode="auto">
          <a:xfrm>
            <a:off x="1905000" y="51054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30729" name="Oval 8"/>
          <p:cNvSpPr>
            <a:spLocks noChangeArrowheads="1"/>
          </p:cNvSpPr>
          <p:nvPr/>
        </p:nvSpPr>
        <p:spPr bwMode="auto">
          <a:xfrm>
            <a:off x="1600200" y="57150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30730" name="Oval 9"/>
          <p:cNvSpPr>
            <a:spLocks noChangeArrowheads="1"/>
          </p:cNvSpPr>
          <p:nvPr/>
        </p:nvSpPr>
        <p:spPr bwMode="auto">
          <a:xfrm>
            <a:off x="1219200" y="63246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30731" name="Oval 10"/>
          <p:cNvSpPr>
            <a:spLocks noChangeArrowheads="1"/>
          </p:cNvSpPr>
          <p:nvPr/>
        </p:nvSpPr>
        <p:spPr bwMode="auto">
          <a:xfrm>
            <a:off x="1981200" y="63246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30732" name="Oval 11"/>
          <p:cNvSpPr>
            <a:spLocks noChangeArrowheads="1"/>
          </p:cNvSpPr>
          <p:nvPr/>
        </p:nvSpPr>
        <p:spPr bwMode="auto">
          <a:xfrm>
            <a:off x="762000" y="57150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30733" name="AutoShape 12"/>
          <p:cNvCxnSpPr>
            <a:cxnSpLocks noChangeShapeType="1"/>
            <a:stCxn id="30726" idx="3"/>
            <a:endCxn id="30727" idx="0"/>
          </p:cNvCxnSpPr>
          <p:nvPr/>
        </p:nvCxnSpPr>
        <p:spPr bwMode="auto">
          <a:xfrm flipH="1">
            <a:off x="1333500" y="482123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4" name="AutoShape 13"/>
          <p:cNvCxnSpPr>
            <a:cxnSpLocks noChangeShapeType="1"/>
            <a:stCxn id="30726" idx="5"/>
            <a:endCxn id="30728" idx="0"/>
          </p:cNvCxnSpPr>
          <p:nvPr/>
        </p:nvCxnSpPr>
        <p:spPr bwMode="auto">
          <a:xfrm>
            <a:off x="1849438" y="482123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5" name="AutoShape 14"/>
          <p:cNvCxnSpPr>
            <a:cxnSpLocks noChangeShapeType="1"/>
            <a:stCxn id="30727" idx="3"/>
            <a:endCxn id="30732" idx="0"/>
          </p:cNvCxnSpPr>
          <p:nvPr/>
        </p:nvCxnSpPr>
        <p:spPr bwMode="auto">
          <a:xfrm flipH="1">
            <a:off x="952500" y="543083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6" name="AutoShape 15"/>
          <p:cNvCxnSpPr>
            <a:cxnSpLocks noChangeShapeType="1"/>
            <a:stCxn id="30727" idx="5"/>
            <a:endCxn id="30729" idx="0"/>
          </p:cNvCxnSpPr>
          <p:nvPr/>
        </p:nvCxnSpPr>
        <p:spPr bwMode="auto">
          <a:xfrm>
            <a:off x="1468438" y="5430838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7" name="AutoShape 16"/>
          <p:cNvCxnSpPr>
            <a:cxnSpLocks noChangeShapeType="1"/>
            <a:stCxn id="30729" idx="3"/>
            <a:endCxn id="30730" idx="0"/>
          </p:cNvCxnSpPr>
          <p:nvPr/>
        </p:nvCxnSpPr>
        <p:spPr bwMode="auto">
          <a:xfrm flipH="1">
            <a:off x="1409700" y="604043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8" name="AutoShape 17"/>
          <p:cNvCxnSpPr>
            <a:cxnSpLocks noChangeShapeType="1"/>
            <a:stCxn id="30729" idx="5"/>
            <a:endCxn id="30731" idx="0"/>
          </p:cNvCxnSpPr>
          <p:nvPr/>
        </p:nvCxnSpPr>
        <p:spPr bwMode="auto">
          <a:xfrm>
            <a:off x="1925638" y="604043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9" name="Text Box 18"/>
          <p:cNvSpPr txBox="1">
            <a:spLocks noChangeArrowheads="1"/>
          </p:cNvSpPr>
          <p:nvPr/>
        </p:nvSpPr>
        <p:spPr bwMode="auto">
          <a:xfrm>
            <a:off x="3149600" y="5043488"/>
            <a:ext cx="127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Preorder:</a:t>
            </a:r>
          </a:p>
        </p:txBody>
      </p:sp>
      <p:sp>
        <p:nvSpPr>
          <p:cNvPr id="193555" name="Rectangle 19"/>
          <p:cNvSpPr>
            <a:spLocks noChangeArrowheads="1"/>
          </p:cNvSpPr>
          <p:nvPr/>
        </p:nvSpPr>
        <p:spPr bwMode="auto">
          <a:xfrm>
            <a:off x="1447800" y="44513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56" name="Text Box 20"/>
          <p:cNvSpPr txBox="1">
            <a:spLocks noChangeArrowheads="1"/>
          </p:cNvSpPr>
          <p:nvPr/>
        </p:nvSpPr>
        <p:spPr bwMode="auto">
          <a:xfrm>
            <a:off x="4327525" y="5029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193557" name="Text Box 21"/>
          <p:cNvSpPr txBox="1">
            <a:spLocks noChangeArrowheads="1"/>
          </p:cNvSpPr>
          <p:nvPr/>
        </p:nvSpPr>
        <p:spPr bwMode="auto">
          <a:xfrm>
            <a:off x="4705350" y="5029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193558" name="Text Box 22"/>
          <p:cNvSpPr txBox="1">
            <a:spLocks noChangeArrowheads="1"/>
          </p:cNvSpPr>
          <p:nvPr/>
        </p:nvSpPr>
        <p:spPr bwMode="auto">
          <a:xfrm>
            <a:off x="5105400" y="5029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sp>
        <p:nvSpPr>
          <p:cNvPr id="193559" name="Text Box 23"/>
          <p:cNvSpPr txBox="1">
            <a:spLocks noChangeArrowheads="1"/>
          </p:cNvSpPr>
          <p:nvPr/>
        </p:nvSpPr>
        <p:spPr bwMode="auto">
          <a:xfrm>
            <a:off x="5467350" y="5029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93560" name="Text Box 24"/>
          <p:cNvSpPr txBox="1">
            <a:spLocks noChangeArrowheads="1"/>
          </p:cNvSpPr>
          <p:nvPr/>
        </p:nvSpPr>
        <p:spPr bwMode="auto">
          <a:xfrm>
            <a:off x="5848350" y="5029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193561" name="Text Box 25"/>
          <p:cNvSpPr txBox="1">
            <a:spLocks noChangeArrowheads="1"/>
          </p:cNvSpPr>
          <p:nvPr/>
        </p:nvSpPr>
        <p:spPr bwMode="auto">
          <a:xfrm>
            <a:off x="6248400" y="5029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193562" name="Text Box 26"/>
          <p:cNvSpPr txBox="1">
            <a:spLocks noChangeArrowheads="1"/>
          </p:cNvSpPr>
          <p:nvPr/>
        </p:nvSpPr>
        <p:spPr bwMode="auto">
          <a:xfrm>
            <a:off x="6629400" y="5029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93563" name="Rectangle 27"/>
          <p:cNvSpPr>
            <a:spLocks noChangeArrowheads="1"/>
          </p:cNvSpPr>
          <p:nvPr/>
        </p:nvSpPr>
        <p:spPr bwMode="auto">
          <a:xfrm>
            <a:off x="1079500" y="50609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4" name="Rectangle 28"/>
          <p:cNvSpPr>
            <a:spLocks noChangeArrowheads="1"/>
          </p:cNvSpPr>
          <p:nvPr/>
        </p:nvSpPr>
        <p:spPr bwMode="auto">
          <a:xfrm>
            <a:off x="685800" y="56705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5" name="Rectangle 29"/>
          <p:cNvSpPr>
            <a:spLocks noChangeArrowheads="1"/>
          </p:cNvSpPr>
          <p:nvPr/>
        </p:nvSpPr>
        <p:spPr bwMode="auto">
          <a:xfrm>
            <a:off x="1524000" y="56832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6" name="Rectangle 30"/>
          <p:cNvSpPr>
            <a:spLocks noChangeArrowheads="1"/>
          </p:cNvSpPr>
          <p:nvPr/>
        </p:nvSpPr>
        <p:spPr bwMode="auto">
          <a:xfrm>
            <a:off x="1143000" y="62801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7" name="Rectangle 31"/>
          <p:cNvSpPr>
            <a:spLocks noChangeArrowheads="1"/>
          </p:cNvSpPr>
          <p:nvPr/>
        </p:nvSpPr>
        <p:spPr bwMode="auto">
          <a:xfrm>
            <a:off x="1905000" y="62801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8" name="Rectangle 32"/>
          <p:cNvSpPr>
            <a:spLocks noChangeArrowheads="1"/>
          </p:cNvSpPr>
          <p:nvPr/>
        </p:nvSpPr>
        <p:spPr bwMode="auto">
          <a:xfrm>
            <a:off x="1841500" y="50609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784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9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9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9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9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9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9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9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9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9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9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9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9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55" grpId="0" animBg="1"/>
      <p:bldP spid="193556" grpId="0"/>
      <p:bldP spid="193557" grpId="0"/>
      <p:bldP spid="193558" grpId="0"/>
      <p:bldP spid="193559" grpId="0"/>
      <p:bldP spid="193560" grpId="0"/>
      <p:bldP spid="193561" grpId="0"/>
      <p:bldP spid="193562" grpId="0"/>
      <p:bldP spid="193563" grpId="0" animBg="1"/>
      <p:bldP spid="193564" grpId="0" animBg="1"/>
      <p:bldP spid="193565" grpId="0" animBg="1"/>
      <p:bldP spid="193566" grpId="0" animBg="1"/>
      <p:bldP spid="193567" grpId="0" animBg="1"/>
      <p:bldP spid="19356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11106C-62BE-4379-9B7B-55FAE63E5536}" type="slidenum">
              <a:rPr lang="zh-TW" altLang="en-US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(4/6)</a:t>
            </a:r>
          </a:p>
        </p:txBody>
      </p:sp>
      <p:sp>
        <p:nvSpPr>
          <p:cNvPr id="31748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/>
              <a:t>The pseudo code of the postorder traversal algorithm:</a:t>
            </a:r>
          </a:p>
          <a:p>
            <a:pPr eaLnBrk="1" hangingPunct="1"/>
            <a:endParaRPr lang="zh-TW" altLang="en-US" smtClean="0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1143000" y="2590800"/>
            <a:ext cx="6746875" cy="1749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u="none" dirty="0" err="1">
                <a:solidFill>
                  <a:srgbClr val="FF00FF"/>
                </a:solidFill>
              </a:rPr>
              <a:t>postorder</a:t>
            </a:r>
            <a:r>
              <a:rPr lang="en-US" altLang="zh-TW" u="none" dirty="0"/>
              <a:t>(in </a:t>
            </a:r>
            <a:r>
              <a:rPr lang="en-US" altLang="zh-TW" u="none" dirty="0" err="1"/>
              <a:t>binTree:Binarytree</a:t>
            </a:r>
            <a:r>
              <a:rPr lang="en-US" altLang="zh-TW" u="none" dirty="0" smtClean="0"/>
              <a:t>): void</a:t>
            </a:r>
            <a:endParaRPr lang="en-US" altLang="zh-TW" u="none" dirty="0"/>
          </a:p>
          <a:p>
            <a:pPr>
              <a:defRPr/>
            </a:pPr>
            <a:r>
              <a:rPr lang="en-US" altLang="zh-TW" u="none" dirty="0"/>
              <a:t>   </a:t>
            </a:r>
            <a:r>
              <a:rPr lang="en-US" altLang="zh-TW" u="none" dirty="0" smtClean="0"/>
              <a:t>if(</a:t>
            </a:r>
            <a:r>
              <a:rPr lang="en-US" altLang="zh-TW" u="none" dirty="0" err="1" smtClean="0"/>
              <a:t>binTree</a:t>
            </a:r>
            <a:r>
              <a:rPr lang="en-US" altLang="zh-TW" u="none" dirty="0" smtClean="0"/>
              <a:t> </a:t>
            </a:r>
            <a:r>
              <a:rPr lang="en-US" altLang="zh-TW" u="none" dirty="0"/>
              <a:t>is not empty)</a:t>
            </a:r>
          </a:p>
          <a:p>
            <a:pPr>
              <a:defRPr/>
            </a:pPr>
            <a:r>
              <a:rPr lang="en-US" altLang="zh-TW" u="none" dirty="0"/>
              <a:t>   {  </a:t>
            </a:r>
            <a:r>
              <a:rPr lang="en-US" altLang="zh-TW" b="1" u="none" dirty="0" err="1">
                <a:solidFill>
                  <a:srgbClr val="FF00FF"/>
                </a:solidFill>
              </a:rPr>
              <a:t>postorder</a:t>
            </a:r>
            <a:r>
              <a:rPr lang="en-US" altLang="zh-TW" u="none" dirty="0"/>
              <a:t>(Left subtree of </a:t>
            </a:r>
            <a:r>
              <a:rPr lang="en-US" altLang="zh-TW" u="none" dirty="0" err="1"/>
              <a:t>binTree’s</a:t>
            </a:r>
            <a:r>
              <a:rPr lang="en-US" altLang="zh-TW" u="none" dirty="0"/>
              <a:t> root)</a:t>
            </a:r>
          </a:p>
          <a:p>
            <a:pPr>
              <a:defRPr/>
            </a:pPr>
            <a:r>
              <a:rPr lang="en-US" altLang="zh-TW" u="none" dirty="0"/>
              <a:t>      </a:t>
            </a:r>
            <a:r>
              <a:rPr lang="en-US" altLang="zh-TW" b="1" u="none" dirty="0" err="1">
                <a:solidFill>
                  <a:srgbClr val="FF00FF"/>
                </a:solidFill>
              </a:rPr>
              <a:t>postorder</a:t>
            </a:r>
            <a:r>
              <a:rPr lang="en-US" altLang="zh-TW" u="none" dirty="0"/>
              <a:t>(Right subtree of </a:t>
            </a:r>
            <a:r>
              <a:rPr lang="en-US" altLang="zh-TW" u="none" dirty="0" err="1"/>
              <a:t>binTree’s</a:t>
            </a:r>
            <a:r>
              <a:rPr lang="en-US" altLang="zh-TW" u="none" dirty="0"/>
              <a:t> root)</a:t>
            </a:r>
          </a:p>
          <a:p>
            <a:pPr>
              <a:defRPr/>
            </a:pPr>
            <a:r>
              <a:rPr lang="en-US" altLang="zh-TW" u="none" dirty="0"/>
              <a:t>      </a:t>
            </a:r>
            <a:r>
              <a:rPr lang="en-US" altLang="zh-TW" u="none" dirty="0" smtClean="0"/>
              <a:t>Display the data in </a:t>
            </a:r>
            <a:r>
              <a:rPr lang="en-US" altLang="zh-TW" u="none" dirty="0"/>
              <a:t>the root of </a:t>
            </a:r>
            <a:r>
              <a:rPr lang="en-US" altLang="zh-TW" u="none" dirty="0" err="1"/>
              <a:t>binTree</a:t>
            </a:r>
            <a:endParaRPr lang="en-US" altLang="zh-TW" u="none" dirty="0"/>
          </a:p>
          <a:p>
            <a:pPr>
              <a:defRPr/>
            </a:pPr>
            <a:r>
              <a:rPr lang="en-US" altLang="zh-TW" u="none" dirty="0"/>
              <a:t>   } </a:t>
            </a:r>
            <a:r>
              <a:rPr lang="en-US" altLang="zh-TW" u="none" dirty="0">
                <a:solidFill>
                  <a:schemeClr val="accent1"/>
                </a:solidFill>
              </a:rPr>
              <a:t>// end if </a:t>
            </a:r>
            <a:r>
              <a:rPr lang="en-US" altLang="zh-TW" u="none" dirty="0"/>
              <a:t>     </a:t>
            </a:r>
          </a:p>
        </p:txBody>
      </p:sp>
      <p:sp>
        <p:nvSpPr>
          <p:cNvPr id="31750" name="Oval 11"/>
          <p:cNvSpPr>
            <a:spLocks noChangeArrowheads="1"/>
          </p:cNvSpPr>
          <p:nvPr/>
        </p:nvSpPr>
        <p:spPr bwMode="auto">
          <a:xfrm>
            <a:off x="1524000" y="44958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31751" name="Oval 12"/>
          <p:cNvSpPr>
            <a:spLocks noChangeArrowheads="1"/>
          </p:cNvSpPr>
          <p:nvPr/>
        </p:nvSpPr>
        <p:spPr bwMode="auto">
          <a:xfrm>
            <a:off x="1143000" y="51054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31752" name="Oval 13"/>
          <p:cNvSpPr>
            <a:spLocks noChangeArrowheads="1"/>
          </p:cNvSpPr>
          <p:nvPr/>
        </p:nvSpPr>
        <p:spPr bwMode="auto">
          <a:xfrm>
            <a:off x="1905000" y="51054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31753" name="Oval 14"/>
          <p:cNvSpPr>
            <a:spLocks noChangeArrowheads="1"/>
          </p:cNvSpPr>
          <p:nvPr/>
        </p:nvSpPr>
        <p:spPr bwMode="auto">
          <a:xfrm>
            <a:off x="1600200" y="57150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31754" name="Oval 15"/>
          <p:cNvSpPr>
            <a:spLocks noChangeArrowheads="1"/>
          </p:cNvSpPr>
          <p:nvPr/>
        </p:nvSpPr>
        <p:spPr bwMode="auto">
          <a:xfrm>
            <a:off x="1219200" y="63246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31755" name="Oval 16"/>
          <p:cNvSpPr>
            <a:spLocks noChangeArrowheads="1"/>
          </p:cNvSpPr>
          <p:nvPr/>
        </p:nvSpPr>
        <p:spPr bwMode="auto">
          <a:xfrm>
            <a:off x="1981200" y="63246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31756" name="Oval 17"/>
          <p:cNvSpPr>
            <a:spLocks noChangeArrowheads="1"/>
          </p:cNvSpPr>
          <p:nvPr/>
        </p:nvSpPr>
        <p:spPr bwMode="auto">
          <a:xfrm>
            <a:off x="762000" y="571500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31757" name="AutoShape 18"/>
          <p:cNvCxnSpPr>
            <a:cxnSpLocks noChangeShapeType="1"/>
            <a:stCxn id="31750" idx="3"/>
            <a:endCxn id="31751" idx="0"/>
          </p:cNvCxnSpPr>
          <p:nvPr/>
        </p:nvCxnSpPr>
        <p:spPr bwMode="auto">
          <a:xfrm flipH="1">
            <a:off x="1333500" y="482123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8" name="AutoShape 19"/>
          <p:cNvCxnSpPr>
            <a:cxnSpLocks noChangeShapeType="1"/>
            <a:stCxn id="31750" idx="5"/>
            <a:endCxn id="31752" idx="0"/>
          </p:cNvCxnSpPr>
          <p:nvPr/>
        </p:nvCxnSpPr>
        <p:spPr bwMode="auto">
          <a:xfrm>
            <a:off x="1849438" y="482123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9" name="AutoShape 20"/>
          <p:cNvCxnSpPr>
            <a:cxnSpLocks noChangeShapeType="1"/>
            <a:stCxn id="31751" idx="3"/>
            <a:endCxn id="31756" idx="0"/>
          </p:cNvCxnSpPr>
          <p:nvPr/>
        </p:nvCxnSpPr>
        <p:spPr bwMode="auto">
          <a:xfrm flipH="1">
            <a:off x="952500" y="543083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0" name="AutoShape 21"/>
          <p:cNvCxnSpPr>
            <a:cxnSpLocks noChangeShapeType="1"/>
            <a:stCxn id="31751" idx="5"/>
            <a:endCxn id="31753" idx="0"/>
          </p:cNvCxnSpPr>
          <p:nvPr/>
        </p:nvCxnSpPr>
        <p:spPr bwMode="auto">
          <a:xfrm>
            <a:off x="1468438" y="5430838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1" name="AutoShape 22"/>
          <p:cNvCxnSpPr>
            <a:cxnSpLocks noChangeShapeType="1"/>
            <a:stCxn id="31753" idx="3"/>
            <a:endCxn id="31754" idx="0"/>
          </p:cNvCxnSpPr>
          <p:nvPr/>
        </p:nvCxnSpPr>
        <p:spPr bwMode="auto">
          <a:xfrm flipH="1">
            <a:off x="1409700" y="604043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2" name="AutoShape 23"/>
          <p:cNvCxnSpPr>
            <a:cxnSpLocks noChangeShapeType="1"/>
            <a:stCxn id="31753" idx="5"/>
            <a:endCxn id="31755" idx="0"/>
          </p:cNvCxnSpPr>
          <p:nvPr/>
        </p:nvCxnSpPr>
        <p:spPr bwMode="auto">
          <a:xfrm>
            <a:off x="1925638" y="604043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Text Box 24"/>
          <p:cNvSpPr txBox="1">
            <a:spLocks noChangeArrowheads="1"/>
          </p:cNvSpPr>
          <p:nvPr/>
        </p:nvSpPr>
        <p:spPr bwMode="auto">
          <a:xfrm>
            <a:off x="3048000" y="5043488"/>
            <a:ext cx="1384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Postorder:</a:t>
            </a: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1447800" y="44513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6686550" y="5043488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5924550" y="5043488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4419600" y="5043488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5543550" y="5043488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4800600" y="5043488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5162550" y="5043488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6305550" y="5043488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1079500" y="50609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685800" y="56705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1524000" y="56832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1143000" y="62801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1905000" y="62801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1841500" y="506095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310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9" grpId="0" animBg="1"/>
      <p:bldP spid="16410" grpId="0"/>
      <p:bldP spid="16411" grpId="0"/>
      <p:bldP spid="16412" grpId="0"/>
      <p:bldP spid="16413" grpId="0"/>
      <p:bldP spid="16414" grpId="0"/>
      <p:bldP spid="16415" grpId="0"/>
      <p:bldP spid="16416" grpId="0"/>
      <p:bldP spid="16417" grpId="0" animBg="1"/>
      <p:bldP spid="16418" grpId="0" animBg="1"/>
      <p:bldP spid="16419" grpId="0" animBg="1"/>
      <p:bldP spid="16420" grpId="0" animBg="1"/>
      <p:bldP spid="16421" grpId="0" animBg="1"/>
      <p:bldP spid="164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188326" cy="1216025"/>
          </a:xfrm>
        </p:spPr>
        <p:txBody>
          <a:bodyPr/>
          <a:lstStyle/>
          <a:p>
            <a:r>
              <a:rPr lang="en-US" altLang="zh-TW" dirty="0"/>
              <a:t>Traversals of a Binary Tree </a:t>
            </a:r>
            <a:r>
              <a:rPr lang="en-US" altLang="zh-TW" dirty="0" smtClean="0"/>
              <a:t>(5/6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Each of these traversals visits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every node</a:t>
            </a:r>
            <a:r>
              <a:rPr lang="en-US" altLang="zh-TW" sz="2400" dirty="0" smtClean="0"/>
              <a:t> in a binary tree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exactly once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000" i="1" dirty="0" smtClean="0"/>
              <a:t>n</a:t>
            </a:r>
            <a:r>
              <a:rPr lang="en-US" altLang="zh-TW" sz="2000" dirty="0" smtClean="0"/>
              <a:t> visits occur for a tree of 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 nodes.</a:t>
            </a:r>
          </a:p>
          <a:p>
            <a:endParaRPr lang="en-US" altLang="zh-TW" sz="2400" dirty="0" smtClean="0"/>
          </a:p>
          <a:p>
            <a:r>
              <a:rPr lang="en-US" altLang="zh-TW" sz="2400" dirty="0" smtClean="0"/>
              <a:t>Each visit performs the same operations on each node, independently of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000" dirty="0" smtClean="0"/>
              <a:t>It must be O(1).</a:t>
            </a:r>
          </a:p>
          <a:p>
            <a:pPr lvl="1"/>
            <a:endParaRPr lang="en-US" altLang="zh-TW" sz="2000" dirty="0"/>
          </a:p>
          <a:p>
            <a:r>
              <a:rPr lang="en-US" altLang="zh-TW" sz="2400" dirty="0" smtClean="0"/>
              <a:t>Thus,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each traversal is O(</a:t>
            </a:r>
            <a:r>
              <a:rPr lang="en-US" altLang="zh-TW" sz="2400" b="1" i="1" dirty="0" smtClean="0">
                <a:solidFill>
                  <a:srgbClr val="C00000"/>
                </a:solidFill>
              </a:rPr>
              <a:t>n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)</a:t>
            </a:r>
            <a:r>
              <a:rPr lang="en-US" altLang="zh-TW" sz="2400" dirty="0" smtClean="0"/>
              <a:t>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952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BFF7E8-2B3A-45BF-ACE8-64DD0AA359DD}" type="slidenum">
              <a:rPr lang="zh-TW" altLang="en-US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</a:t>
            </a:r>
            <a:r>
              <a:rPr lang="en-US" altLang="zh-TW" dirty="0" smtClean="0"/>
              <a:t>(6/6</a:t>
            </a:r>
            <a:r>
              <a:rPr lang="en-US" altLang="zh-TW" dirty="0" smtClean="0"/>
              <a:t>)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task of tree traversal can be more than to display each item when you visit it. </a:t>
            </a:r>
          </a:p>
          <a:p>
            <a:pPr lvl="1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Copy the item or even alter it.</a:t>
            </a:r>
          </a:p>
          <a:p>
            <a:pPr lvl="1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Thus, you might devise many different traversal operations:</a:t>
            </a:r>
          </a:p>
          <a:p>
            <a:pPr lvl="2" eaLnBrk="1" hangingPunct="1"/>
            <a:r>
              <a:rPr lang="en-US" altLang="zh-TW" sz="1800" dirty="0" err="1" smtClean="0">
                <a:solidFill>
                  <a:schemeClr val="tx2"/>
                </a:solidFill>
                <a:latin typeface="Courier New" pitchFamily="49" charset="0"/>
              </a:rPr>
              <a:t>preorderTraverseAndDisplay</a:t>
            </a:r>
            <a:r>
              <a:rPr lang="en-US" altLang="zh-TW" sz="1800" dirty="0" smtClean="0">
                <a:solidFill>
                  <a:schemeClr val="tx2"/>
                </a:solidFill>
              </a:rPr>
              <a:t>, </a:t>
            </a:r>
            <a:r>
              <a:rPr lang="en-US" altLang="zh-TW" sz="1800" dirty="0" err="1" smtClean="0">
                <a:solidFill>
                  <a:schemeClr val="tx2"/>
                </a:solidFill>
                <a:latin typeface="Courier New" pitchFamily="49" charset="0"/>
              </a:rPr>
              <a:t>preorderTraverseAndCopy</a:t>
            </a:r>
            <a:r>
              <a:rPr lang="en-US" altLang="zh-TW" sz="1800" dirty="0" smtClean="0">
                <a:solidFill>
                  <a:schemeClr val="tx2"/>
                </a:solidFill>
              </a:rPr>
              <a:t>, </a:t>
            </a:r>
            <a:r>
              <a:rPr lang="en-US" altLang="zh-TW" sz="1800" dirty="0" smtClean="0">
                <a:solidFill>
                  <a:schemeClr val="tx2"/>
                </a:solidFill>
                <a:latin typeface="Times" pitchFamily="18" charset="0"/>
              </a:rPr>
              <a:t>…</a:t>
            </a:r>
            <a:endParaRPr lang="en-US" altLang="zh-TW" sz="1800" dirty="0" smtClean="0">
              <a:solidFill>
                <a:schemeClr val="tx2"/>
              </a:solidFill>
            </a:endParaRPr>
          </a:p>
          <a:p>
            <a:pPr lvl="2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200" b="1" dirty="0" smtClean="0">
                <a:solidFill>
                  <a:schemeClr val="tx2"/>
                </a:solidFill>
              </a:rPr>
              <a:t>A better solution</a:t>
            </a:r>
            <a:r>
              <a:rPr lang="en-US" altLang="zh-TW" sz="2200" dirty="0" smtClean="0">
                <a:solidFill>
                  <a:schemeClr val="tx2"/>
                </a:solidFill>
              </a:rPr>
              <a:t>: devise a traversal operation 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can call a function to perform a task on each item in the tree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Function of displaying, copying, or altering items. </a:t>
            </a:r>
          </a:p>
          <a:p>
            <a:pPr lvl="1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The </a:t>
            </a:r>
            <a:r>
              <a:rPr lang="en-US" altLang="zh-TW" sz="1800" dirty="0" smtClean="0">
                <a:solidFill>
                  <a:schemeClr val="tx2"/>
                </a:solidFill>
                <a:latin typeface="+mj-lt"/>
              </a:rPr>
              <a:t>client</a:t>
            </a:r>
            <a:r>
              <a:rPr lang="en-US" altLang="zh-TW" sz="1800" dirty="0" smtClean="0">
                <a:solidFill>
                  <a:schemeClr val="tx2"/>
                </a:solidFill>
              </a:rPr>
              <a:t> defines and passes this function as an argument to the traversal operation.</a:t>
            </a:r>
          </a:p>
          <a:p>
            <a:pPr lvl="1" eaLnBrk="1" hangingPunct="1"/>
            <a:r>
              <a:rPr lang="en-US" altLang="zh-TW" sz="1800" dirty="0" smtClean="0">
                <a:solidFill>
                  <a:schemeClr val="tx2"/>
                </a:solidFill>
              </a:rPr>
              <a:t>For instance: </a:t>
            </a:r>
            <a:r>
              <a:rPr lang="en-US" altLang="zh-TW" sz="18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bintree.preorderTraverse</a:t>
            </a:r>
            <a:r>
              <a:rPr lang="en-US" altLang="zh-TW" sz="18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(display);</a:t>
            </a:r>
          </a:p>
          <a:p>
            <a:pPr lvl="1" eaLnBrk="1" hangingPunct="1"/>
            <a:r>
              <a:rPr lang="en-US" altLang="zh-TW" sz="1800" dirty="0" smtClean="0">
                <a:solidFill>
                  <a:schemeClr val="tx2"/>
                </a:solidFill>
                <a:latin typeface="+mj-lt"/>
                <a:cs typeface="Courier New" panose="02070309020205020404" pitchFamily="49" charset="0"/>
              </a:rPr>
              <a:t>Next chapter will discuss the implementation details.</a:t>
            </a:r>
          </a:p>
        </p:txBody>
      </p:sp>
    </p:spTree>
    <p:extLst>
      <p:ext uri="{BB962C8B-B14F-4D97-AF65-F5344CB8AC3E}">
        <p14:creationId xmlns:p14="http://schemas.microsoft.com/office/powerpoint/2010/main" val="290078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6995C-7408-4F07-B675-4113ECD63E61}" type="slidenum">
              <a:rPr lang="zh-TW" altLang="en-US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Binary Tree Operations (</a:t>
            </a:r>
            <a:r>
              <a:rPr lang="en-US" altLang="zh-TW" dirty="0" smtClean="0"/>
              <a:t>1/5)</a:t>
            </a:r>
            <a:endParaRPr lang="en-US" altLang="zh-TW" dirty="0" smtClean="0"/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ADT design:</a:t>
            </a:r>
          </a:p>
          <a:p>
            <a:pPr lvl="1" eaLnBrk="1" hangingPunct="1"/>
            <a:r>
              <a:rPr lang="en-US" altLang="zh-TW" sz="2000" dirty="0" smtClean="0"/>
              <a:t>Operations:</a:t>
            </a:r>
            <a:endParaRPr lang="en-US" altLang="zh-TW" sz="1800" dirty="0"/>
          </a:p>
          <a:p>
            <a:pPr lvl="2" eaLnBrk="1" hangingPunct="1"/>
            <a:endParaRPr lang="en-US" altLang="zh-TW" sz="1800" dirty="0"/>
          </a:p>
          <a:p>
            <a:pPr lvl="2" eaLnBrk="1" hangingPunct="1"/>
            <a:endParaRPr lang="en-US" altLang="zh-TW" sz="1800" dirty="0" smtClean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079003"/>
              </p:ext>
            </p:extLst>
          </p:nvPr>
        </p:nvGraphicFramePr>
        <p:xfrm>
          <a:off x="914397" y="2667000"/>
          <a:ext cx="7467602" cy="35814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/>
                <a:gridCol w="3733801"/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isEmpty</a:t>
                      </a:r>
                      <a:r>
                        <a:rPr lang="en-US" altLang="zh-TW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Tests whether this binary tree is empty.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 if the binary tree is empty; otherwise false.</a:t>
                      </a:r>
                      <a:endParaRPr lang="zh-TW" altLang="en-US" sz="1400" b="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getHeight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Gets the height of </a:t>
                      </a:r>
                      <a:r>
                        <a:rPr lang="en-US" altLang="zh-TW" sz="1400" b="0" dirty="0" smtClean="0"/>
                        <a:t>this </a:t>
                      </a:r>
                      <a:r>
                        <a:rPr lang="en-US" altLang="zh-TW" sz="1400" b="0" dirty="0" smtClean="0"/>
                        <a:t>binary</a:t>
                      </a:r>
                      <a:r>
                        <a:rPr lang="en-US" altLang="zh-TW" sz="1400" b="0" baseline="0" dirty="0" smtClean="0"/>
                        <a:t> tree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height of the binary tree.</a:t>
                      </a:r>
                      <a:endParaRPr lang="zh-TW" altLang="en-US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getNumberOfNodes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Gets the number of nodes in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number of nodes</a:t>
                      </a:r>
                      <a:r>
                        <a:rPr lang="en-US" altLang="zh-TW" sz="1400" b="0" baseline="0" dirty="0" smtClean="0"/>
                        <a:t> in </a:t>
                      </a:r>
                      <a:r>
                        <a:rPr lang="en-US" altLang="zh-TW" sz="1400" b="0" dirty="0" smtClean="0"/>
                        <a:t>the binary tree.</a:t>
                      </a:r>
                      <a:endParaRPr lang="zh-TW" altLang="en-US" sz="1400" b="0" dirty="0" smtClean="0"/>
                    </a:p>
                    <a:p>
                      <a:endParaRPr lang="zh-TW" altLang="en-US" sz="14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7FADF-0F92-4C06-8C5C-79C00CD64571}" type="slidenum">
              <a:rPr lang="zh-TW" altLang="en-US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Binary Tree (</a:t>
            </a:r>
            <a:r>
              <a:rPr lang="en-US" altLang="zh-TW" dirty="0" smtClean="0"/>
              <a:t>2/5)</a:t>
            </a:r>
            <a:endParaRPr lang="zh-TW" altLang="en-US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821969"/>
              </p:ext>
            </p:extLst>
          </p:nvPr>
        </p:nvGraphicFramePr>
        <p:xfrm>
          <a:off x="685800" y="1828800"/>
          <a:ext cx="7467602" cy="43891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/>
                <a:gridCol w="3733801"/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getRootData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Gets the data that is in the root of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root’s data</a:t>
                      </a:r>
                      <a:endParaRPr lang="zh-TW" altLang="en-US" sz="1400" b="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setRootData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Replaces the data</a:t>
                      </a:r>
                      <a:r>
                        <a:rPr lang="en-US" altLang="zh-TW" sz="1400" b="0" baseline="0" dirty="0" smtClean="0"/>
                        <a:t> item in the root of this binary tree with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, if the tree is note empty.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u="sng" baseline="0" dirty="0" smtClean="0">
                          <a:solidFill>
                            <a:srgbClr val="C00000"/>
                          </a:solidFill>
                          <a:latin typeface="+mn-lt"/>
                          <a:cs typeface="+mn-cs"/>
                        </a:rPr>
                        <a:t>However, if the tree is empty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, </a:t>
                      </a:r>
                      <a:r>
                        <a:rPr lang="en-US" altLang="zh-TW" sz="1400" b="1" u="sng" baseline="0" dirty="0" smtClean="0">
                          <a:latin typeface="+mn-lt"/>
                          <a:cs typeface="+mn-cs"/>
                        </a:rPr>
                        <a:t>inserts a new root node 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whose data item is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into the tree</a:t>
                      </a:r>
                      <a:endParaRPr lang="en-US" altLang="zh-TW" sz="1400" b="0" dirty="0" smtClean="0"/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None.</a:t>
                      </a:r>
                      <a:endParaRPr lang="zh-TW" altLang="en-US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Adds a new node containing a given data item into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 if the addition is successful, or false if not.</a:t>
                      </a:r>
                      <a:endParaRPr lang="zh-TW" altLang="en-US" sz="1400" b="0" dirty="0" smtClean="0"/>
                    </a:p>
                    <a:p>
                      <a:endParaRPr lang="zh-TW" altLang="en-US" sz="14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566738" y="6245225"/>
            <a:ext cx="7758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+mj-lt"/>
              </a:rPr>
              <a:t>The specification of </a:t>
            </a:r>
            <a:r>
              <a:rPr lang="en-US" altLang="zh-TW" sz="1400" dirty="0" smtClean="0">
                <a:cs typeface="Courier New" panose="02070309020205020404" pitchFamily="49" charset="0"/>
              </a:rPr>
              <a:t>add</a:t>
            </a:r>
            <a:r>
              <a:rPr lang="en-US" altLang="zh-TW" sz="1400" dirty="0" smtClean="0">
                <a:latin typeface="+mj-lt"/>
              </a:rPr>
              <a:t> is intentionally vague, and gives the programmer flexibility.</a:t>
            </a:r>
            <a:endParaRPr lang="zh-TW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BAE085-E2D3-4BF7-9F6B-A1D60E571D63}" type="slidenum">
              <a:rPr lang="zh-TW" altLang="en-US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Binary Tree (</a:t>
            </a:r>
            <a:r>
              <a:rPr lang="en-US" altLang="zh-TW" dirty="0" smtClean="0"/>
              <a:t>3/5)</a:t>
            </a:r>
            <a:endParaRPr lang="zh-TW" altLang="en-US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748734"/>
              </p:ext>
            </p:extLst>
          </p:nvPr>
        </p:nvGraphicFramePr>
        <p:xfrm>
          <a:off x="685800" y="1828800"/>
          <a:ext cx="7467602" cy="4160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/>
                <a:gridCol w="3733801"/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remove(data)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Removes the node containing</a:t>
                      </a:r>
                      <a:r>
                        <a:rPr lang="en-US" altLang="zh-TW" sz="1400" b="0" baseline="0" dirty="0" smtClean="0"/>
                        <a:t> the given data item from this binary tree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</a:t>
                      </a:r>
                      <a:r>
                        <a:rPr lang="en-US" altLang="zh-TW" sz="1400" b="0" baseline="0" dirty="0" smtClean="0"/>
                        <a:t> if the removal is successful, or false if not.</a:t>
                      </a:r>
                      <a:endParaRPr lang="zh-TW" altLang="en-US" sz="1400" b="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clear()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Removes all nodes from this binary tree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None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None. (The tree is empty.)</a:t>
                      </a:r>
                      <a:endParaRPr lang="zh-TW" altLang="en-US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Gets</a:t>
                      </a:r>
                      <a:r>
                        <a:rPr lang="en-US" altLang="zh-TW" sz="1400" b="0" baseline="0" dirty="0" smtClean="0"/>
                        <a:t> a specific entry in this binary tree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 is the desired data item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entry</a:t>
                      </a:r>
                      <a:r>
                        <a:rPr lang="en-US" altLang="zh-TW" sz="1400" b="0" baseline="0" dirty="0" smtClean="0"/>
                        <a:t> in the binary tree that matches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0" dirty="0" smtClean="0"/>
                        <a:t>. </a:t>
                      </a:r>
                      <a:r>
                        <a:rPr lang="en-US" altLang="zh-TW" sz="1400" b="0" u="sng" dirty="0" smtClean="0"/>
                        <a:t>Throws an exception if the entry is not found</a:t>
                      </a:r>
                      <a:r>
                        <a:rPr lang="en-US" altLang="zh-TW" sz="1400" b="0" dirty="0" smtClean="0"/>
                        <a:t>.</a:t>
                      </a:r>
                      <a:endParaRPr lang="zh-TW" altLang="en-US" sz="1400" b="0" dirty="0" smtClean="0"/>
                    </a:p>
                    <a:p>
                      <a:endParaRPr lang="zh-TW" altLang="en-US" sz="14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1924E-43BB-41DA-B2D8-7EA1F9A176B2}" type="slidenum">
              <a:rPr lang="zh-TW" altLang="en-US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Binary Tree (</a:t>
            </a:r>
            <a:r>
              <a:rPr lang="en-US" altLang="zh-TW" dirty="0" smtClean="0"/>
              <a:t>4/5)</a:t>
            </a:r>
            <a:endParaRPr lang="zh-TW" altLang="en-US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916501"/>
              </p:ext>
            </p:extLst>
          </p:nvPr>
        </p:nvGraphicFramePr>
        <p:xfrm>
          <a:off x="685800" y="1828800"/>
          <a:ext cx="7467602" cy="29565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/>
                <a:gridCol w="3733801"/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contains(data)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Tests whether the given data item occurs in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</a:t>
                      </a:r>
                      <a:r>
                        <a:rPr lang="en-US" altLang="zh-TW" sz="1400" b="0" baseline="0" dirty="0" smtClean="0"/>
                        <a:t> if the binary tree contains the given data item, or false if not.</a:t>
                      </a:r>
                      <a:endParaRPr lang="zh-TW" altLang="en-US" sz="1400" b="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preorderTraverse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(visit)</a:t>
                      </a:r>
                    </a:p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(visit)</a:t>
                      </a:r>
                    </a:p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postorderTraverse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(visit)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Traverses this binary tree in preorder/</a:t>
                      </a:r>
                      <a:r>
                        <a:rPr lang="en-US" altLang="zh-TW" sz="1400" b="0" baseline="0" dirty="0" err="1" smtClean="0">
                          <a:latin typeface="+mn-lt"/>
                          <a:cs typeface="+mn-cs"/>
                        </a:rPr>
                        <a:t>inorder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/</a:t>
                      </a:r>
                      <a:r>
                        <a:rPr lang="en-US" altLang="zh-TW" sz="1400" b="0" baseline="0" dirty="0" err="1" smtClean="0">
                          <a:latin typeface="+mn-lt"/>
                          <a:cs typeface="+mn-cs"/>
                        </a:rPr>
                        <a:t>postorder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and calls the function </a:t>
                      </a:r>
                      <a:r>
                        <a:rPr lang="en-US" altLang="zh-TW" sz="1400" b="0" baseline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visit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once for each node.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visit</a:t>
                      </a:r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 is a client-defined function</a:t>
                      </a:r>
                      <a:r>
                        <a:rPr lang="en-US" altLang="zh-TW" sz="1400" b="0" baseline="0" dirty="0" smtClean="0">
                          <a:latin typeface="+mj-lt"/>
                          <a:cs typeface="Courier New" panose="02070309020205020404" pitchFamily="49" charset="0"/>
                        </a:rPr>
                        <a:t> that performs an operation on or with the data in each visited node.</a:t>
                      </a:r>
                      <a:endParaRPr lang="en-US" altLang="zh-TW" sz="1400" b="0" dirty="0" smtClean="0">
                        <a:latin typeface="+mj-lt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</a:t>
                      </a:r>
                      <a:r>
                        <a:rPr lang="en-US" altLang="zh-TW" sz="1400" b="0" dirty="0" smtClean="0"/>
                        <a:t> None.</a:t>
                      </a:r>
                      <a:endParaRPr lang="zh-TW" altLang="en-US" sz="14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ADT Binary Tree </a:t>
            </a:r>
            <a:r>
              <a:rPr lang="en-US" altLang="zh-TW" dirty="0" smtClean="0"/>
              <a:t>(5/5)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" y="1981200"/>
            <a:ext cx="6946900" cy="41179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1905000" y="6107668"/>
            <a:ext cx="514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u="none" dirty="0" smtClean="0"/>
              <a:t>UML diagram for the class </a:t>
            </a:r>
            <a:r>
              <a:rPr lang="en-US" altLang="zh-TW" u="none" dirty="0" err="1" smtClean="0"/>
              <a:t>BinaryTree</a:t>
            </a:r>
            <a:endParaRPr lang="zh-TW" altLang="en-US" u="none" dirty="0"/>
          </a:p>
        </p:txBody>
      </p:sp>
    </p:spTree>
    <p:extLst>
      <p:ext uri="{BB962C8B-B14F-4D97-AF65-F5344CB8AC3E}">
        <p14:creationId xmlns:p14="http://schemas.microsoft.com/office/powerpoint/2010/main" val="3310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Interface Template  </a:t>
            </a:r>
            <a:r>
              <a:rPr lang="en-US" altLang="zh-TW" dirty="0" smtClean="0"/>
              <a:t>for </a:t>
            </a:r>
            <a:r>
              <a:rPr lang="en-US" altLang="zh-TW" dirty="0" smtClean="0"/>
              <a:t>the ADT Binary </a:t>
            </a:r>
            <a:r>
              <a:rPr lang="en-US" altLang="zh-TW" dirty="0" smtClean="0"/>
              <a:t>Tree (1/4)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562952" y="1905000"/>
            <a:ext cx="8264525" cy="41857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#</a:t>
            </a:r>
            <a:r>
              <a:rPr lang="en-US" altLang="zh-TW" sz="1400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ifndef</a:t>
            </a: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_BINARY_TREE_INTERFACE</a:t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#define _BINARY_TREE_INTERFACE</a:t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template&lt;class </a:t>
            </a:r>
            <a:r>
              <a:rPr lang="en-US" altLang="zh-TW" sz="1400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&gt;</a:t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class </a:t>
            </a:r>
            <a:r>
              <a:rPr lang="en-US" altLang="zh-TW" sz="1400" b="1" u="none" kern="100" dirty="0" err="1" smtClean="0">
                <a:solidFill>
                  <a:srgbClr val="C00000"/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BinaryTreeInterface</a:t>
            </a:r>
            <a:r>
              <a:rPr lang="en-US" altLang="zh-TW" sz="1400" b="1" u="none" kern="100" dirty="0" smtClean="0">
                <a:solidFill>
                  <a:srgbClr val="C00000"/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b="1" u="none" kern="100" dirty="0" smtClean="0">
                <a:solidFill>
                  <a:srgbClr val="C00000"/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{</a:t>
            </a: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public:</a:t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/** Tests whether this binary tree is empty.</a:t>
            </a:r>
            <a:b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@return True if the binary tree is empty, or false if not. */</a:t>
            </a:r>
            <a:b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virtual bool </a:t>
            </a:r>
            <a:r>
              <a:rPr lang="en-US" altLang="zh-TW" sz="1400" b="1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isEmpty</a:t>
            </a: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400" b="1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/** Gets the height of this binary tree.</a:t>
            </a:r>
            <a:b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@return The height of the binary tree. */</a:t>
            </a:r>
            <a:b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  virtual </a:t>
            </a:r>
            <a:r>
              <a:rPr lang="en-US" altLang="zh-TW" sz="1400" b="1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int</a:t>
            </a: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b="1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getHeight</a:t>
            </a: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400" b="1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/** Gets the number of nodes in this binary tree.</a:t>
            </a:r>
            <a:b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@return The number of nodes in the binary tree. */</a:t>
            </a:r>
            <a:br>
              <a:rPr lang="en-US" altLang="zh-TW" sz="1400" u="none" kern="100" dirty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  virtual </a:t>
            </a:r>
            <a:r>
              <a:rPr lang="en-US" altLang="zh-TW" sz="1400" b="1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int</a:t>
            </a: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b="1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getNumberOfNodes</a:t>
            </a: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400" b="1" u="none" kern="100" dirty="0" err="1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u="none" kern="100" dirty="0">
                <a:ea typeface="細明體" panose="02020509000000000000" pitchFamily="49" charset="-120"/>
                <a:cs typeface="Courier New" panose="02070309020205020404" pitchFamily="49" charset="0"/>
              </a:rPr>
            </a:br>
            <a:endParaRPr lang="zh-TW" altLang="zh-TW" sz="1400" u="none" kern="100" dirty="0">
              <a:effectLst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98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Interface Template  for the ADT Binary Tree </a:t>
            </a:r>
            <a:r>
              <a:rPr lang="en-US" altLang="zh-TW" dirty="0" smtClean="0"/>
              <a:t>(2/4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261938" y="1759527"/>
            <a:ext cx="8610600" cy="48320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/** Gets the data that is in the root of this binary tree.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@pre  The binary tree is not empty.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@post  The root’s data has been returned, and the binary tree is unchanged.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@return  The data in the root of the binary tree. */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virtual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getRootData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/** Replaces the data item in the root of this binary tree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   with the given data, if the tree is not empty. However, if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   the tree is empty, inserts a new root node containing the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   given data into the tree.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@pre  None.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@post  The data in the root of the binary tree is as given.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The data for the root. */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virtual void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setRootData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) = 0;</a:t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/** Adds a new node containing the given data to this binary tree.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The data for the new node.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@post  The binary tree contains a new node.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@return  True if the addition is successful, or false not. */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virtual bool add(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) = 0;</a:t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endParaRPr lang="zh-TW" altLang="zh-TW" sz="1400" u="none" kern="100" dirty="0">
              <a:effectLst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9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Interface Template  for the ADT Binary Tree </a:t>
            </a:r>
            <a:r>
              <a:rPr lang="en-US" altLang="zh-TW" dirty="0" smtClean="0"/>
              <a:t>(3/4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>
          <a:xfrm>
            <a:off x="411162" y="1828800"/>
            <a:ext cx="8328025" cy="37548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/** Removes the node containing the given data item from this binary tree.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data  The data value to remove from the binary tree.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@return  True if the removal is successful, or false not. */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virtual bool remove(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&amp; data) = 0;</a:t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/** Removes all nodes from this binary tree. */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virtual void clear() = 0;</a:t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/** Gets a specific entry in this binary tree.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@post  The desired entry has been returned, and the binary tree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   is unchanged. If no such entry was found, an exception is thrown.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The entry to locate.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@return  The entry in the binary tree that matches the given entry.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@throw  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NotFoundException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if the given entry is not in the tree. */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virtual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getEntry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)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                 throw(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NotFoundException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) = 0;</a:t>
            </a:r>
            <a:endParaRPr lang="zh-TW" altLang="zh-TW" sz="1400" b="1" u="none" kern="100" dirty="0">
              <a:effectLst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83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Interface Template  for the ADT Binary Tree </a:t>
            </a:r>
            <a:r>
              <a:rPr lang="en-US" altLang="zh-TW" dirty="0" smtClean="0"/>
              <a:t>(4/4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>
          <a:xfrm>
            <a:off x="442912" y="1828800"/>
            <a:ext cx="8264525" cy="37548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/** Tests whether a given entry occurs in this binary tree.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@post  The binary search tree is unchanged.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The entry to find.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@return  True if the entry occurs in the tree, or false if not. */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virtual bool contains(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)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/** Traverses this binary tree in preorder (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inorder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, 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postorder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) and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   calls the function visit once for each node.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visit A client-defined function that performs an operation on</a:t>
            </a:r>
            <a:b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       or with the data in each visited node. */</a:t>
            </a: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virtual void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preorderTraverse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(void visit(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&amp;))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virtual void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inorderTraverse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(void visit(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&amp;))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  virtual void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postorderTraverse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(void visit(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&amp;)) </a:t>
            </a:r>
            <a:r>
              <a:rPr lang="en-US" altLang="zh-TW" sz="1400" b="1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400" b="1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}; </a:t>
            </a:r>
            <a:r>
              <a:rPr lang="en-US" altLang="zh-TW" sz="1400" u="none" kern="100" dirty="0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// end </a:t>
            </a:r>
            <a:r>
              <a:rPr lang="en-US" altLang="zh-TW" sz="1400" u="none" kern="100" dirty="0" err="1" smtClean="0">
                <a:solidFill>
                  <a:schemeClr val="bg1">
                    <a:lumMod val="75000"/>
                  </a:schemeClr>
                </a:solidFill>
                <a:ea typeface="細明體" panose="02020509000000000000" pitchFamily="49" charset="-120"/>
                <a:cs typeface="Courier New" panose="02070309020205020404" pitchFamily="49" charset="0"/>
              </a:rPr>
              <a:t>BinaryTreeInterface</a:t>
            </a: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#</a:t>
            </a:r>
            <a:r>
              <a:rPr lang="en-US" altLang="zh-TW" sz="1400" u="none" kern="100" dirty="0" err="1" smtClean="0">
                <a:ea typeface="細明體" panose="02020509000000000000" pitchFamily="49" charset="-120"/>
                <a:cs typeface="Courier New" panose="02070309020205020404" pitchFamily="49" charset="0"/>
              </a:rPr>
              <a:t>endif</a:t>
            </a: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400" u="none" kern="100" dirty="0" smtClean="0">
                <a:ea typeface="細明體" panose="02020509000000000000" pitchFamily="49" charset="-120"/>
                <a:cs typeface="Courier New" panose="02070309020205020404" pitchFamily="49" charset="0"/>
              </a:rPr>
              <a:t> </a:t>
            </a:r>
            <a:endParaRPr lang="zh-TW" altLang="zh-TW" sz="1400" u="none" kern="100" dirty="0">
              <a:effectLst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76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AF3B52-A6A7-404A-A8ED-BBC091BB7ED1}" type="slidenum">
              <a:rPr lang="zh-TW" altLang="en-US"/>
              <a:pPr>
                <a:defRPr/>
              </a:pPr>
              <a:t>37</a:t>
            </a:fld>
            <a:endParaRPr lang="en-US" altLang="zh-TW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The ADT Binary </a:t>
            </a:r>
            <a:r>
              <a:rPr lang="en-US" altLang="zh-TW" sz="3400" b="1" dirty="0" smtClean="0">
                <a:solidFill>
                  <a:srgbClr val="C00000"/>
                </a:solidFill>
              </a:rPr>
              <a:t>Search</a:t>
            </a:r>
            <a:r>
              <a:rPr lang="en-US" altLang="zh-TW" sz="3400" dirty="0" smtClean="0"/>
              <a:t> </a:t>
            </a:r>
            <a:r>
              <a:rPr lang="en-US" altLang="zh-TW" sz="3400" dirty="0" smtClean="0"/>
              <a:t>Tree</a:t>
            </a:r>
            <a:endParaRPr lang="en-US" altLang="zh-TW" sz="3400" dirty="0" smtClean="0"/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000" dirty="0" smtClean="0">
                <a:solidFill>
                  <a:schemeClr val="tx2"/>
                </a:solidFill>
              </a:rPr>
              <a:t>The ADT </a:t>
            </a:r>
            <a:r>
              <a:rPr lang="en-US" altLang="zh-TW" sz="2000" b="1" dirty="0" smtClean="0">
                <a:solidFill>
                  <a:schemeClr val="accent2"/>
                </a:solidFill>
              </a:rPr>
              <a:t>binary </a:t>
            </a:r>
            <a:r>
              <a:rPr lang="en-US" altLang="zh-TW" sz="2000" b="1" dirty="0" smtClean="0">
                <a:solidFill>
                  <a:srgbClr val="6600FF"/>
                </a:solidFill>
              </a:rPr>
              <a:t>search</a:t>
            </a:r>
            <a:r>
              <a:rPr lang="en-US" altLang="zh-TW" sz="2000" b="1" dirty="0" smtClean="0">
                <a:solidFill>
                  <a:schemeClr val="accent2"/>
                </a:solidFill>
              </a:rPr>
              <a:t> tree</a:t>
            </a:r>
            <a:r>
              <a:rPr lang="en-US" altLang="zh-TW" sz="2000" dirty="0" smtClean="0">
                <a:solidFill>
                  <a:schemeClr val="tx2"/>
                </a:solidFill>
              </a:rPr>
              <a:t> is </a:t>
            </a:r>
            <a:r>
              <a:rPr lang="en-US" altLang="zh-TW" sz="2000" u="sng" dirty="0" smtClean="0">
                <a:solidFill>
                  <a:schemeClr val="tx2"/>
                </a:solidFill>
              </a:rPr>
              <a:t>suitable for searching a tree for a particular data item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000" dirty="0" smtClean="0">
                <a:solidFill>
                  <a:schemeClr val="tx2"/>
                </a:solidFill>
              </a:rPr>
              <a:t>For each node </a:t>
            </a:r>
            <a:r>
              <a:rPr lang="en-US" altLang="zh-TW" sz="20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000" dirty="0" smtClean="0">
                <a:solidFill>
                  <a:schemeClr val="tx2"/>
                </a:solidFill>
              </a:rPr>
              <a:t> in a binary search tree: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1800" i="1" dirty="0" smtClean="0">
                <a:solidFill>
                  <a:schemeClr val="tx2"/>
                </a:solidFill>
              </a:rPr>
              <a:t>n</a:t>
            </a:r>
            <a:r>
              <a:rPr lang="en-US" altLang="zh-TW" sz="18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1800" dirty="0" smtClean="0">
                <a:solidFill>
                  <a:schemeClr val="tx2"/>
                </a:solidFill>
              </a:rPr>
              <a:t>s value is greater than all values in its left subtree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T</a:t>
            </a:r>
            <a:r>
              <a:rPr lang="en-US" altLang="zh-TW" sz="18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1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1800" i="1" dirty="0" smtClean="0">
                <a:solidFill>
                  <a:schemeClr val="tx2"/>
                </a:solidFill>
              </a:rPr>
              <a:t>n</a:t>
            </a:r>
            <a:r>
              <a:rPr lang="en-US" altLang="zh-TW" sz="18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1800" dirty="0" smtClean="0">
                <a:solidFill>
                  <a:schemeClr val="tx2"/>
                </a:solidFill>
              </a:rPr>
              <a:t>s value is less than all values in its right subtree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T</a:t>
            </a:r>
            <a:r>
              <a:rPr lang="en-US" altLang="zh-TW" sz="18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1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1800" dirty="0" smtClean="0">
                <a:solidFill>
                  <a:schemeClr val="tx2"/>
                </a:solidFill>
              </a:rPr>
              <a:t>Both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T</a:t>
            </a:r>
            <a:r>
              <a:rPr lang="en-US" altLang="zh-TW" sz="18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1800" dirty="0" smtClean="0">
                <a:solidFill>
                  <a:schemeClr val="tx2"/>
                </a:solidFill>
              </a:rPr>
              <a:t> and </a:t>
            </a:r>
            <a:r>
              <a:rPr lang="en-US" altLang="zh-TW" sz="1800" i="1" dirty="0" smtClean="0">
                <a:solidFill>
                  <a:schemeClr val="tx2"/>
                </a:solidFill>
              </a:rPr>
              <a:t>T</a:t>
            </a:r>
            <a:r>
              <a:rPr lang="en-US" altLang="zh-TW" sz="18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1800" dirty="0" smtClean="0">
                <a:solidFill>
                  <a:schemeClr val="tx2"/>
                </a:solidFill>
              </a:rPr>
              <a:t> are binary search </a:t>
            </a:r>
            <a:r>
              <a:rPr lang="en-US" altLang="zh-TW" sz="1800" dirty="0" err="1" smtClean="0">
                <a:solidFill>
                  <a:schemeClr val="tx2"/>
                </a:solidFill>
              </a:rPr>
              <a:t>tres</a:t>
            </a:r>
            <a:r>
              <a:rPr lang="en-US" altLang="zh-TW" sz="18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zh-TW" sz="1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000" dirty="0" smtClean="0">
                <a:solidFill>
                  <a:schemeClr val="tx2"/>
                </a:solidFill>
              </a:rPr>
              <a:t>This organization of data enables you to search a binary search tree for a particular data item efficiently.</a:t>
            </a:r>
          </a:p>
        </p:txBody>
      </p:sp>
      <p:pic>
        <p:nvPicPr>
          <p:cNvPr id="67589" name="Picture 4" descr="fig10_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749800"/>
            <a:ext cx="335280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637369-AFC3-46B5-8C80-9912A3B0D154}" type="slidenum">
              <a:rPr lang="zh-TW" altLang="en-US"/>
              <a:pPr>
                <a:defRPr/>
              </a:pPr>
              <a:t>38</a:t>
            </a:fld>
            <a:endParaRPr lang="en-US" altLang="zh-TW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Binary Search Tree </a:t>
            </a:r>
            <a:r>
              <a:rPr lang="en-US" altLang="zh-TW" sz="3400" dirty="0" smtClean="0"/>
              <a:t>Operations (1/2)</a:t>
            </a:r>
            <a:endParaRPr lang="zh-TW" altLang="en-US" sz="3400" dirty="0" smtClean="0"/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As an ADT, the binary search tree has operations of </a:t>
            </a:r>
            <a:r>
              <a:rPr lang="en-US" altLang="zh-TW" sz="2400" b="1" dirty="0" smtClean="0"/>
              <a:t>inserting</a:t>
            </a:r>
            <a:r>
              <a:rPr lang="en-US" altLang="zh-TW" sz="2400" dirty="0" smtClean="0"/>
              <a:t>, </a:t>
            </a:r>
            <a:r>
              <a:rPr lang="en-US" altLang="zh-TW" sz="2400" b="1" dirty="0" smtClean="0"/>
              <a:t>removing</a:t>
            </a:r>
            <a:r>
              <a:rPr lang="en-US" altLang="zh-TW" sz="2400" dirty="0" smtClean="0"/>
              <a:t>, and </a:t>
            </a:r>
            <a:r>
              <a:rPr lang="en-US" altLang="zh-TW" sz="2400" b="1" dirty="0" smtClean="0"/>
              <a:t>retrieving</a:t>
            </a:r>
            <a:r>
              <a:rPr lang="en-US" altLang="zh-TW" sz="2400" dirty="0" smtClean="0"/>
              <a:t> data.</a:t>
            </a:r>
          </a:p>
          <a:p>
            <a:pPr lvl="1" eaLnBrk="1" hangingPunct="1"/>
            <a:r>
              <a:rPr lang="en-US" altLang="zh-TW" sz="2000" dirty="0" smtClean="0"/>
              <a:t>Unlike the position-oriented ADTs stack, list, and queue, but like the ADT sorted list, the insertion, removal, and retrieval operations are </a:t>
            </a:r>
            <a:r>
              <a:rPr lang="en-US" altLang="zh-TW" sz="2000" b="1" dirty="0" smtClean="0">
                <a:solidFill>
                  <a:srgbClr val="C00000"/>
                </a:solidFill>
              </a:rPr>
              <a:t>by value</a:t>
            </a:r>
            <a:r>
              <a:rPr lang="en-US" altLang="zh-TW" sz="2000" dirty="0" smtClean="0"/>
              <a:t>, not by position.</a:t>
            </a:r>
          </a:p>
          <a:p>
            <a:pPr lvl="1" eaLnBrk="1" hangingPunct="1"/>
            <a:r>
              <a:rPr lang="en-US" altLang="zh-TW" sz="2000" dirty="0" smtClean="0"/>
              <a:t>The traversal operations that you just saw for a binary tree apply to a binary search tree without change.</a:t>
            </a:r>
          </a:p>
          <a:p>
            <a:pPr lvl="2" eaLnBrk="1" hangingPunct="1"/>
            <a:r>
              <a:rPr lang="en-US" altLang="zh-TW" sz="1600" dirty="0" smtClean="0"/>
              <a:t>Because </a:t>
            </a:r>
            <a:r>
              <a:rPr lang="en-US" altLang="zh-TW" sz="1600" b="1" dirty="0" smtClean="0">
                <a:solidFill>
                  <a:srgbClr val="C00000"/>
                </a:solidFill>
              </a:rPr>
              <a:t>a binary search tree is a binary tree!!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264526" cy="1216025"/>
          </a:xfrm>
        </p:spPr>
        <p:txBody>
          <a:bodyPr/>
          <a:lstStyle/>
          <a:p>
            <a:r>
              <a:rPr lang="en-US" altLang="zh-TW" sz="3400" dirty="0"/>
              <a:t>Binary Search Tree Operations </a:t>
            </a:r>
            <a:r>
              <a:rPr lang="en-US" altLang="zh-TW" sz="3400" dirty="0" smtClean="0"/>
              <a:t>(2/2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/>
              <a:t>ADT design:</a:t>
            </a:r>
          </a:p>
          <a:p>
            <a:pPr lvl="1" eaLnBrk="1" hangingPunct="1"/>
            <a:r>
              <a:rPr lang="en-US" altLang="zh-TW" sz="2000" dirty="0"/>
              <a:t>Operations:</a:t>
            </a:r>
            <a:endParaRPr lang="en-US" altLang="zh-TW" sz="18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121325"/>
              </p:ext>
            </p:extLst>
          </p:nvPr>
        </p:nvGraphicFramePr>
        <p:xfrm>
          <a:off x="914398" y="2590800"/>
          <a:ext cx="7467602" cy="40589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205163"/>
                <a:gridCol w="4262439"/>
              </a:tblGrid>
              <a:tr h="1613877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Inserts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r>
                        <a:rPr lang="en-US" altLang="zh-TW" sz="1400" b="0" dirty="0" smtClean="0"/>
                        <a:t> into this binary search tree </a:t>
                      </a:r>
                      <a:r>
                        <a:rPr lang="en-US" altLang="zh-TW" sz="1400" b="0" u="sng" dirty="0" smtClean="0"/>
                        <a:t>such that the properties of a binary search tree are maintained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r>
                        <a:rPr lang="en-US" altLang="zh-TW" sz="1400" b="0" dirty="0" smtClean="0"/>
                        <a:t> is the data item to be inserted. Assumes the</a:t>
                      </a:r>
                      <a:r>
                        <a:rPr lang="en-US" altLang="zh-TW" sz="1400" b="0" baseline="0" dirty="0" smtClean="0"/>
                        <a:t> entries in the tree are distinct and differ from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endParaRPr lang="en-US" altLang="zh-TW" sz="1400" b="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</a:t>
                      </a:r>
                      <a:r>
                        <a:rPr lang="en-US" altLang="zh-TW" sz="1400" b="0" baseline="0" dirty="0" smtClean="0"/>
                        <a:t> if the insertion is successful, or false if not.</a:t>
                      </a:r>
                      <a:endParaRPr lang="zh-TW" altLang="en-US" sz="1400" b="0" dirty="0"/>
                    </a:p>
                  </a:txBody>
                  <a:tcPr/>
                </a:tc>
              </a:tr>
              <a:tr h="1230923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remove(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Removes the given entry from this binary search tree </a:t>
                      </a:r>
                      <a:r>
                        <a:rPr lang="en-US" altLang="zh-TW" sz="1400" b="0" u="sng" baseline="0" dirty="0" smtClean="0">
                          <a:latin typeface="+mn-lt"/>
                          <a:cs typeface="+mn-cs"/>
                        </a:rPr>
                        <a:t>such that the properties of a binary search tree are maintained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0" dirty="0" smtClean="0">
                          <a:latin typeface="+mn-lt"/>
                          <a:cs typeface="Courier New" panose="02070309020205020404" pitchFamily="49" charset="0"/>
                        </a:rPr>
                        <a:t> is the entry to remove.</a:t>
                      </a:r>
                      <a:r>
                        <a:rPr lang="en-US" altLang="zh-TW" sz="1400" b="0" baseline="0" dirty="0" smtClean="0">
                          <a:latin typeface="+mj-lt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altLang="zh-TW" sz="1400" b="1" dirty="0" smtClean="0"/>
                        <a:t>Output:</a:t>
                      </a:r>
                      <a:r>
                        <a:rPr lang="en-US" altLang="zh-TW" sz="1400" b="0" dirty="0" smtClean="0"/>
                        <a:t> True</a:t>
                      </a:r>
                      <a:r>
                        <a:rPr lang="en-US" altLang="zh-TW" sz="1400" b="0" baseline="0" dirty="0" smtClean="0"/>
                        <a:t> if the removal is successful, or false if not.</a:t>
                      </a:r>
                      <a:endParaRPr lang="zh-TW" altLang="en-US" sz="1400" b="0" dirty="0"/>
                    </a:p>
                  </a:txBody>
                  <a:tcPr/>
                </a:tc>
              </a:tr>
              <a:tr h="889000">
                <a:tc gridSpan="2">
                  <a:txBody>
                    <a:bodyPr/>
                    <a:lstStyle/>
                    <a:p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The methods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isEmpty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getHeight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getNumberOfNodes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getRootData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clear,getEntry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contains,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preorderTraverse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</a:t>
                      </a:r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 and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postorderTraverse</a:t>
                      </a:r>
                      <a:r>
                        <a:rPr lang="en-US" altLang="zh-TW" sz="1400" b="0" dirty="0" smtClean="0">
                          <a:latin typeface="+mn-lt"/>
                          <a:cs typeface="Courier New" panose="02070309020205020404" pitchFamily="49" charset="0"/>
                        </a:rPr>
                        <a:t> have the same specifications as for a binary tree.</a:t>
                      </a:r>
                      <a:endParaRPr lang="zh-TW" altLang="en-US" sz="1400" b="0" dirty="0">
                        <a:latin typeface="+mn-lt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1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B90DF8-31A6-4E4A-8E7F-1D00A3F0E39A}" type="slidenum">
              <a:rPr lang="zh-TW" altLang="en-US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br>
              <a:rPr lang="en-US" altLang="zh-TW" sz="3400" dirty="0" smtClean="0"/>
            </a:br>
            <a:r>
              <a:rPr lang="en-US" altLang="zh-TW" sz="3400" b="1" dirty="0" smtClean="0">
                <a:solidFill>
                  <a:schemeClr val="accent2"/>
                </a:solidFill>
              </a:rPr>
              <a:t>Search</a:t>
            </a:r>
            <a:r>
              <a:rPr lang="en-US" altLang="zh-TW" sz="3400" dirty="0" smtClean="0"/>
              <a:t> Algorithm (</a:t>
            </a:r>
            <a:r>
              <a:rPr lang="en-US" altLang="zh-TW" sz="3400" dirty="0" smtClean="0"/>
              <a:t>1/4)</a:t>
            </a:r>
            <a:endParaRPr lang="zh-TW" altLang="en-US" sz="3400" dirty="0" smtClean="0"/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/>
              <a:t>Because a binary search tree is recursive by nature, it is natural to formulate recursive algorithms for operations on the tree.</a:t>
            </a:r>
          </a:p>
          <a:p>
            <a:pPr eaLnBrk="1" hangingPunct="1"/>
            <a:endParaRPr lang="en-US" altLang="zh-TW" sz="2400" smtClean="0"/>
          </a:p>
          <a:p>
            <a:pPr eaLnBrk="1" hangingPunct="1"/>
            <a:endParaRPr lang="en-US" altLang="zh-TW" sz="2400" smtClean="0"/>
          </a:p>
        </p:txBody>
      </p:sp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457199" y="3171825"/>
            <a:ext cx="8118475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u="none" dirty="0" smtClean="0">
                <a:solidFill>
                  <a:schemeClr val="accent2"/>
                </a:solidFill>
              </a:rPr>
              <a:t>search</a:t>
            </a:r>
            <a:r>
              <a:rPr lang="en-US" altLang="zh-TW" u="none" dirty="0" smtClean="0">
                <a:solidFill>
                  <a:schemeClr val="tx2"/>
                </a:solidFill>
              </a:rPr>
              <a:t>(</a:t>
            </a:r>
            <a:r>
              <a:rPr lang="en-US" altLang="zh-TW" u="none" dirty="0" err="1" smtClean="0">
                <a:solidFill>
                  <a:schemeClr val="tx2"/>
                </a:solidFill>
              </a:rPr>
              <a:t>bstTree</a:t>
            </a:r>
            <a:r>
              <a:rPr lang="en-US" altLang="zh-TW" u="none" dirty="0" smtClean="0">
                <a:solidFill>
                  <a:schemeClr val="tx2"/>
                </a:solidFill>
              </a:rPr>
              <a:t>: </a:t>
            </a:r>
            <a:r>
              <a:rPr lang="en-US" altLang="zh-TW" u="none" dirty="0" err="1" smtClean="0">
                <a:solidFill>
                  <a:schemeClr val="tx2"/>
                </a:solidFill>
              </a:rPr>
              <a:t>BinarySearchTree</a:t>
            </a:r>
            <a:r>
              <a:rPr lang="en-US" altLang="zh-TW" u="none" dirty="0">
                <a:solidFill>
                  <a:schemeClr val="tx2"/>
                </a:solidFill>
              </a:rPr>
              <a:t>, </a:t>
            </a:r>
            <a:r>
              <a:rPr lang="en-US" altLang="zh-TW" u="none" dirty="0" smtClean="0">
                <a:solidFill>
                  <a:schemeClr val="tx2"/>
                </a:solidFill>
              </a:rPr>
              <a:t>target: </a:t>
            </a:r>
            <a:r>
              <a:rPr lang="en-US" altLang="zh-TW" u="none" dirty="0" err="1" smtClean="0">
                <a:solidFill>
                  <a:schemeClr val="tx2"/>
                </a:solidFill>
              </a:rPr>
              <a:t>ItemType</a:t>
            </a:r>
            <a:r>
              <a:rPr lang="en-US" altLang="zh-TW" u="none" dirty="0" smtClean="0">
                <a:solidFill>
                  <a:schemeClr val="tx2"/>
                </a:solidFill>
              </a:rPr>
              <a:t>)</a:t>
            </a:r>
            <a:endParaRPr lang="en-US" altLang="zh-TW" u="none" dirty="0">
              <a:solidFill>
                <a:schemeClr val="tx2"/>
              </a:solidFill>
            </a:endParaRPr>
          </a:p>
          <a:p>
            <a:pPr lvl="1">
              <a:defRPr/>
            </a:pPr>
            <a:r>
              <a:rPr lang="en-US" altLang="zh-TW" b="1" u="none" dirty="0">
                <a:solidFill>
                  <a:schemeClr val="tx2"/>
                </a:solidFill>
              </a:rPr>
              <a:t>  if</a:t>
            </a:r>
            <a:r>
              <a:rPr lang="en-US" altLang="zh-TW" u="none" dirty="0">
                <a:solidFill>
                  <a:schemeClr val="tx2"/>
                </a:solidFill>
              </a:rPr>
              <a:t> (</a:t>
            </a:r>
            <a:r>
              <a:rPr lang="en-US" altLang="zh-TW" u="none" dirty="0" err="1" smtClean="0">
                <a:solidFill>
                  <a:schemeClr val="tx2"/>
                </a:solidFill>
              </a:rPr>
              <a:t>bstTree</a:t>
            </a:r>
            <a:r>
              <a:rPr lang="en-US" altLang="zh-TW" u="none" dirty="0" smtClean="0">
                <a:solidFill>
                  <a:schemeClr val="tx2"/>
                </a:solidFill>
              </a:rPr>
              <a:t> is empty</a:t>
            </a:r>
            <a:r>
              <a:rPr lang="en-US" altLang="zh-TW" u="none" dirty="0">
                <a:solidFill>
                  <a:schemeClr val="tx2"/>
                </a:solidFill>
              </a:rPr>
              <a:t>) </a:t>
            </a:r>
          </a:p>
          <a:p>
            <a:pPr lvl="1">
              <a:defRPr/>
            </a:pPr>
            <a:r>
              <a:rPr lang="en-US" altLang="zh-TW" u="none" dirty="0">
                <a:solidFill>
                  <a:schemeClr val="tx2"/>
                </a:solidFill>
              </a:rPr>
              <a:t>    </a:t>
            </a:r>
            <a:r>
              <a:rPr lang="en-US" altLang="zh-TW" u="none" dirty="0" smtClean="0">
                <a:solidFill>
                  <a:schemeClr val="tx2"/>
                </a:solidFill>
              </a:rPr>
              <a:t>The desired item is not </a:t>
            </a:r>
            <a:r>
              <a:rPr lang="en-US" altLang="zh-TW" u="none" dirty="0">
                <a:solidFill>
                  <a:schemeClr val="tx2"/>
                </a:solidFill>
              </a:rPr>
              <a:t>found</a:t>
            </a:r>
          </a:p>
          <a:p>
            <a:pPr lvl="1">
              <a:defRPr/>
            </a:pPr>
            <a:r>
              <a:rPr lang="en-US" altLang="zh-TW" b="1" u="none" dirty="0">
                <a:solidFill>
                  <a:schemeClr val="tx2"/>
                </a:solidFill>
              </a:rPr>
              <a:t>  else if</a:t>
            </a:r>
            <a:r>
              <a:rPr lang="en-US" altLang="zh-TW" u="none" dirty="0">
                <a:solidFill>
                  <a:schemeClr val="tx2"/>
                </a:solidFill>
              </a:rPr>
              <a:t> </a:t>
            </a:r>
            <a:r>
              <a:rPr lang="en-US" altLang="zh-TW" u="none" dirty="0" smtClean="0">
                <a:solidFill>
                  <a:schemeClr val="tx2"/>
                </a:solidFill>
              </a:rPr>
              <a:t>(target == data item in the root of </a:t>
            </a:r>
            <a:r>
              <a:rPr lang="en-US" altLang="zh-TW" u="none" dirty="0" err="1" smtClean="0">
                <a:solidFill>
                  <a:schemeClr val="tx2"/>
                </a:solidFill>
              </a:rPr>
              <a:t>bstTree</a:t>
            </a:r>
            <a:r>
              <a:rPr lang="en-US" altLang="zh-TW" u="none" dirty="0" smtClean="0">
                <a:solidFill>
                  <a:schemeClr val="tx2"/>
                </a:solidFill>
              </a:rPr>
              <a:t>)</a:t>
            </a:r>
            <a:endParaRPr lang="en-US" altLang="zh-TW" u="none" dirty="0">
              <a:solidFill>
                <a:schemeClr val="tx2"/>
              </a:solidFill>
            </a:endParaRPr>
          </a:p>
          <a:p>
            <a:pPr lvl="1">
              <a:defRPr/>
            </a:pPr>
            <a:r>
              <a:rPr lang="en-US" altLang="zh-TW" u="none" dirty="0">
                <a:solidFill>
                  <a:schemeClr val="tx2"/>
                </a:solidFill>
              </a:rPr>
              <a:t>    </a:t>
            </a:r>
            <a:r>
              <a:rPr lang="en-US" altLang="zh-TW" u="none" dirty="0" smtClean="0">
                <a:solidFill>
                  <a:schemeClr val="tx2"/>
                </a:solidFill>
              </a:rPr>
              <a:t>The desired item </a:t>
            </a:r>
            <a:r>
              <a:rPr lang="en-US" altLang="zh-TW" u="none" dirty="0">
                <a:solidFill>
                  <a:schemeClr val="tx2"/>
                </a:solidFill>
              </a:rPr>
              <a:t>is found</a:t>
            </a:r>
          </a:p>
          <a:p>
            <a:pPr lvl="1">
              <a:defRPr/>
            </a:pPr>
            <a:r>
              <a:rPr lang="en-US" altLang="zh-TW" b="1" u="none" dirty="0">
                <a:solidFill>
                  <a:schemeClr val="tx2"/>
                </a:solidFill>
              </a:rPr>
              <a:t>  else </a:t>
            </a:r>
            <a:r>
              <a:rPr lang="en-US" altLang="zh-TW" b="1" u="none" dirty="0" smtClean="0">
                <a:solidFill>
                  <a:schemeClr val="tx2"/>
                </a:solidFill>
              </a:rPr>
              <a:t>if</a:t>
            </a:r>
            <a:r>
              <a:rPr lang="en-US" altLang="zh-TW" u="none" dirty="0" smtClean="0">
                <a:solidFill>
                  <a:schemeClr val="tx2"/>
                </a:solidFill>
              </a:rPr>
              <a:t>(target </a:t>
            </a:r>
            <a:r>
              <a:rPr lang="en-US" altLang="zh-TW" b="1" u="none" dirty="0">
                <a:solidFill>
                  <a:schemeClr val="accent2"/>
                </a:solidFill>
              </a:rPr>
              <a:t>&lt;</a:t>
            </a:r>
            <a:r>
              <a:rPr lang="en-US" altLang="zh-TW" u="none" dirty="0">
                <a:solidFill>
                  <a:schemeClr val="tx2"/>
                </a:solidFill>
              </a:rPr>
              <a:t> </a:t>
            </a:r>
            <a:r>
              <a:rPr lang="en-US" altLang="zh-TW" u="none" dirty="0" smtClean="0">
                <a:solidFill>
                  <a:schemeClr val="tx2"/>
                </a:solidFill>
              </a:rPr>
              <a:t>data item in the root of </a:t>
            </a:r>
            <a:r>
              <a:rPr lang="en-US" altLang="zh-TW" u="none" dirty="0" err="1" smtClean="0">
                <a:solidFill>
                  <a:schemeClr val="tx2"/>
                </a:solidFill>
              </a:rPr>
              <a:t>bstTree</a:t>
            </a:r>
            <a:r>
              <a:rPr lang="en-US" altLang="zh-TW" u="none" dirty="0" smtClean="0">
                <a:solidFill>
                  <a:schemeClr val="tx2"/>
                </a:solidFill>
              </a:rPr>
              <a:t>)</a:t>
            </a:r>
            <a:endParaRPr lang="en-US" altLang="zh-TW" u="none" dirty="0">
              <a:solidFill>
                <a:schemeClr val="tx2"/>
              </a:solidFill>
            </a:endParaRPr>
          </a:p>
          <a:p>
            <a:pPr lvl="1">
              <a:defRPr/>
            </a:pPr>
            <a:r>
              <a:rPr lang="en-US" altLang="zh-TW" u="none" dirty="0">
                <a:solidFill>
                  <a:schemeClr val="tx2"/>
                </a:solidFill>
              </a:rPr>
              <a:t>    </a:t>
            </a:r>
            <a:r>
              <a:rPr lang="en-US" altLang="zh-TW" b="1" u="none" dirty="0" smtClean="0">
                <a:solidFill>
                  <a:schemeClr val="accent2"/>
                </a:solidFill>
              </a:rPr>
              <a:t>search</a:t>
            </a:r>
            <a:r>
              <a:rPr lang="en-US" altLang="zh-TW" u="none" dirty="0" smtClean="0">
                <a:solidFill>
                  <a:schemeClr val="tx2"/>
                </a:solidFill>
              </a:rPr>
              <a:t>(</a:t>
            </a:r>
            <a:r>
              <a:rPr lang="en-US" altLang="zh-TW" b="1" u="none" dirty="0" smtClean="0">
                <a:solidFill>
                  <a:schemeClr val="accent2"/>
                </a:solidFill>
              </a:rPr>
              <a:t>Left</a:t>
            </a:r>
            <a:r>
              <a:rPr lang="en-US" altLang="zh-TW" u="none" dirty="0" smtClean="0">
                <a:solidFill>
                  <a:schemeClr val="tx2"/>
                </a:solidFill>
              </a:rPr>
              <a:t> subtree of </a:t>
            </a:r>
            <a:r>
              <a:rPr lang="en-US" altLang="zh-TW" u="none" dirty="0" err="1" smtClean="0">
                <a:solidFill>
                  <a:schemeClr val="tx2"/>
                </a:solidFill>
              </a:rPr>
              <a:t>bstTree</a:t>
            </a:r>
            <a:r>
              <a:rPr lang="en-US" altLang="zh-TW" u="none" dirty="0" smtClean="0">
                <a:solidFill>
                  <a:schemeClr val="tx2"/>
                </a:solidFill>
              </a:rPr>
              <a:t>, target)</a:t>
            </a:r>
            <a:endParaRPr lang="en-US" altLang="zh-TW" u="none" dirty="0">
              <a:solidFill>
                <a:schemeClr val="tx2"/>
              </a:solidFill>
            </a:endParaRPr>
          </a:p>
          <a:p>
            <a:pPr lvl="1">
              <a:defRPr/>
            </a:pPr>
            <a:r>
              <a:rPr lang="en-US" altLang="zh-TW" b="1" u="none" dirty="0">
                <a:solidFill>
                  <a:schemeClr val="tx2"/>
                </a:solidFill>
              </a:rPr>
              <a:t>  else</a:t>
            </a:r>
            <a:r>
              <a:rPr lang="en-US" altLang="zh-TW" u="none" dirty="0">
                <a:solidFill>
                  <a:schemeClr val="tx2"/>
                </a:solidFill>
              </a:rPr>
              <a:t> </a:t>
            </a:r>
            <a:r>
              <a:rPr lang="en-US" altLang="zh-TW" u="none" dirty="0">
                <a:solidFill>
                  <a:schemeClr val="accent1"/>
                </a:solidFill>
              </a:rPr>
              <a:t>// </a:t>
            </a:r>
            <a:r>
              <a:rPr lang="en-US" altLang="zh-TW" u="none" dirty="0" err="1">
                <a:solidFill>
                  <a:schemeClr val="accent1"/>
                </a:solidFill>
              </a:rPr>
              <a:t>searchKey</a:t>
            </a:r>
            <a:r>
              <a:rPr lang="en-US" altLang="zh-TW" u="none" dirty="0">
                <a:solidFill>
                  <a:schemeClr val="accent1"/>
                </a:solidFill>
              </a:rPr>
              <a:t> </a:t>
            </a:r>
            <a:r>
              <a:rPr lang="en-US" altLang="zh-TW" b="1" u="none" dirty="0">
                <a:solidFill>
                  <a:schemeClr val="accent1"/>
                </a:solidFill>
              </a:rPr>
              <a:t>&gt;</a:t>
            </a:r>
            <a:r>
              <a:rPr lang="en-US" altLang="zh-TW" u="none" dirty="0">
                <a:solidFill>
                  <a:schemeClr val="accent1"/>
                </a:solidFill>
              </a:rPr>
              <a:t> root item</a:t>
            </a:r>
          </a:p>
          <a:p>
            <a:pPr lvl="1">
              <a:defRPr/>
            </a:pPr>
            <a:r>
              <a:rPr lang="en-US" altLang="zh-TW" u="none" dirty="0">
                <a:solidFill>
                  <a:schemeClr val="tx2"/>
                </a:solidFill>
              </a:rPr>
              <a:t>    </a:t>
            </a:r>
            <a:r>
              <a:rPr lang="en-US" altLang="zh-TW" b="1" u="none" dirty="0" smtClean="0">
                <a:solidFill>
                  <a:schemeClr val="accent2"/>
                </a:solidFill>
              </a:rPr>
              <a:t>search</a:t>
            </a:r>
            <a:r>
              <a:rPr lang="en-US" altLang="zh-TW" u="none" dirty="0" smtClean="0">
                <a:solidFill>
                  <a:schemeClr val="tx2"/>
                </a:solidFill>
              </a:rPr>
              <a:t>(</a:t>
            </a:r>
            <a:r>
              <a:rPr lang="en-US" altLang="zh-TW" b="1" u="none" dirty="0" smtClean="0">
                <a:solidFill>
                  <a:srgbClr val="C00000"/>
                </a:solidFill>
              </a:rPr>
              <a:t>R</a:t>
            </a:r>
            <a:r>
              <a:rPr lang="en-US" altLang="zh-TW" b="1" u="none" dirty="0" smtClean="0">
                <a:solidFill>
                  <a:schemeClr val="accent2"/>
                </a:solidFill>
              </a:rPr>
              <a:t>ight</a:t>
            </a:r>
            <a:r>
              <a:rPr lang="en-US" altLang="zh-TW" u="none" dirty="0" smtClean="0">
                <a:solidFill>
                  <a:schemeClr val="tx2"/>
                </a:solidFill>
              </a:rPr>
              <a:t> subtree of </a:t>
            </a:r>
            <a:r>
              <a:rPr lang="en-US" altLang="zh-TW" u="none" dirty="0" err="1" smtClean="0">
                <a:solidFill>
                  <a:schemeClr val="tx2"/>
                </a:solidFill>
              </a:rPr>
              <a:t>bstTree</a:t>
            </a:r>
            <a:r>
              <a:rPr lang="en-US" altLang="zh-TW" u="none" dirty="0" smtClean="0">
                <a:solidFill>
                  <a:schemeClr val="tx2"/>
                </a:solidFill>
              </a:rPr>
              <a:t>, target)</a:t>
            </a:r>
            <a:endParaRPr lang="en-US" altLang="zh-TW" u="none" dirty="0">
              <a:solidFill>
                <a:schemeClr val="tx2"/>
              </a:solidFill>
            </a:endParaRPr>
          </a:p>
          <a:p>
            <a:pPr>
              <a:defRPr/>
            </a:pPr>
            <a:endParaRPr lang="zh-TW" altLang="en-US" u="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2B5311-3D96-415F-B5FC-4D23F8106B79}" type="slidenum">
              <a:rPr lang="zh-TW" altLang="en-US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br>
              <a:rPr lang="en-US" altLang="zh-TW" sz="3400" dirty="0" smtClean="0"/>
            </a:br>
            <a:r>
              <a:rPr lang="en-US" altLang="zh-TW" sz="3400" dirty="0" smtClean="0"/>
              <a:t>Search Algorithm (</a:t>
            </a:r>
            <a:r>
              <a:rPr lang="en-US" altLang="zh-TW" sz="3400" dirty="0" smtClean="0"/>
              <a:t>2/4)</a:t>
            </a:r>
            <a:endParaRPr lang="en-US" altLang="zh-TW" sz="3400" dirty="0" smtClean="0"/>
          </a:p>
        </p:txBody>
      </p:sp>
      <p:sp>
        <p:nvSpPr>
          <p:cNvPr id="78852" name="Oval 5"/>
          <p:cNvSpPr>
            <a:spLocks noChangeArrowheads="1"/>
          </p:cNvSpPr>
          <p:nvPr/>
        </p:nvSpPr>
        <p:spPr bwMode="auto">
          <a:xfrm>
            <a:off x="4038600" y="2895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78853" name="Oval 6"/>
          <p:cNvSpPr>
            <a:spLocks noChangeArrowheads="1"/>
          </p:cNvSpPr>
          <p:nvPr/>
        </p:nvSpPr>
        <p:spPr bwMode="auto">
          <a:xfrm>
            <a:off x="2133600" y="37338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78854" name="Oval 7"/>
          <p:cNvSpPr>
            <a:spLocks noChangeArrowheads="1"/>
          </p:cNvSpPr>
          <p:nvPr/>
        </p:nvSpPr>
        <p:spPr bwMode="auto">
          <a:xfrm>
            <a:off x="5943600" y="37338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78855" name="Oval 8"/>
          <p:cNvSpPr>
            <a:spLocks noChangeArrowheads="1"/>
          </p:cNvSpPr>
          <p:nvPr/>
        </p:nvSpPr>
        <p:spPr bwMode="auto">
          <a:xfrm>
            <a:off x="10668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78856" name="Oval 9"/>
          <p:cNvSpPr>
            <a:spLocks noChangeArrowheads="1"/>
          </p:cNvSpPr>
          <p:nvPr/>
        </p:nvSpPr>
        <p:spPr bwMode="auto">
          <a:xfrm>
            <a:off x="31242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78857" name="Oval 10"/>
          <p:cNvSpPr>
            <a:spLocks noChangeArrowheads="1"/>
          </p:cNvSpPr>
          <p:nvPr/>
        </p:nvSpPr>
        <p:spPr bwMode="auto">
          <a:xfrm>
            <a:off x="50292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78858" name="Oval 11"/>
          <p:cNvSpPr>
            <a:spLocks noChangeArrowheads="1"/>
          </p:cNvSpPr>
          <p:nvPr/>
        </p:nvSpPr>
        <p:spPr bwMode="auto">
          <a:xfrm>
            <a:off x="69342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78859" name="AutoShape 12"/>
          <p:cNvCxnSpPr>
            <a:cxnSpLocks noChangeShapeType="1"/>
            <a:stCxn id="78852" idx="3"/>
            <a:endCxn id="78853" idx="7"/>
          </p:cNvCxnSpPr>
          <p:nvPr/>
        </p:nvCxnSpPr>
        <p:spPr bwMode="auto">
          <a:xfrm flipH="1">
            <a:off x="3109913" y="3351213"/>
            <a:ext cx="10953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0" name="AutoShape 13"/>
          <p:cNvCxnSpPr>
            <a:cxnSpLocks noChangeShapeType="1"/>
            <a:stCxn id="78852" idx="5"/>
            <a:endCxn id="78854" idx="1"/>
          </p:cNvCxnSpPr>
          <p:nvPr/>
        </p:nvCxnSpPr>
        <p:spPr bwMode="auto">
          <a:xfrm>
            <a:off x="5014913" y="3351213"/>
            <a:ext cx="10953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1" name="AutoShape 14"/>
          <p:cNvCxnSpPr>
            <a:cxnSpLocks noChangeShapeType="1"/>
            <a:stCxn id="78853" idx="3"/>
            <a:endCxn id="78855" idx="7"/>
          </p:cNvCxnSpPr>
          <p:nvPr/>
        </p:nvCxnSpPr>
        <p:spPr bwMode="auto">
          <a:xfrm flipH="1">
            <a:off x="2043113" y="4189413"/>
            <a:ext cx="2571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2" name="AutoShape 15"/>
          <p:cNvCxnSpPr>
            <a:cxnSpLocks noChangeShapeType="1"/>
            <a:stCxn id="78853" idx="5"/>
            <a:endCxn id="78856" idx="1"/>
          </p:cNvCxnSpPr>
          <p:nvPr/>
        </p:nvCxnSpPr>
        <p:spPr bwMode="auto">
          <a:xfrm>
            <a:off x="3109913" y="4189413"/>
            <a:ext cx="1809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3" name="AutoShape 16"/>
          <p:cNvCxnSpPr>
            <a:cxnSpLocks noChangeShapeType="1"/>
            <a:stCxn id="78854" idx="3"/>
            <a:endCxn id="78857" idx="7"/>
          </p:cNvCxnSpPr>
          <p:nvPr/>
        </p:nvCxnSpPr>
        <p:spPr bwMode="auto">
          <a:xfrm flipH="1">
            <a:off x="6005513" y="4189413"/>
            <a:ext cx="1047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4" name="AutoShape 17"/>
          <p:cNvCxnSpPr>
            <a:cxnSpLocks noChangeShapeType="1"/>
            <a:stCxn id="78854" idx="5"/>
            <a:endCxn id="78858" idx="1"/>
          </p:cNvCxnSpPr>
          <p:nvPr/>
        </p:nvCxnSpPr>
        <p:spPr bwMode="auto">
          <a:xfrm>
            <a:off x="6919913" y="4189413"/>
            <a:ext cx="1809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5" name="Text Box 19"/>
          <p:cNvSpPr txBox="1">
            <a:spLocks noChangeArrowheads="1"/>
          </p:cNvSpPr>
          <p:nvPr/>
        </p:nvSpPr>
        <p:spPr bwMode="auto">
          <a:xfrm>
            <a:off x="669925" y="1936750"/>
            <a:ext cx="7156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Suppose you want to locate </a:t>
            </a:r>
            <a:r>
              <a:rPr lang="en-US" altLang="zh-TW" u="none" dirty="0" smtClean="0">
                <a:latin typeface="Verdana" pitchFamily="34" charset="0"/>
              </a:rPr>
              <a:t>Elisa</a:t>
            </a:r>
            <a:r>
              <a:rPr lang="en-US" altLang="zh-TW" u="none" dirty="0" smtClean="0">
                <a:latin typeface="Arial" charset="0"/>
              </a:rPr>
              <a:t>’</a:t>
            </a:r>
            <a:r>
              <a:rPr lang="en-US" altLang="zh-TW" u="none" dirty="0" smtClean="0">
                <a:latin typeface="Verdana" pitchFamily="34" charset="0"/>
              </a:rPr>
              <a:t>s </a:t>
            </a:r>
            <a:r>
              <a:rPr lang="en-US" altLang="zh-TW" u="none" dirty="0">
                <a:latin typeface="Verdana" pitchFamily="34" charset="0"/>
              </a:rPr>
              <a:t>record in the binary tree.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967163" y="2590800"/>
            <a:ext cx="1218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Elisa&lt; </a:t>
            </a:r>
            <a:r>
              <a:rPr lang="en-US" altLang="zh-TW" sz="1400" u="none" dirty="0">
                <a:latin typeface="Verdana" pitchFamily="34" charset="0"/>
              </a:rPr>
              <a:t>Jane</a:t>
            </a:r>
          </a:p>
        </p:txBody>
      </p:sp>
      <p:cxnSp>
        <p:nvCxnSpPr>
          <p:cNvPr id="26645" name="AutoShape 21"/>
          <p:cNvCxnSpPr>
            <a:cxnSpLocks noChangeShapeType="1"/>
            <a:stCxn id="78852" idx="3"/>
            <a:endCxn id="78853" idx="7"/>
          </p:cNvCxnSpPr>
          <p:nvPr/>
        </p:nvCxnSpPr>
        <p:spPr bwMode="auto">
          <a:xfrm flipH="1">
            <a:off x="3109913" y="3351213"/>
            <a:ext cx="1095375" cy="460375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6" name="AutoShape 22"/>
          <p:cNvCxnSpPr>
            <a:cxnSpLocks noChangeShapeType="1"/>
            <a:stCxn id="78853" idx="5"/>
            <a:endCxn id="78856" idx="1"/>
          </p:cNvCxnSpPr>
          <p:nvPr/>
        </p:nvCxnSpPr>
        <p:spPr bwMode="auto">
          <a:xfrm>
            <a:off x="3109913" y="4189413"/>
            <a:ext cx="180975" cy="460375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2057400" y="3429000"/>
            <a:ext cx="12153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 </a:t>
            </a:r>
            <a:r>
              <a:rPr lang="en-US" altLang="zh-TW" sz="1400" u="none" dirty="0">
                <a:latin typeface="Verdana" pitchFamily="34" charset="0"/>
              </a:rPr>
              <a:t>&gt; Bob</a:t>
            </a: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3061730" y="5232400"/>
            <a:ext cx="1560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 </a:t>
            </a:r>
            <a:r>
              <a:rPr lang="en-US" altLang="zh-TW" sz="1400" b="1" u="none" dirty="0">
                <a:solidFill>
                  <a:schemeClr val="accent2"/>
                </a:solidFill>
                <a:latin typeface="Verdana" pitchFamily="34" charset="0"/>
              </a:rPr>
              <a:t>== </a:t>
            </a:r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</a:t>
            </a:r>
            <a:endParaRPr lang="en-US" altLang="zh-TW" sz="1400" b="1" u="none" dirty="0">
              <a:solidFill>
                <a:schemeClr val="accent2"/>
              </a:solidFill>
              <a:latin typeface="Verdana" pitchFamily="34" charset="0"/>
            </a:endParaRPr>
          </a:p>
          <a:p>
            <a:pPr algn="ctr" eaLnBrk="1" hangingPunct="1"/>
            <a:r>
              <a:rPr lang="en-US" altLang="zh-TW" sz="1400" b="1" u="none" dirty="0">
                <a:solidFill>
                  <a:schemeClr val="accent2"/>
                </a:solidFill>
                <a:latin typeface="Verdana" pitchFamily="34" charset="0"/>
              </a:rPr>
              <a:t>bingo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4" grpId="0"/>
      <p:bldP spid="26647" grpId="0"/>
      <p:bldP spid="2664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ADT Binary Search Tree: </a:t>
            </a:r>
            <a:br>
              <a:rPr lang="en-US" altLang="zh-TW" sz="3400" dirty="0"/>
            </a:br>
            <a:r>
              <a:rPr lang="en-US" altLang="zh-TW" sz="3400" dirty="0"/>
              <a:t>Search Algorithm </a:t>
            </a:r>
            <a:r>
              <a:rPr lang="en-US" altLang="zh-TW" sz="3400" dirty="0" smtClean="0"/>
              <a:t>(3/4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As you will see, </a:t>
            </a:r>
            <a:r>
              <a:rPr lang="en-US" altLang="zh-TW" sz="2400" b="1" u="sng" dirty="0" smtClean="0">
                <a:solidFill>
                  <a:srgbClr val="C00000"/>
                </a:solidFill>
              </a:rPr>
              <a:t>this search algorithm is the basis of the other operations</a:t>
            </a:r>
            <a:r>
              <a:rPr lang="en-US" altLang="zh-TW" sz="2400" dirty="0" smtClean="0"/>
              <a:t> on a binary search tree!!</a:t>
            </a:r>
          </a:p>
          <a:p>
            <a:pPr lvl="1"/>
            <a:endParaRPr lang="en-US" altLang="zh-TW" sz="2000" dirty="0"/>
          </a:p>
          <a:p>
            <a:r>
              <a:rPr lang="en-US" altLang="zh-TW" sz="2400" dirty="0" smtClean="0"/>
              <a:t>Note that the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shape</a:t>
            </a:r>
            <a:r>
              <a:rPr lang="en-US" altLang="zh-TW" sz="2400" dirty="0" smtClean="0"/>
              <a:t> of the tree </a:t>
            </a:r>
            <a:r>
              <a:rPr lang="en-US" altLang="zh-TW" sz="2400" b="1" dirty="0" smtClean="0"/>
              <a:t>in no way </a:t>
            </a:r>
            <a:r>
              <a:rPr lang="en-US" altLang="zh-TW" sz="2400" dirty="0" smtClean="0"/>
              <a:t>affects the validity of the search algorithm.</a:t>
            </a:r>
          </a:p>
          <a:p>
            <a:endParaRPr lang="en-US" altLang="zh-TW" sz="2400" dirty="0"/>
          </a:p>
          <a:p>
            <a:r>
              <a:rPr lang="en-US" altLang="zh-TW" sz="2400" dirty="0" smtClean="0"/>
              <a:t>However, </a:t>
            </a:r>
            <a:r>
              <a:rPr lang="en-US" altLang="zh-TW" sz="2400" b="1" u="sng" dirty="0" smtClean="0"/>
              <a:t>the search algorithm works more efficiently on some trees than on others</a:t>
            </a:r>
            <a:r>
              <a:rPr lang="en-US" altLang="zh-TW" sz="2400" dirty="0" smtClean="0"/>
              <a:t>!!</a:t>
            </a:r>
            <a:endParaRPr lang="zh-TW" altLang="en-US" sz="24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544CBF-F67F-459A-AD48-90692E0D5118}" type="slidenum">
              <a:rPr lang="zh-TW" altLang="en-US" smtClean="0"/>
              <a:pPr>
                <a:defRPr/>
              </a:pPr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789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ADT Binary Search Tree: </a:t>
            </a:r>
            <a:br>
              <a:rPr lang="en-US" altLang="zh-TW" sz="3400" dirty="0"/>
            </a:br>
            <a:r>
              <a:rPr lang="en-US" altLang="zh-TW" sz="3400" dirty="0"/>
              <a:t>Search Algorithm </a:t>
            </a:r>
            <a:r>
              <a:rPr lang="en-US" altLang="zh-TW" sz="3400" dirty="0" smtClean="0"/>
              <a:t>(4/4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shape</a:t>
            </a:r>
            <a:r>
              <a:rPr lang="en-US" altLang="zh-TW" sz="2400" dirty="0" smtClean="0"/>
              <a:t> of a binary search tree </a:t>
            </a:r>
            <a:r>
              <a:rPr lang="en-US" altLang="zh-TW" sz="2400" b="1" dirty="0" smtClean="0"/>
              <a:t>affects the efficiency of its operations</a:t>
            </a:r>
            <a:r>
              <a:rPr lang="en-US" altLang="zh-TW" sz="2400" dirty="0" smtClean="0"/>
              <a:t>.</a:t>
            </a:r>
          </a:p>
          <a:p>
            <a:endParaRPr lang="en-US" altLang="zh-TW" sz="2400" dirty="0"/>
          </a:p>
          <a:p>
            <a:r>
              <a:rPr lang="en-US" altLang="zh-TW" sz="2400" dirty="0" smtClean="0"/>
              <a:t>The more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balanced</a:t>
            </a:r>
            <a:r>
              <a:rPr lang="en-US" altLang="zh-TW" sz="2400" dirty="0" smtClean="0"/>
              <a:t> a binary search tree is, the farther it is from a linear structure.</a:t>
            </a:r>
          </a:p>
          <a:p>
            <a:pPr lvl="1"/>
            <a:r>
              <a:rPr lang="en-US" altLang="zh-TW" sz="2000" dirty="0" smtClean="0"/>
              <a:t>The behavior of the search algorithm will be to a </a:t>
            </a:r>
            <a:r>
              <a:rPr lang="en-US" altLang="zh-TW" sz="2000" b="1" u="sng" dirty="0" smtClean="0"/>
              <a:t>binary search of an array</a:t>
            </a:r>
            <a:r>
              <a:rPr lang="en-US" altLang="zh-TW" sz="2000" dirty="0" smtClean="0"/>
              <a:t>!!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457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91115-F915-43B3-A71A-9B0AB7C3AFB3}" type="slidenum">
              <a:rPr lang="zh-TW" altLang="en-US"/>
              <a:pPr>
                <a:defRPr/>
              </a:pPr>
              <a:t>44</a:t>
            </a:fld>
            <a:endParaRPr lang="en-US" altLang="zh-TW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br>
              <a:rPr lang="en-US" altLang="zh-TW" sz="3400" dirty="0" smtClean="0"/>
            </a:br>
            <a:r>
              <a:rPr lang="en-US" altLang="zh-TW" sz="3400" b="1" dirty="0" smtClean="0">
                <a:solidFill>
                  <a:schemeClr val="accent2"/>
                </a:solidFill>
              </a:rPr>
              <a:t>Insertion</a:t>
            </a:r>
            <a:r>
              <a:rPr lang="en-US" altLang="zh-TW" sz="3400" dirty="0" smtClean="0"/>
              <a:t> (</a:t>
            </a:r>
            <a:r>
              <a:rPr lang="en-US" altLang="zh-TW" sz="3400" dirty="0" smtClean="0"/>
              <a:t>1/2)</a:t>
            </a:r>
            <a:endParaRPr lang="zh-TW" altLang="en-US" sz="3400" dirty="0" smtClean="0"/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Suppose that you want to insert a record for Frank into the binary search tree.</a:t>
            </a:r>
          </a:p>
          <a:p>
            <a:pPr eaLnBrk="1" hangingPunct="1"/>
            <a:endParaRPr lang="en-US" altLang="zh-TW" sz="1200" dirty="0" smtClean="0"/>
          </a:p>
          <a:p>
            <a:pPr eaLnBrk="1" hangingPunct="1"/>
            <a:r>
              <a:rPr lang="en-US" altLang="zh-TW" sz="2400" dirty="0" smtClean="0"/>
              <a:t>Imagine that you instead want to </a:t>
            </a:r>
            <a:r>
              <a:rPr lang="en-US" altLang="zh-TW" sz="2400" b="1" u="sng" dirty="0" smtClean="0"/>
              <a:t>search</a:t>
            </a:r>
            <a:r>
              <a:rPr lang="en-US" altLang="zh-TW" sz="2400" dirty="0" smtClean="0"/>
              <a:t> for the item with </a:t>
            </a:r>
            <a:r>
              <a:rPr lang="en-US" altLang="zh-TW" sz="2400" dirty="0" smtClean="0"/>
              <a:t>Frank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000" dirty="0" smtClean="0"/>
              <a:t>Frank must be the right child of </a:t>
            </a:r>
            <a:r>
              <a:rPr lang="en-US" altLang="zh-TW" sz="2000" dirty="0" smtClean="0"/>
              <a:t>Elisa!!</a:t>
            </a:r>
            <a:endParaRPr lang="en-US" altLang="zh-TW" sz="2000" dirty="0" smtClean="0"/>
          </a:p>
        </p:txBody>
      </p:sp>
      <p:sp>
        <p:nvSpPr>
          <p:cNvPr id="79877" name="Oval 4"/>
          <p:cNvSpPr>
            <a:spLocks noChangeArrowheads="1"/>
          </p:cNvSpPr>
          <p:nvPr/>
        </p:nvSpPr>
        <p:spPr bwMode="auto">
          <a:xfrm>
            <a:off x="5105400" y="4038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79878" name="Oval 5"/>
          <p:cNvSpPr>
            <a:spLocks noChangeArrowheads="1"/>
          </p:cNvSpPr>
          <p:nvPr/>
        </p:nvSpPr>
        <p:spPr bwMode="auto">
          <a:xfrm>
            <a:off x="37338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79879" name="Oval 6"/>
          <p:cNvSpPr>
            <a:spLocks noChangeArrowheads="1"/>
          </p:cNvSpPr>
          <p:nvPr/>
        </p:nvSpPr>
        <p:spPr bwMode="auto">
          <a:xfrm>
            <a:off x="67056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79880" name="Oval 7"/>
          <p:cNvSpPr>
            <a:spLocks noChangeArrowheads="1"/>
          </p:cNvSpPr>
          <p:nvPr/>
        </p:nvSpPr>
        <p:spPr bwMode="auto">
          <a:xfrm>
            <a:off x="28194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79881" name="Oval 8"/>
          <p:cNvSpPr>
            <a:spLocks noChangeArrowheads="1"/>
          </p:cNvSpPr>
          <p:nvPr/>
        </p:nvSpPr>
        <p:spPr bwMode="auto">
          <a:xfrm>
            <a:off x="46482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79882" name="Oval 9"/>
          <p:cNvSpPr>
            <a:spLocks noChangeArrowheads="1"/>
          </p:cNvSpPr>
          <p:nvPr/>
        </p:nvSpPr>
        <p:spPr bwMode="auto">
          <a:xfrm>
            <a:off x="58674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79883" name="Oval 10"/>
          <p:cNvSpPr>
            <a:spLocks noChangeArrowheads="1"/>
          </p:cNvSpPr>
          <p:nvPr/>
        </p:nvSpPr>
        <p:spPr bwMode="auto">
          <a:xfrm>
            <a:off x="75438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79884" name="AutoShape 11"/>
          <p:cNvCxnSpPr>
            <a:cxnSpLocks noChangeShapeType="1"/>
            <a:stCxn id="79877" idx="3"/>
            <a:endCxn id="79878" idx="7"/>
          </p:cNvCxnSpPr>
          <p:nvPr/>
        </p:nvCxnSpPr>
        <p:spPr bwMode="auto">
          <a:xfrm flipH="1">
            <a:off x="4710113" y="4494213"/>
            <a:ext cx="561975" cy="155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5" name="AutoShape 12"/>
          <p:cNvCxnSpPr>
            <a:cxnSpLocks noChangeShapeType="1"/>
            <a:stCxn id="79877" idx="5"/>
            <a:endCxn id="79879" idx="1"/>
          </p:cNvCxnSpPr>
          <p:nvPr/>
        </p:nvCxnSpPr>
        <p:spPr bwMode="auto">
          <a:xfrm>
            <a:off x="6081713" y="4494213"/>
            <a:ext cx="790575" cy="155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6" name="AutoShape 13"/>
          <p:cNvCxnSpPr>
            <a:cxnSpLocks noChangeShapeType="1"/>
            <a:stCxn id="79878" idx="3"/>
            <a:endCxn id="79880" idx="7"/>
          </p:cNvCxnSpPr>
          <p:nvPr/>
        </p:nvCxnSpPr>
        <p:spPr bwMode="auto">
          <a:xfrm flipH="1">
            <a:off x="3795713" y="5027613"/>
            <a:ext cx="104775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7" name="AutoShape 14"/>
          <p:cNvCxnSpPr>
            <a:cxnSpLocks noChangeShapeType="1"/>
            <a:stCxn id="79878" idx="5"/>
            <a:endCxn id="79881" idx="1"/>
          </p:cNvCxnSpPr>
          <p:nvPr/>
        </p:nvCxnSpPr>
        <p:spPr bwMode="auto">
          <a:xfrm>
            <a:off x="4710113" y="5027613"/>
            <a:ext cx="104775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8" name="AutoShape 15"/>
          <p:cNvCxnSpPr>
            <a:cxnSpLocks noChangeShapeType="1"/>
            <a:stCxn id="79879" idx="3"/>
            <a:endCxn id="79882" idx="7"/>
          </p:cNvCxnSpPr>
          <p:nvPr/>
        </p:nvCxnSpPr>
        <p:spPr bwMode="auto">
          <a:xfrm flipH="1">
            <a:off x="6843713" y="5027613"/>
            <a:ext cx="28575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9" name="AutoShape 16"/>
          <p:cNvCxnSpPr>
            <a:cxnSpLocks noChangeShapeType="1"/>
            <a:stCxn id="79879" idx="5"/>
            <a:endCxn id="79883" idx="1"/>
          </p:cNvCxnSpPr>
          <p:nvPr/>
        </p:nvCxnSpPr>
        <p:spPr bwMode="auto">
          <a:xfrm>
            <a:off x="7681913" y="5027613"/>
            <a:ext cx="28575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5954" name="Oval 18"/>
          <p:cNvSpPr>
            <a:spLocks noChangeArrowheads="1"/>
          </p:cNvSpPr>
          <p:nvPr/>
        </p:nvSpPr>
        <p:spPr bwMode="auto">
          <a:xfrm>
            <a:off x="5562600" y="58674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Frank</a:t>
            </a:r>
          </a:p>
        </p:txBody>
      </p:sp>
      <p:cxnSp>
        <p:nvCxnSpPr>
          <p:cNvPr id="295955" name="AutoShape 19"/>
          <p:cNvCxnSpPr>
            <a:cxnSpLocks noChangeShapeType="1"/>
            <a:stCxn id="79881" idx="5"/>
            <a:endCxn id="295954" idx="1"/>
          </p:cNvCxnSpPr>
          <p:nvPr/>
        </p:nvCxnSpPr>
        <p:spPr bwMode="auto">
          <a:xfrm>
            <a:off x="5624513" y="5637213"/>
            <a:ext cx="10477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9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5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115DC-C8AE-490B-8F1F-F215D6BF2FB5}" type="slidenum">
              <a:rPr lang="zh-TW" altLang="en-US"/>
              <a:pPr>
                <a:defRPr/>
              </a:pPr>
              <a:t>45</a:t>
            </a:fld>
            <a:endParaRPr lang="en-US" altLang="zh-TW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br>
              <a:rPr lang="en-US" altLang="zh-TW" sz="3400" dirty="0" smtClean="0"/>
            </a:br>
            <a:r>
              <a:rPr lang="en-US" altLang="zh-TW" sz="3400" dirty="0" smtClean="0">
                <a:solidFill>
                  <a:schemeClr val="tx1"/>
                </a:solidFill>
              </a:rPr>
              <a:t>Insertion</a:t>
            </a:r>
            <a:r>
              <a:rPr lang="en-US" altLang="zh-TW" sz="3400" dirty="0" smtClean="0"/>
              <a:t> (</a:t>
            </a:r>
            <a:r>
              <a:rPr lang="en-US" altLang="zh-TW" sz="3400" dirty="0" smtClean="0"/>
              <a:t>2/2)</a:t>
            </a:r>
            <a:endParaRPr lang="en-US" altLang="zh-TW" sz="3400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Search always tells you the insertion point.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b="1" dirty="0" smtClean="0">
                <a:solidFill>
                  <a:schemeClr val="accent2"/>
                </a:solidFill>
              </a:rPr>
              <a:t>It will always terminate at an empty subtree.</a:t>
            </a:r>
            <a:r>
              <a:rPr lang="en-US" altLang="zh-TW" sz="2000" dirty="0" smtClean="0">
                <a:solidFill>
                  <a:schemeClr val="tx2"/>
                </a:solidFill>
              </a:rPr>
              <a:t> 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smtClean="0">
                <a:solidFill>
                  <a:schemeClr val="tx2"/>
                </a:solidFill>
              </a:rPr>
              <a:t>Or … search always tells you to insert the item </a:t>
            </a:r>
            <a:r>
              <a:rPr lang="en-US" altLang="zh-TW" sz="2000" b="1" dirty="0" smtClean="0">
                <a:solidFill>
                  <a:schemeClr val="tx2"/>
                </a:solidFill>
              </a:rPr>
              <a:t>as a new leaf!</a:t>
            </a:r>
            <a:r>
              <a:rPr lang="en-US" altLang="zh-TW" sz="2000" dirty="0" smtClean="0">
                <a:solidFill>
                  <a:schemeClr val="tx2"/>
                </a:solidFill>
              </a:rPr>
              <a:t>!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DB0B8-5E40-412B-9F41-6DC0805BF20A}" type="slidenum">
              <a:rPr lang="zh-TW" altLang="en-US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smtClean="0"/>
              <a:t>ADT Binary Search Tree: </a:t>
            </a:r>
            <a:br>
              <a:rPr lang="en-US" altLang="zh-TW" sz="3400" smtClean="0"/>
            </a:br>
            <a:r>
              <a:rPr lang="en-US" altLang="zh-TW" sz="3400" b="1" smtClean="0">
                <a:solidFill>
                  <a:schemeClr val="accent2"/>
                </a:solidFill>
              </a:rPr>
              <a:t>Traversal</a:t>
            </a:r>
            <a:endParaRPr lang="zh-TW" altLang="en-US" sz="3400" b="1" smtClean="0">
              <a:solidFill>
                <a:schemeClr val="accent2"/>
              </a:solidFill>
            </a:endParaRP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Traversals for a binary search tree are the same as the traversals for a binary tree.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i="1" dirty="0" smtClean="0">
                <a:solidFill>
                  <a:schemeClr val="tx2"/>
                </a:solidFill>
              </a:rPr>
              <a:t>The </a:t>
            </a:r>
            <a:r>
              <a:rPr lang="en-US" altLang="zh-TW" sz="2400" i="1" dirty="0" err="1" smtClean="0">
                <a:solidFill>
                  <a:schemeClr val="tx2"/>
                </a:solidFill>
              </a:rPr>
              <a:t>inorder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 traversal of a binary search tree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visits the tree’s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nodes </a:t>
            </a:r>
            <a:r>
              <a:rPr lang="en-US" altLang="zh-TW" sz="2400" b="1" i="1" u="sng" dirty="0" smtClean="0">
                <a:solidFill>
                  <a:schemeClr val="tx2"/>
                </a:solidFill>
              </a:rPr>
              <a:t>in sorted search-key order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zh-TW" altLang="en-US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8A1836-DE5A-4CBB-A82B-C0C444F69790}" type="slidenum">
              <a:rPr lang="zh-TW" altLang="en-US"/>
              <a:pPr>
                <a:defRPr/>
              </a:pPr>
              <a:t>47</a:t>
            </a:fld>
            <a:endParaRPr lang="en-US" altLang="zh-TW"/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The Efficiency of Binary Search Tree Operations (</a:t>
            </a:r>
            <a:r>
              <a:rPr lang="en-US" altLang="zh-TW" sz="3400" dirty="0" smtClean="0"/>
              <a:t>1/7)</a:t>
            </a:r>
            <a:endParaRPr lang="zh-TW" altLang="en-US" sz="3400" dirty="0" smtClean="0"/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000" dirty="0" smtClean="0"/>
              <a:t>Each operation </a:t>
            </a:r>
            <a:r>
              <a:rPr lang="en-US" altLang="zh-TW" sz="2000" b="1" dirty="0" smtClean="0">
                <a:solidFill>
                  <a:schemeClr val="accent2"/>
                </a:solidFill>
              </a:rPr>
              <a:t>compares</a:t>
            </a:r>
            <a:r>
              <a:rPr lang="en-US" altLang="zh-TW" sz="2000" dirty="0" smtClean="0"/>
              <a:t> </a:t>
            </a:r>
            <a:r>
              <a:rPr lang="en-US" altLang="zh-TW" sz="2000" dirty="0" smtClean="0"/>
              <a:t>the a </a:t>
            </a:r>
            <a:r>
              <a:rPr lang="en-US" altLang="zh-TW" sz="2000" dirty="0" smtClean="0"/>
              <a:t>specified value </a:t>
            </a:r>
            <a:r>
              <a:rPr lang="en-US" altLang="zh-TW" sz="2000" dirty="0" smtClean="0">
                <a:latin typeface="Courier New" pitchFamily="49" charset="0"/>
              </a:rPr>
              <a:t>v</a:t>
            </a:r>
            <a:r>
              <a:rPr lang="en-US" altLang="zh-TW" sz="2000" dirty="0" smtClean="0"/>
              <a:t> </a:t>
            </a:r>
            <a:r>
              <a:rPr lang="en-US" altLang="zh-TW" sz="2000" dirty="0" smtClean="0"/>
              <a:t>to the </a:t>
            </a:r>
            <a:r>
              <a:rPr lang="en-US" altLang="zh-TW" sz="2000" dirty="0" smtClean="0"/>
              <a:t>entries </a:t>
            </a:r>
            <a:r>
              <a:rPr lang="en-US" altLang="zh-TW" sz="2000" dirty="0" smtClean="0"/>
              <a:t>in the nodes along </a:t>
            </a:r>
            <a:r>
              <a:rPr lang="en-US" altLang="zh-TW" sz="2000" u="sng" dirty="0" smtClean="0"/>
              <a:t>a path through the tree</a:t>
            </a:r>
            <a:r>
              <a:rPr lang="en-US" altLang="zh-TW" sz="2000" dirty="0" smtClean="0"/>
              <a:t>.</a:t>
            </a:r>
          </a:p>
          <a:p>
            <a:pPr lvl="1" eaLnBrk="1" hangingPunct="1"/>
            <a:r>
              <a:rPr lang="en-US" altLang="zh-TW" sz="1800" dirty="0" smtClean="0"/>
              <a:t>Start at the root.</a:t>
            </a:r>
          </a:p>
          <a:p>
            <a:pPr lvl="1" eaLnBrk="1" hangingPunct="1"/>
            <a:r>
              <a:rPr lang="en-US" altLang="zh-TW" sz="1800" dirty="0" smtClean="0"/>
              <a:t>Terminate at the node that contains 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altLang="zh-TW" sz="1800" dirty="0" smtClean="0"/>
              <a:t> </a:t>
            </a:r>
            <a:r>
              <a:rPr lang="en-US" altLang="zh-TW" sz="1800" dirty="0" smtClean="0"/>
              <a:t>(or an empty subtree).</a:t>
            </a:r>
          </a:p>
          <a:p>
            <a:pPr lvl="1" eaLnBrk="1" hangingPunct="1"/>
            <a:endParaRPr lang="en-US" altLang="zh-TW" sz="1800" dirty="0" smtClean="0"/>
          </a:p>
        </p:txBody>
      </p:sp>
      <p:sp>
        <p:nvSpPr>
          <p:cNvPr id="95237" name="Oval 4"/>
          <p:cNvSpPr>
            <a:spLocks noChangeArrowheads="1"/>
          </p:cNvSpPr>
          <p:nvPr/>
        </p:nvSpPr>
        <p:spPr bwMode="auto">
          <a:xfrm>
            <a:off x="4038600" y="3775075"/>
            <a:ext cx="11430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95238" name="Oval 5"/>
          <p:cNvSpPr>
            <a:spLocks noChangeArrowheads="1"/>
          </p:cNvSpPr>
          <p:nvPr/>
        </p:nvSpPr>
        <p:spPr bwMode="auto">
          <a:xfrm>
            <a:off x="2133600" y="4613275"/>
            <a:ext cx="11430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95239" name="Oval 6"/>
          <p:cNvSpPr>
            <a:spLocks noChangeArrowheads="1"/>
          </p:cNvSpPr>
          <p:nvPr/>
        </p:nvSpPr>
        <p:spPr bwMode="auto">
          <a:xfrm>
            <a:off x="5943600" y="4613275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95240" name="Oval 7"/>
          <p:cNvSpPr>
            <a:spLocks noChangeArrowheads="1"/>
          </p:cNvSpPr>
          <p:nvPr/>
        </p:nvSpPr>
        <p:spPr bwMode="auto">
          <a:xfrm>
            <a:off x="1066800" y="5451475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95241" name="Oval 8"/>
          <p:cNvSpPr>
            <a:spLocks noChangeArrowheads="1"/>
          </p:cNvSpPr>
          <p:nvPr/>
        </p:nvSpPr>
        <p:spPr bwMode="auto">
          <a:xfrm>
            <a:off x="3124200" y="5451475"/>
            <a:ext cx="11430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95242" name="Oval 9"/>
          <p:cNvSpPr>
            <a:spLocks noChangeArrowheads="1"/>
          </p:cNvSpPr>
          <p:nvPr/>
        </p:nvSpPr>
        <p:spPr bwMode="auto">
          <a:xfrm>
            <a:off x="5029200" y="5451475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95243" name="Oval 10"/>
          <p:cNvSpPr>
            <a:spLocks noChangeArrowheads="1"/>
          </p:cNvSpPr>
          <p:nvPr/>
        </p:nvSpPr>
        <p:spPr bwMode="auto">
          <a:xfrm>
            <a:off x="6934200" y="5451475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95244" name="AutoShape 11"/>
          <p:cNvCxnSpPr>
            <a:cxnSpLocks noChangeShapeType="1"/>
            <a:stCxn id="95237" idx="3"/>
            <a:endCxn id="95238" idx="7"/>
          </p:cNvCxnSpPr>
          <p:nvPr/>
        </p:nvCxnSpPr>
        <p:spPr bwMode="auto">
          <a:xfrm flipH="1">
            <a:off x="3109913" y="4244975"/>
            <a:ext cx="1095375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5" name="AutoShape 12"/>
          <p:cNvCxnSpPr>
            <a:cxnSpLocks noChangeShapeType="1"/>
            <a:stCxn id="95237" idx="5"/>
            <a:endCxn id="95239" idx="1"/>
          </p:cNvCxnSpPr>
          <p:nvPr/>
        </p:nvCxnSpPr>
        <p:spPr bwMode="auto">
          <a:xfrm>
            <a:off x="5014913" y="4244975"/>
            <a:ext cx="1095375" cy="446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6" name="AutoShape 13"/>
          <p:cNvCxnSpPr>
            <a:cxnSpLocks noChangeShapeType="1"/>
            <a:stCxn id="95238" idx="3"/>
            <a:endCxn id="95240" idx="7"/>
          </p:cNvCxnSpPr>
          <p:nvPr/>
        </p:nvCxnSpPr>
        <p:spPr bwMode="auto">
          <a:xfrm flipH="1">
            <a:off x="2043113" y="5083175"/>
            <a:ext cx="257175" cy="446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7" name="AutoShape 14"/>
          <p:cNvCxnSpPr>
            <a:cxnSpLocks noChangeShapeType="1"/>
            <a:stCxn id="95238" idx="5"/>
            <a:endCxn id="95241" idx="1"/>
          </p:cNvCxnSpPr>
          <p:nvPr/>
        </p:nvCxnSpPr>
        <p:spPr bwMode="auto">
          <a:xfrm>
            <a:off x="3109913" y="5083175"/>
            <a:ext cx="180975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8" name="AutoShape 15"/>
          <p:cNvCxnSpPr>
            <a:cxnSpLocks noChangeShapeType="1"/>
            <a:stCxn id="95239" idx="3"/>
            <a:endCxn id="95242" idx="7"/>
          </p:cNvCxnSpPr>
          <p:nvPr/>
        </p:nvCxnSpPr>
        <p:spPr bwMode="auto">
          <a:xfrm flipH="1">
            <a:off x="6005513" y="5068888"/>
            <a:ext cx="1047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9" name="AutoShape 16"/>
          <p:cNvCxnSpPr>
            <a:cxnSpLocks noChangeShapeType="1"/>
            <a:stCxn id="95239" idx="5"/>
            <a:endCxn id="95243" idx="1"/>
          </p:cNvCxnSpPr>
          <p:nvPr/>
        </p:nvCxnSpPr>
        <p:spPr bwMode="auto">
          <a:xfrm>
            <a:off x="6919913" y="5068888"/>
            <a:ext cx="1809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250" name="Text Box 17"/>
          <p:cNvSpPr txBox="1">
            <a:spLocks noChangeArrowheads="1"/>
          </p:cNvSpPr>
          <p:nvPr/>
        </p:nvSpPr>
        <p:spPr bwMode="auto">
          <a:xfrm>
            <a:off x="3967163" y="3429000"/>
            <a:ext cx="12811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 </a:t>
            </a:r>
            <a:r>
              <a:rPr lang="en-US" altLang="zh-TW" sz="1400" u="none" dirty="0">
                <a:latin typeface="Verdana" pitchFamily="34" charset="0"/>
              </a:rPr>
              <a:t>&lt; Jane</a:t>
            </a:r>
          </a:p>
        </p:txBody>
      </p:sp>
      <p:cxnSp>
        <p:nvCxnSpPr>
          <p:cNvPr id="95251" name="AutoShape 18"/>
          <p:cNvCxnSpPr>
            <a:cxnSpLocks noChangeShapeType="1"/>
            <a:stCxn id="95237" idx="3"/>
            <a:endCxn id="95238" idx="7"/>
          </p:cNvCxnSpPr>
          <p:nvPr/>
        </p:nvCxnSpPr>
        <p:spPr bwMode="auto">
          <a:xfrm flipH="1">
            <a:off x="3109913" y="4244975"/>
            <a:ext cx="1095375" cy="431800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52" name="AutoShape 19"/>
          <p:cNvCxnSpPr>
            <a:cxnSpLocks noChangeShapeType="1"/>
            <a:stCxn id="95238" idx="5"/>
            <a:endCxn id="95241" idx="1"/>
          </p:cNvCxnSpPr>
          <p:nvPr/>
        </p:nvCxnSpPr>
        <p:spPr bwMode="auto">
          <a:xfrm>
            <a:off x="3109913" y="5083175"/>
            <a:ext cx="180975" cy="431800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253" name="Text Box 20"/>
          <p:cNvSpPr txBox="1">
            <a:spLocks noChangeArrowheads="1"/>
          </p:cNvSpPr>
          <p:nvPr/>
        </p:nvSpPr>
        <p:spPr bwMode="auto">
          <a:xfrm>
            <a:off x="2057400" y="4308475"/>
            <a:ext cx="12153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 </a:t>
            </a:r>
            <a:r>
              <a:rPr lang="en-US" altLang="zh-TW" sz="1400" u="none" dirty="0">
                <a:latin typeface="Verdana" pitchFamily="34" charset="0"/>
              </a:rPr>
              <a:t>&gt; Bob</a:t>
            </a:r>
          </a:p>
        </p:txBody>
      </p:sp>
      <p:sp>
        <p:nvSpPr>
          <p:cNvPr id="95254" name="Text Box 21"/>
          <p:cNvSpPr txBox="1">
            <a:spLocks noChangeArrowheads="1"/>
          </p:cNvSpPr>
          <p:nvPr/>
        </p:nvSpPr>
        <p:spPr bwMode="auto">
          <a:xfrm>
            <a:off x="3061730" y="6111875"/>
            <a:ext cx="1560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 </a:t>
            </a:r>
            <a:r>
              <a:rPr lang="en-US" altLang="zh-TW" sz="1400" b="1" u="none" dirty="0">
                <a:solidFill>
                  <a:schemeClr val="accent2"/>
                </a:solidFill>
                <a:latin typeface="Verdana" pitchFamily="34" charset="0"/>
              </a:rPr>
              <a:t>== </a:t>
            </a:r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</a:t>
            </a:r>
            <a:endParaRPr lang="en-US" altLang="zh-TW" sz="1400" b="1" u="none" dirty="0">
              <a:solidFill>
                <a:schemeClr val="accent2"/>
              </a:solidFill>
              <a:latin typeface="Verdana" pitchFamily="34" charset="0"/>
            </a:endParaRPr>
          </a:p>
          <a:p>
            <a:pPr algn="ctr" eaLnBrk="1" hangingPunct="1"/>
            <a:r>
              <a:rPr lang="en-US" altLang="zh-TW" sz="1400" b="1" u="none" dirty="0">
                <a:solidFill>
                  <a:schemeClr val="accent2"/>
                </a:solidFill>
                <a:latin typeface="Verdana" pitchFamily="34" charset="0"/>
              </a:rPr>
              <a:t>bingo</a:t>
            </a:r>
          </a:p>
        </p:txBody>
      </p:sp>
      <p:sp>
        <p:nvSpPr>
          <p:cNvPr id="95255" name="Text Box 22"/>
          <p:cNvSpPr txBox="1">
            <a:spLocks noChangeArrowheads="1"/>
          </p:cNvSpPr>
          <p:nvPr/>
        </p:nvSpPr>
        <p:spPr bwMode="auto">
          <a:xfrm>
            <a:off x="4784725" y="6253163"/>
            <a:ext cx="2062163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latin typeface="Verdana" pitchFamily="34" charset="0"/>
              </a:rPr>
              <a:t>3 comparisons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7EA52D-4331-48F1-8774-605A9A1695AD}" type="slidenum">
              <a:rPr lang="zh-TW" altLang="en-US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The Efficiency of Binary Search Tree Operations (</a:t>
            </a:r>
            <a:r>
              <a:rPr lang="en-US" altLang="zh-TW" sz="3400" dirty="0" smtClean="0"/>
              <a:t>2/7)</a:t>
            </a:r>
            <a:endParaRPr lang="en-US" altLang="zh-TW" sz="3400" dirty="0" smtClean="0"/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Thus, the efficiency of each operation is related  </a:t>
            </a:r>
            <a:r>
              <a:rPr lang="en-US" altLang="zh-TW" sz="1800" dirty="0" smtClean="0"/>
              <a:t>(proportional)</a:t>
            </a:r>
            <a:r>
              <a:rPr lang="en-US" altLang="zh-TW" sz="2400" dirty="0" smtClean="0"/>
              <a:t> to the number of nodes along the comparison path.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u="sng" dirty="0" smtClean="0">
                <a:solidFill>
                  <a:schemeClr val="tx2"/>
                </a:solidFill>
                <a:sym typeface="Symbol" pitchFamily="18" charset="2"/>
              </a:rPr>
              <a:t>The </a:t>
            </a:r>
            <a:r>
              <a:rPr lang="en-US" altLang="zh-TW" sz="2400" b="1" u="sng" dirty="0" smtClean="0">
                <a:solidFill>
                  <a:schemeClr val="accent2"/>
                </a:solidFill>
                <a:sym typeface="Symbol" pitchFamily="18" charset="2"/>
              </a:rPr>
              <a:t>maximum</a:t>
            </a:r>
            <a:r>
              <a:rPr lang="en-US" altLang="zh-TW" sz="2400" u="sng" dirty="0" smtClean="0">
                <a:solidFill>
                  <a:schemeClr val="tx2"/>
                </a:solidFill>
                <a:sym typeface="Symbol" pitchFamily="18" charset="2"/>
              </a:rPr>
              <a:t> number of comparisons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 is </a:t>
            </a:r>
            <a:r>
              <a:rPr lang="en-US" altLang="zh-TW" sz="2400" u="sng" dirty="0" smtClean="0">
                <a:solidFill>
                  <a:schemeClr val="tx2"/>
                </a:solidFill>
                <a:sym typeface="Symbol" pitchFamily="18" charset="2"/>
              </a:rPr>
              <a:t>the number of nodes along the </a:t>
            </a:r>
            <a:r>
              <a:rPr lang="en-US" altLang="zh-TW" sz="2400" b="1" u="sng" dirty="0" smtClean="0">
                <a:solidFill>
                  <a:schemeClr val="accent2"/>
                </a:solidFill>
                <a:sym typeface="Symbol" pitchFamily="18" charset="2"/>
              </a:rPr>
              <a:t>longest</a:t>
            </a:r>
            <a:r>
              <a:rPr lang="en-US" altLang="zh-TW" sz="2400" u="sng" dirty="0" smtClean="0">
                <a:solidFill>
                  <a:schemeClr val="tx2"/>
                </a:solidFill>
                <a:sym typeface="Symbol" pitchFamily="18" charset="2"/>
              </a:rPr>
              <a:t> path from root to a leaf</a:t>
            </a:r>
            <a:r>
              <a:rPr lang="en-US" altLang="zh-TW" sz="2400" dirty="0" smtClean="0">
                <a:solidFill>
                  <a:schemeClr val="tx2"/>
                </a:solidFill>
                <a:latin typeface="Times" pitchFamily="18" charset="0"/>
                <a:sym typeface="Symbol" pitchFamily="18" charset="2"/>
              </a:rPr>
              <a:t>—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that is, the </a:t>
            </a:r>
            <a:r>
              <a:rPr lang="en-US" altLang="zh-TW" sz="2400" b="1" dirty="0" smtClean="0">
                <a:solidFill>
                  <a:schemeClr val="accent2"/>
                </a:solidFill>
                <a:sym typeface="Symbol" pitchFamily="18" charset="2"/>
              </a:rPr>
              <a:t>tree</a:t>
            </a:r>
            <a:r>
              <a:rPr lang="en-US" altLang="zh-TW" sz="2400" b="1" dirty="0" smtClean="0">
                <a:solidFill>
                  <a:schemeClr val="accent2"/>
                </a:solidFill>
                <a:latin typeface="Times" pitchFamily="18" charset="0"/>
                <a:sym typeface="Symbol" pitchFamily="18" charset="2"/>
              </a:rPr>
              <a:t>’</a:t>
            </a:r>
            <a:r>
              <a:rPr lang="en-US" altLang="zh-TW" sz="2400" b="1" dirty="0" smtClean="0">
                <a:solidFill>
                  <a:schemeClr val="accent2"/>
                </a:solidFill>
                <a:sym typeface="Symbol" pitchFamily="18" charset="2"/>
              </a:rPr>
              <a:t>s height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>
              <a:solidFill>
                <a:schemeClr val="tx2"/>
              </a:solidFill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12B38-52FE-43F2-97C8-52206A996934}" type="slidenum">
              <a:rPr lang="zh-TW" altLang="en-US"/>
              <a:pPr>
                <a:defRPr/>
              </a:pPr>
              <a:t>49</a:t>
            </a:fld>
            <a:endParaRPr lang="en-US" altLang="zh-TW"/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The Efficiency of Binary Search Tree Operations (</a:t>
            </a:r>
            <a:r>
              <a:rPr lang="en-US" altLang="zh-TW" sz="3400" dirty="0" smtClean="0"/>
              <a:t>3/7)</a:t>
            </a:r>
            <a:endParaRPr lang="zh-TW" altLang="en-US" sz="3400" dirty="0" smtClean="0"/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However, several different binary search trees are possible for the same data!!</a:t>
            </a:r>
          </a:p>
          <a:p>
            <a:pPr eaLnBrk="1" hangingPunct="1"/>
            <a:endParaRPr lang="en-US" altLang="zh-TW" sz="800" dirty="0" smtClean="0"/>
          </a:p>
          <a:p>
            <a:pPr eaLnBrk="1" hangingPunct="1"/>
            <a:r>
              <a:rPr lang="en-US" altLang="zh-TW" sz="2400" dirty="0" smtClean="0"/>
              <a:t>To locate </a:t>
            </a:r>
            <a:r>
              <a:rPr lang="en-US" altLang="zh-TW" sz="2400" dirty="0" smtClean="0">
                <a:latin typeface="Arial" charset="0"/>
              </a:rPr>
              <a:t>“</a:t>
            </a:r>
            <a:r>
              <a:rPr lang="en-US" altLang="zh-TW" sz="2400" dirty="0" smtClean="0"/>
              <a:t>Wendy</a:t>
            </a:r>
            <a:r>
              <a:rPr lang="en-US" altLang="zh-TW" sz="2400" dirty="0" smtClean="0">
                <a:latin typeface="Arial" charset="0"/>
              </a:rPr>
              <a:t>”</a:t>
            </a:r>
            <a:r>
              <a:rPr lang="en-US" altLang="zh-TW" sz="2400" dirty="0" smtClean="0"/>
              <a:t>:</a:t>
            </a:r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</p:txBody>
      </p:sp>
      <p:sp>
        <p:nvSpPr>
          <p:cNvPr id="97285" name="Oval 4"/>
          <p:cNvSpPr>
            <a:spLocks noChangeArrowheads="1"/>
          </p:cNvSpPr>
          <p:nvPr/>
        </p:nvSpPr>
        <p:spPr bwMode="auto">
          <a:xfrm>
            <a:off x="2362200" y="3352800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97286" name="Oval 5"/>
          <p:cNvSpPr>
            <a:spLocks noChangeArrowheads="1"/>
          </p:cNvSpPr>
          <p:nvPr/>
        </p:nvSpPr>
        <p:spPr bwMode="auto">
          <a:xfrm>
            <a:off x="1295400" y="3914775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97287" name="Oval 6"/>
          <p:cNvSpPr>
            <a:spLocks noChangeArrowheads="1"/>
          </p:cNvSpPr>
          <p:nvPr/>
        </p:nvSpPr>
        <p:spPr bwMode="auto">
          <a:xfrm>
            <a:off x="3352800" y="3886200"/>
            <a:ext cx="685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97288" name="Oval 7"/>
          <p:cNvSpPr>
            <a:spLocks noChangeArrowheads="1"/>
          </p:cNvSpPr>
          <p:nvPr/>
        </p:nvSpPr>
        <p:spPr bwMode="auto">
          <a:xfrm>
            <a:off x="533400" y="4572000"/>
            <a:ext cx="762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97289" name="Oval 8"/>
          <p:cNvSpPr>
            <a:spLocks noChangeArrowheads="1"/>
          </p:cNvSpPr>
          <p:nvPr/>
        </p:nvSpPr>
        <p:spPr bwMode="auto">
          <a:xfrm>
            <a:off x="1905000" y="4572000"/>
            <a:ext cx="7620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97290" name="Oval 9"/>
          <p:cNvSpPr>
            <a:spLocks noChangeArrowheads="1"/>
          </p:cNvSpPr>
          <p:nvPr/>
        </p:nvSpPr>
        <p:spPr bwMode="auto">
          <a:xfrm>
            <a:off x="2819400" y="4572000"/>
            <a:ext cx="6858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97291" name="Oval 10"/>
          <p:cNvSpPr>
            <a:spLocks noChangeArrowheads="1"/>
          </p:cNvSpPr>
          <p:nvPr/>
        </p:nvSpPr>
        <p:spPr bwMode="auto">
          <a:xfrm>
            <a:off x="3962400" y="4572000"/>
            <a:ext cx="9144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97292" name="AutoShape 11"/>
          <p:cNvCxnSpPr>
            <a:cxnSpLocks noChangeShapeType="1"/>
            <a:stCxn id="97285" idx="3"/>
            <a:endCxn id="97286" idx="7"/>
          </p:cNvCxnSpPr>
          <p:nvPr/>
        </p:nvCxnSpPr>
        <p:spPr bwMode="auto">
          <a:xfrm flipH="1">
            <a:off x="1881188" y="3678238"/>
            <a:ext cx="581025" cy="292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3" name="AutoShape 12"/>
          <p:cNvCxnSpPr>
            <a:cxnSpLocks noChangeShapeType="1"/>
            <a:stCxn id="97285" idx="5"/>
            <a:endCxn id="97287" idx="1"/>
          </p:cNvCxnSpPr>
          <p:nvPr/>
        </p:nvCxnSpPr>
        <p:spPr bwMode="auto">
          <a:xfrm>
            <a:off x="2947988" y="3678238"/>
            <a:ext cx="504825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4" name="AutoShape 13"/>
          <p:cNvCxnSpPr>
            <a:cxnSpLocks noChangeShapeType="1"/>
            <a:stCxn id="97286" idx="3"/>
            <a:endCxn id="97288" idx="7"/>
          </p:cNvCxnSpPr>
          <p:nvPr/>
        </p:nvCxnSpPr>
        <p:spPr bwMode="auto">
          <a:xfrm flipH="1">
            <a:off x="1184275" y="4240213"/>
            <a:ext cx="211138" cy="387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5" name="AutoShape 14"/>
          <p:cNvCxnSpPr>
            <a:cxnSpLocks noChangeShapeType="1"/>
            <a:stCxn id="97286" idx="5"/>
            <a:endCxn id="97289" idx="1"/>
          </p:cNvCxnSpPr>
          <p:nvPr/>
        </p:nvCxnSpPr>
        <p:spPr bwMode="auto">
          <a:xfrm>
            <a:off x="1881188" y="4240213"/>
            <a:ext cx="134937" cy="387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6" name="AutoShape 15"/>
          <p:cNvCxnSpPr>
            <a:cxnSpLocks noChangeShapeType="1"/>
            <a:stCxn id="97287" idx="3"/>
            <a:endCxn id="97290" idx="7"/>
          </p:cNvCxnSpPr>
          <p:nvPr/>
        </p:nvCxnSpPr>
        <p:spPr bwMode="auto">
          <a:xfrm flipH="1">
            <a:off x="3405188" y="4146550"/>
            <a:ext cx="47625" cy="481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7" name="AutoShape 16"/>
          <p:cNvCxnSpPr>
            <a:cxnSpLocks noChangeShapeType="1"/>
            <a:stCxn id="97287" idx="5"/>
            <a:endCxn id="97291" idx="1"/>
          </p:cNvCxnSpPr>
          <p:nvPr/>
        </p:nvCxnSpPr>
        <p:spPr bwMode="auto">
          <a:xfrm>
            <a:off x="3938588" y="4146550"/>
            <a:ext cx="157162" cy="481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298" name="Oval 21"/>
          <p:cNvSpPr>
            <a:spLocks noChangeArrowheads="1"/>
          </p:cNvSpPr>
          <p:nvPr/>
        </p:nvSpPr>
        <p:spPr bwMode="auto">
          <a:xfrm>
            <a:off x="6248400" y="4343400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97299" name="Oval 22"/>
          <p:cNvSpPr>
            <a:spLocks noChangeArrowheads="1"/>
          </p:cNvSpPr>
          <p:nvPr/>
        </p:nvSpPr>
        <p:spPr bwMode="auto">
          <a:xfrm>
            <a:off x="4876800" y="3352800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97300" name="Oval 23"/>
          <p:cNvSpPr>
            <a:spLocks noChangeArrowheads="1"/>
          </p:cNvSpPr>
          <p:nvPr/>
        </p:nvSpPr>
        <p:spPr bwMode="auto">
          <a:xfrm>
            <a:off x="7696200" y="5410200"/>
            <a:ext cx="685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97301" name="Oval 24"/>
          <p:cNvSpPr>
            <a:spLocks noChangeArrowheads="1"/>
          </p:cNvSpPr>
          <p:nvPr/>
        </p:nvSpPr>
        <p:spPr bwMode="auto">
          <a:xfrm>
            <a:off x="4114800" y="2895600"/>
            <a:ext cx="762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97302" name="Oval 25"/>
          <p:cNvSpPr>
            <a:spLocks noChangeArrowheads="1"/>
          </p:cNvSpPr>
          <p:nvPr/>
        </p:nvSpPr>
        <p:spPr bwMode="auto">
          <a:xfrm>
            <a:off x="5562600" y="3810000"/>
            <a:ext cx="7620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97303" name="Oval 26"/>
          <p:cNvSpPr>
            <a:spLocks noChangeArrowheads="1"/>
          </p:cNvSpPr>
          <p:nvPr/>
        </p:nvSpPr>
        <p:spPr bwMode="auto">
          <a:xfrm>
            <a:off x="6934200" y="4876800"/>
            <a:ext cx="6858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97304" name="Oval 27"/>
          <p:cNvSpPr>
            <a:spLocks noChangeArrowheads="1"/>
          </p:cNvSpPr>
          <p:nvPr/>
        </p:nvSpPr>
        <p:spPr bwMode="auto">
          <a:xfrm>
            <a:off x="8153400" y="5943600"/>
            <a:ext cx="9144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97305" name="AutoShape 28"/>
          <p:cNvCxnSpPr>
            <a:cxnSpLocks noChangeShapeType="1"/>
            <a:stCxn id="97301" idx="5"/>
            <a:endCxn id="97299" idx="1"/>
          </p:cNvCxnSpPr>
          <p:nvPr/>
        </p:nvCxnSpPr>
        <p:spPr bwMode="auto">
          <a:xfrm>
            <a:off x="4765675" y="3221038"/>
            <a:ext cx="211138" cy="187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6" name="AutoShape 29"/>
          <p:cNvCxnSpPr>
            <a:cxnSpLocks noChangeShapeType="1"/>
            <a:stCxn id="97299" idx="5"/>
            <a:endCxn id="97302" idx="1"/>
          </p:cNvCxnSpPr>
          <p:nvPr/>
        </p:nvCxnSpPr>
        <p:spPr bwMode="auto">
          <a:xfrm>
            <a:off x="5462588" y="3678238"/>
            <a:ext cx="211137" cy="187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7" name="AutoShape 30"/>
          <p:cNvCxnSpPr>
            <a:cxnSpLocks noChangeShapeType="1"/>
            <a:stCxn id="97302" idx="5"/>
            <a:endCxn id="97298" idx="1"/>
          </p:cNvCxnSpPr>
          <p:nvPr/>
        </p:nvCxnSpPr>
        <p:spPr bwMode="auto">
          <a:xfrm>
            <a:off x="6213475" y="4135438"/>
            <a:ext cx="134938" cy="263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8" name="AutoShape 31"/>
          <p:cNvCxnSpPr>
            <a:cxnSpLocks noChangeShapeType="1"/>
            <a:stCxn id="97298" idx="5"/>
            <a:endCxn id="97303" idx="1"/>
          </p:cNvCxnSpPr>
          <p:nvPr/>
        </p:nvCxnSpPr>
        <p:spPr bwMode="auto">
          <a:xfrm>
            <a:off x="6834188" y="4668838"/>
            <a:ext cx="200025" cy="263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9" name="AutoShape 32"/>
          <p:cNvCxnSpPr>
            <a:cxnSpLocks noChangeShapeType="1"/>
            <a:stCxn id="97303" idx="5"/>
            <a:endCxn id="97300" idx="1"/>
          </p:cNvCxnSpPr>
          <p:nvPr/>
        </p:nvCxnSpPr>
        <p:spPr bwMode="auto">
          <a:xfrm>
            <a:off x="7519988" y="5202238"/>
            <a:ext cx="276225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10" name="AutoShape 33"/>
          <p:cNvCxnSpPr>
            <a:cxnSpLocks noChangeShapeType="1"/>
            <a:stCxn id="97300" idx="5"/>
            <a:endCxn id="97304" idx="0"/>
          </p:cNvCxnSpPr>
          <p:nvPr/>
        </p:nvCxnSpPr>
        <p:spPr bwMode="auto">
          <a:xfrm>
            <a:off x="8281988" y="5670550"/>
            <a:ext cx="328612" cy="273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311" name="Text Box 34"/>
          <p:cNvSpPr txBox="1">
            <a:spLocks noChangeArrowheads="1"/>
          </p:cNvSpPr>
          <p:nvPr/>
        </p:nvSpPr>
        <p:spPr bwMode="auto">
          <a:xfrm>
            <a:off x="1828800" y="5272088"/>
            <a:ext cx="1851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 comparisons</a:t>
            </a:r>
          </a:p>
        </p:txBody>
      </p:sp>
      <p:sp>
        <p:nvSpPr>
          <p:cNvPr id="97312" name="Text Box 35"/>
          <p:cNvSpPr txBox="1">
            <a:spLocks noChangeArrowheads="1"/>
          </p:cNvSpPr>
          <p:nvPr/>
        </p:nvSpPr>
        <p:spPr bwMode="auto">
          <a:xfrm>
            <a:off x="5083175" y="5286375"/>
            <a:ext cx="22573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 dirty="0">
                <a:solidFill>
                  <a:srgbClr val="0070C0"/>
                </a:solidFill>
                <a:latin typeface="Verdana" pitchFamily="34" charset="0"/>
              </a:rPr>
              <a:t>7 </a:t>
            </a:r>
            <a:r>
              <a:rPr lang="en-US" altLang="zh-TW" b="1" u="none" dirty="0" smtClean="0">
                <a:solidFill>
                  <a:srgbClr val="0070C0"/>
                </a:solidFill>
                <a:latin typeface="Verdana" pitchFamily="34" charset="0"/>
              </a:rPr>
              <a:t>comparisons!!</a:t>
            </a:r>
            <a:endParaRPr lang="en-US" altLang="zh-TW" b="1" u="none" dirty="0">
              <a:solidFill>
                <a:srgbClr val="0070C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11" grpId="0"/>
      <p:bldP spid="973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39920-70DF-408F-83B4-FFF9654D5445}" type="slidenum">
              <a:rPr lang="zh-TW" altLang="en-US"/>
              <a:pPr>
                <a:defRPr/>
              </a:pPr>
              <a:t>50</a:t>
            </a:fld>
            <a:endParaRPr lang="en-US" altLang="zh-TW"/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The Efficiency of Binary Search Tree Operations (</a:t>
            </a:r>
            <a:r>
              <a:rPr lang="en-US" altLang="zh-TW" sz="3400" dirty="0" smtClean="0"/>
              <a:t>4/7)</a:t>
            </a:r>
            <a:endParaRPr lang="zh-TW" altLang="en-US" sz="3400" dirty="0" smtClean="0"/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The order in which insertion and deletion operations are performed on a binary search tree affects its height.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Now, we try to analyze the </a:t>
            </a:r>
            <a:r>
              <a:rPr lang="en-US" altLang="zh-TW" sz="2400" b="1" dirty="0" smtClean="0">
                <a:solidFill>
                  <a:schemeClr val="accent2"/>
                </a:solidFill>
                <a:sym typeface="Symbol" pitchFamily="18" charset="2"/>
              </a:rPr>
              <a:t>maximum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 and </a:t>
            </a:r>
            <a:r>
              <a:rPr lang="en-US" altLang="zh-TW" sz="2400" b="1" dirty="0" smtClean="0">
                <a:solidFill>
                  <a:schemeClr val="accent2"/>
                </a:solidFill>
                <a:sym typeface="Symbol" pitchFamily="18" charset="2"/>
              </a:rPr>
              <a:t>minimum heights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 of a binary search tree with </a:t>
            </a:r>
            <a:r>
              <a:rPr lang="en-US" altLang="zh-TW" sz="2400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 nodes.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r>
              <a:rPr lang="en-US" altLang="zh-TW" sz="2400" b="1" dirty="0" smtClean="0">
                <a:solidFill>
                  <a:schemeClr val="tx2"/>
                </a:solidFill>
                <a:sym typeface="Symbol" pitchFamily="18" charset="2"/>
              </a:rPr>
              <a:t>The maximum height of a binary tree with </a:t>
            </a:r>
            <a:r>
              <a:rPr lang="en-US" altLang="zh-TW" sz="2400" b="1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400" b="1" dirty="0" smtClean="0">
                <a:solidFill>
                  <a:schemeClr val="tx2"/>
                </a:solidFill>
                <a:sym typeface="Symbol" pitchFamily="18" charset="2"/>
              </a:rPr>
              <a:t> nodes is </a:t>
            </a:r>
            <a:r>
              <a:rPr lang="en-US" altLang="zh-TW" sz="2400" b="1" i="1" dirty="0" smtClean="0">
                <a:solidFill>
                  <a:schemeClr val="tx2"/>
                </a:solidFill>
                <a:sym typeface="Symbol" pitchFamily="18" charset="2"/>
              </a:rPr>
              <a:t>n.</a:t>
            </a:r>
          </a:p>
          <a:p>
            <a:pPr lvl="1" eaLnBrk="1" hangingPunct="1"/>
            <a:r>
              <a:rPr lang="en-US" altLang="zh-TW" sz="1800" dirty="0" smtClean="0"/>
              <a:t>By giving each internal node exactly one child.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6FFCE-E881-4C9F-B359-6BA58C22F388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The Efficiency of Binary Search Tree Operations </a:t>
            </a:r>
            <a:r>
              <a:rPr lang="en-US" altLang="zh-TW" sz="3400" dirty="0" smtClean="0"/>
              <a:t>(5/7)</a:t>
            </a:r>
            <a:endParaRPr lang="en-US" altLang="zh-TW" sz="3400" dirty="0" smtClean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The 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minimum height of a binary tree with </a:t>
            </a:r>
            <a:r>
              <a:rPr lang="en-US" altLang="zh-TW" sz="2400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 nodes is log</a:t>
            </a:r>
            <a:r>
              <a:rPr lang="en-US" altLang="zh-TW" sz="2400" baseline="-25000" dirty="0" smtClean="0">
                <a:solidFill>
                  <a:schemeClr val="tx2"/>
                </a:solidFill>
                <a:sym typeface="Symbol" pitchFamily="18" charset="2"/>
              </a:rPr>
              <a:t>2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(</a:t>
            </a:r>
            <a:r>
              <a:rPr lang="en-US" altLang="zh-TW" sz="2400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+1)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>
                <a:solidFill>
                  <a:schemeClr val="tx2"/>
                </a:solidFill>
                <a:sym typeface="Symbol" pitchFamily="18" charset="2"/>
              </a:rPr>
              <a:t>Complete trees and full trees have minimum height.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0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The height of an </a:t>
            </a:r>
            <a:r>
              <a:rPr lang="en-US" altLang="zh-TW" sz="2400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-node binary search tree ranges from log</a:t>
            </a:r>
            <a:r>
              <a:rPr lang="en-US" altLang="zh-TW" sz="2400" baseline="-25000" dirty="0" smtClean="0">
                <a:solidFill>
                  <a:schemeClr val="tx2"/>
                </a:solidFill>
                <a:sym typeface="Symbol" pitchFamily="18" charset="2"/>
              </a:rPr>
              <a:t>2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(</a:t>
            </a:r>
            <a:r>
              <a:rPr lang="en-US" altLang="zh-TW" sz="2400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+1) to </a:t>
            </a:r>
            <a:r>
              <a:rPr lang="en-US" altLang="zh-TW" sz="2400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zh-TW" sz="1400" dirty="0" smtClean="0">
              <a:solidFill>
                <a:schemeClr val="tx2"/>
              </a:solidFill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8202-5AF0-4243-AF2F-9D9E44FF6028}" type="slidenum">
              <a:rPr lang="zh-TW" altLang="en-US"/>
              <a:pPr>
                <a:defRPr/>
              </a:pPr>
              <a:t>52</a:t>
            </a:fld>
            <a:endParaRPr lang="en-US" altLang="zh-TW"/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The Efficiency of Binary Search Tree Operations </a:t>
            </a:r>
            <a:r>
              <a:rPr lang="en-US" altLang="zh-TW" sz="3400" dirty="0" smtClean="0"/>
              <a:t>(6/7)</a:t>
            </a:r>
            <a:endParaRPr lang="zh-TW" altLang="en-US" sz="3400" dirty="0" smtClean="0"/>
          </a:p>
        </p:txBody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It 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can be proven mathematically that if the insertion and deletion operations </a:t>
            </a:r>
            <a:r>
              <a:rPr lang="en-US" altLang="zh-TW" sz="2400" b="1" u="sng" dirty="0" smtClean="0">
                <a:solidFill>
                  <a:schemeClr val="tx2"/>
                </a:solidFill>
                <a:sym typeface="Symbol" pitchFamily="18" charset="2"/>
              </a:rPr>
              <a:t>occur in a random order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, the height of the binary search tree will be quite close to log</a:t>
            </a:r>
            <a:r>
              <a:rPr lang="en-US" altLang="zh-TW" sz="2400" baseline="-25000" dirty="0" smtClean="0">
                <a:solidFill>
                  <a:schemeClr val="tx2"/>
                </a:solidFill>
                <a:sym typeface="Symbol" pitchFamily="18" charset="2"/>
              </a:rPr>
              <a:t>2</a:t>
            </a:r>
            <a:r>
              <a:rPr lang="en-US" altLang="zh-TW" sz="2400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sym typeface="Symbol" pitchFamily="18" charset="2"/>
              </a:rPr>
              <a:t>.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  <a:sym typeface="Symbol" pitchFamily="18" charset="2"/>
              </a:rPr>
              <a:t>In many applications, it is realistic to expect the operations to occur in random order.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88C2F-B14A-45BA-8A0C-AD3F46DDA879}" type="slidenum">
              <a:rPr lang="zh-TW" altLang="en-US"/>
              <a:pPr>
                <a:defRPr/>
              </a:pPr>
              <a:t>53</a:t>
            </a:fld>
            <a:endParaRPr lang="en-US" altLang="zh-TW"/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The Efficiency of Binary Search Tree Operations </a:t>
            </a:r>
            <a:r>
              <a:rPr lang="en-US" altLang="zh-TW" sz="3400" dirty="0" smtClean="0"/>
              <a:t>(7/7)</a:t>
            </a:r>
            <a:endParaRPr lang="en-US" altLang="zh-TW" sz="3400" dirty="0" smtClean="0"/>
          </a:p>
        </p:txBody>
      </p:sp>
      <p:pic>
        <p:nvPicPr>
          <p:cNvPr id="103428" name="Picture 6" descr="fig10_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6832600" cy="329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橢圓 1"/>
          <p:cNvSpPr/>
          <p:nvPr/>
        </p:nvSpPr>
        <p:spPr bwMode="auto">
          <a:xfrm>
            <a:off x="457200" y="4648200"/>
            <a:ext cx="7315200" cy="6858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新細明體"/>
        <a:cs typeface=""/>
      </a:majorFont>
      <a:minorFont>
        <a:latin typeface="Verdan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urier New" pitchFamily="49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urier New" pitchFamily="49" charset="0"/>
            <a:ea typeface="新細明體" pitchFamily="18" charset="-12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8107</TotalTime>
  <Words>3308</Words>
  <Application>Microsoft Office PowerPoint</Application>
  <PresentationFormat>如螢幕大小 (4:3)</PresentationFormat>
  <Paragraphs>499</Paragraphs>
  <Slides>53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53</vt:i4>
      </vt:variant>
    </vt:vector>
  </HeadingPairs>
  <TitlesOfParts>
    <vt:vector size="63" baseType="lpstr">
      <vt:lpstr>細明體</vt:lpstr>
      <vt:lpstr>新細明體</vt:lpstr>
      <vt:lpstr>Arial</vt:lpstr>
      <vt:lpstr>Courier New</vt:lpstr>
      <vt:lpstr>Symbol</vt:lpstr>
      <vt:lpstr>Times</vt:lpstr>
      <vt:lpstr>Times New Roman</vt:lpstr>
      <vt:lpstr>Verdana</vt:lpstr>
      <vt:lpstr>Wingdings</vt:lpstr>
      <vt:lpstr>Profile</vt:lpstr>
      <vt:lpstr>Chapter 15 Trees</vt:lpstr>
      <vt:lpstr>Categories of Data-Management Operations (1/2)</vt:lpstr>
      <vt:lpstr>Categories of Data-Management Operations (2/2)</vt:lpstr>
      <vt:lpstr>Terminology (1/3)</vt:lpstr>
      <vt:lpstr>Terminology (2/3)</vt:lpstr>
      <vt:lpstr>Terminology (3/3)</vt:lpstr>
      <vt:lpstr>Kinds of Trees</vt:lpstr>
      <vt:lpstr>A Binary Tree (1/2)</vt:lpstr>
      <vt:lpstr>A Binary Tree (2/2)</vt:lpstr>
      <vt:lpstr>A Binary Search Tree</vt:lpstr>
      <vt:lpstr>The Height of Trees (1/3)</vt:lpstr>
      <vt:lpstr>The Height of Trees (2/3)</vt:lpstr>
      <vt:lpstr>The Height of Trees (3/3)</vt:lpstr>
      <vt:lpstr>Full Binary Trees</vt:lpstr>
      <vt:lpstr>Complete Binary Trees (1/2)</vt:lpstr>
      <vt:lpstr>Complete Binary Trees (2/2)</vt:lpstr>
      <vt:lpstr>Balanced Binary Trees</vt:lpstr>
      <vt:lpstr>The Maximum Height of a Binary Tree</vt:lpstr>
      <vt:lpstr>The Minimum Height of a Binary Tree (1/2)</vt:lpstr>
      <vt:lpstr>The Minimum Height of a Binary Tree (2/2)</vt:lpstr>
      <vt:lpstr>The ADT Binary Tree</vt:lpstr>
      <vt:lpstr>Traversals of a Binary Tree (1/6)</vt:lpstr>
      <vt:lpstr>Traversals of a Binary Tree (2/6)</vt:lpstr>
      <vt:lpstr>Traversals of a Binary Tree (3/6)</vt:lpstr>
      <vt:lpstr>Traversals of a Binary Tree (4/6)</vt:lpstr>
      <vt:lpstr>Traversals of a Binary Tree (5/6)</vt:lpstr>
      <vt:lpstr>Traversals of a Binary Tree (6/6)</vt:lpstr>
      <vt:lpstr>Binary Tree Operations (1/5)</vt:lpstr>
      <vt:lpstr>The ADT Binary Tree (2/5)</vt:lpstr>
      <vt:lpstr>The ADT Binary Tree (3/5)</vt:lpstr>
      <vt:lpstr>The ADT Binary Tree (4/5)</vt:lpstr>
      <vt:lpstr>The ADT Binary Tree (5/5)</vt:lpstr>
      <vt:lpstr>An Interface Template  for the ADT Binary Tree (1/4)</vt:lpstr>
      <vt:lpstr>An Interface Template  for the ADT Binary Tree (2/4)</vt:lpstr>
      <vt:lpstr>An Interface Template  for the ADT Binary Tree (3/4)</vt:lpstr>
      <vt:lpstr>An Interface Template  for the ADT Binary Tree (4/4)</vt:lpstr>
      <vt:lpstr>The ADT Binary Search Tree</vt:lpstr>
      <vt:lpstr>Binary Search Tree Operations (1/2)</vt:lpstr>
      <vt:lpstr>Binary Search Tree Operations (2/2)</vt:lpstr>
      <vt:lpstr>ADT Binary Search Tree:  Search Algorithm (1/4)</vt:lpstr>
      <vt:lpstr>ADT Binary Search Tree:  Search Algorithm (2/4)</vt:lpstr>
      <vt:lpstr>ADT Binary Search Tree:  Search Algorithm (3/4)</vt:lpstr>
      <vt:lpstr>ADT Binary Search Tree:  Search Algorithm (4/4)</vt:lpstr>
      <vt:lpstr>ADT Binary Search Tree:  Insertion (1/2)</vt:lpstr>
      <vt:lpstr>ADT Binary Search Tree:  Insertion (2/2)</vt:lpstr>
      <vt:lpstr>ADT Binary Search Tree:  Traversal</vt:lpstr>
      <vt:lpstr>The Efficiency of Binary Search Tree Operations (1/7)</vt:lpstr>
      <vt:lpstr>The Efficiency of Binary Search Tree Operations (2/7)</vt:lpstr>
      <vt:lpstr>The Efficiency of Binary Search Tree Operations (3/7)</vt:lpstr>
      <vt:lpstr>The Efficiency of Binary Search Tree Operations (4/7)</vt:lpstr>
      <vt:lpstr>The Efficiency of Binary Search Tree Operations (5/7)</vt:lpstr>
      <vt:lpstr>The Efficiency of Binary Search Tree Operations (6/7)</vt:lpstr>
      <vt:lpstr>The Efficiency of Binary Search Tree Operations (7/7)</vt:lpstr>
    </vt:vector>
  </TitlesOfParts>
  <Company>Dept. of IM, NTU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</dc:title>
  <dc:subject>Trees</dc:subject>
  <dc:creator>Chien Chin Chen</dc:creator>
  <cp:lastModifiedBy>Chien Chin Chen</cp:lastModifiedBy>
  <cp:revision>1937</cp:revision>
  <dcterms:created xsi:type="dcterms:W3CDTF">2003-05-23T15:49:24Z</dcterms:created>
  <dcterms:modified xsi:type="dcterms:W3CDTF">2015-12-05T00:09:56Z</dcterms:modified>
</cp:coreProperties>
</file>