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9" r:id="rId3"/>
    <p:sldId id="270" r:id="rId4"/>
    <p:sldId id="257" r:id="rId5"/>
    <p:sldId id="261" r:id="rId6"/>
    <p:sldId id="260" r:id="rId7"/>
    <p:sldId id="268" r:id="rId8"/>
    <p:sldId id="259" r:id="rId9"/>
    <p:sldId id="262" r:id="rId10"/>
    <p:sldId id="271" r:id="rId11"/>
    <p:sldId id="272" r:id="rId12"/>
    <p:sldId id="273" r:id="rId1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498" autoAdjust="0"/>
  </p:normalViewPr>
  <p:slideViewPr>
    <p:cSldViewPr>
      <p:cViewPr>
        <p:scale>
          <a:sx n="66" d="100"/>
          <a:sy n="66" d="100"/>
        </p:scale>
        <p:origin x="-209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52DAD-7D2E-4648-8712-9B8E5FC7742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7C2CA-FB8D-4D2A-90B4-C314793840A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看到一個值，判斷現在讀到的數字</a:t>
            </a:r>
            <a:r>
              <a:rPr lang="en-US" altLang="zh-TW" dirty="0" smtClean="0"/>
              <a:t>(</a:t>
            </a:r>
            <a:r>
              <a:rPr lang="zh-TW" altLang="en-US" dirty="0" smtClean="0"/>
              <a:t>用</a:t>
            </a:r>
            <a:r>
              <a:rPr lang="en-US" altLang="zh-TW" dirty="0" smtClean="0"/>
              <a:t>binary</a:t>
            </a:r>
            <a:r>
              <a:rPr lang="zh-TW" altLang="en-US" dirty="0" smtClean="0"/>
              <a:t>的算法找出數字</a:t>
            </a:r>
            <a:r>
              <a:rPr lang="en-US" altLang="zh-TW" dirty="0" smtClean="0"/>
              <a:t>)</a:t>
            </a:r>
            <a:r>
              <a:rPr lang="zh-TW" altLang="en-US" dirty="0" smtClean="0"/>
              <a:t>是否是</a:t>
            </a:r>
            <a:r>
              <a:rPr lang="en-US" altLang="zh-TW" dirty="0" smtClean="0"/>
              <a:t>5</a:t>
            </a:r>
            <a:r>
              <a:rPr lang="zh-TW" altLang="en-US" dirty="0" smtClean="0"/>
              <a:t>的倍數</a:t>
            </a:r>
            <a:r>
              <a:rPr lang="en-US" altLang="zh-TW" dirty="0" smtClean="0"/>
              <a:t>(mod 5)</a:t>
            </a:r>
            <a:r>
              <a:rPr lang="zh-TW" altLang="en-US" dirty="0" smtClean="0"/>
              <a:t>，如果又看到一個值，表示</a:t>
            </a:r>
            <a:r>
              <a:rPr lang="en-US" altLang="zh-TW" dirty="0" smtClean="0"/>
              <a:t>binary</a:t>
            </a:r>
            <a:r>
              <a:rPr lang="zh-TW" altLang="en-US" dirty="0" smtClean="0"/>
              <a:t>尚未算完</a:t>
            </a:r>
            <a:endParaRPr lang="en-US" altLang="zh-TW" dirty="0" smtClean="0"/>
          </a:p>
          <a:p>
            <a:r>
              <a:rPr lang="zh-TW" altLang="en-US" dirty="0" smtClean="0"/>
              <a:t>因為</a:t>
            </a:r>
            <a:endParaRPr lang="en-US" altLang="zh-TW" dirty="0" smtClean="0"/>
          </a:p>
          <a:p>
            <a:r>
              <a:rPr lang="en-US" altLang="zh-TW" dirty="0" smtClean="0"/>
              <a:t>((</a:t>
            </a:r>
            <a:r>
              <a:rPr lang="en-US" altLang="zh-TW" dirty="0" err="1" smtClean="0"/>
              <a:t>a+b</a:t>
            </a:r>
            <a:r>
              <a:rPr lang="en-US" altLang="zh-TW" dirty="0" smtClean="0"/>
              <a:t>) mod n) = (a</a:t>
            </a:r>
            <a:r>
              <a:rPr lang="en-US" altLang="zh-TW" baseline="0" dirty="0" smtClean="0"/>
              <a:t> mod n</a:t>
            </a:r>
            <a:r>
              <a:rPr lang="en-US" altLang="zh-TW" dirty="0" smtClean="0"/>
              <a:t>) + (b mod n)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((a*b) mod n) = (a</a:t>
            </a:r>
            <a:r>
              <a:rPr lang="en-US" altLang="zh-TW" baseline="0" dirty="0" smtClean="0"/>
              <a:t> mod n</a:t>
            </a:r>
            <a:r>
              <a:rPr lang="en-US" altLang="zh-TW" dirty="0" smtClean="0"/>
              <a:t>) </a:t>
            </a:r>
            <a:r>
              <a:rPr lang="zh-TW" altLang="en-US" dirty="0" smtClean="0"/>
              <a:t>*</a:t>
            </a:r>
            <a:r>
              <a:rPr lang="en-US" altLang="zh-TW" dirty="0" smtClean="0"/>
              <a:t> (b mod n)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7C2CA-FB8D-4D2A-90B4-C314793840AD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以</a:t>
            </a:r>
            <a:r>
              <a:rPr lang="en-US" altLang="zh-TW" dirty="0" smtClean="0"/>
              <a:t>5</a:t>
            </a:r>
            <a:r>
              <a:rPr lang="zh-TW" altLang="en-US" dirty="0" smtClean="0"/>
              <a:t>為例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7C2CA-FB8D-4D2A-90B4-C314793840AD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all-NFA M</a:t>
            </a:r>
            <a:r>
              <a:rPr lang="zh-TW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接受 </a:t>
            </a:r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x:</a:t>
            </a:r>
            <a:r>
              <a:rPr lang="zh-TW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</a:t>
            </a:r>
            <a:r>
              <a:rPr lang="zh-TW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讀了</a:t>
            </a:r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</a:t>
            </a:r>
            <a:r>
              <a:rPr lang="zh-TW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後最後有可能跑到的所有</a:t>
            </a:r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</a:t>
            </a:r>
            <a:r>
              <a:rPr lang="zh-TW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都屬於</a:t>
            </a:r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Let P(Q) be the power set of Q and let </a:t>
            </a:r>
            <a:r>
              <a:rPr lang="el-GR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Σ</a:t>
            </a:r>
            <a:r>
              <a:rPr lang="el-GR" altLang="zh-TW" sz="120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ε</a:t>
            </a:r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denote  </a:t>
            </a:r>
            <a:r>
              <a:rPr lang="el-GR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Σ∪</a:t>
            </a:r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  <a:r>
              <a:rPr lang="el-GR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ε</a:t>
            </a:r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前四個和一般</a:t>
            </a:r>
            <a:r>
              <a:rPr lang="en-US" altLang="zh-TW" dirty="0" smtClean="0"/>
              <a:t>NFA</a:t>
            </a:r>
            <a:r>
              <a:rPr lang="zh-TW" altLang="en-US" dirty="0" smtClean="0"/>
              <a:t>轉</a:t>
            </a:r>
            <a:r>
              <a:rPr lang="en-US" altLang="zh-TW" dirty="0" smtClean="0"/>
              <a:t>DFA</a:t>
            </a:r>
            <a:r>
              <a:rPr lang="zh-TW" altLang="en-US" dirty="0" smtClean="0"/>
              <a:t>過程相同，但接受的</a:t>
            </a:r>
            <a:r>
              <a:rPr lang="en-US" altLang="zh-TW" dirty="0" smtClean="0"/>
              <a:t>F</a:t>
            </a:r>
            <a:r>
              <a:rPr lang="zh-TW" altLang="en-US" dirty="0" smtClean="0"/>
              <a:t>轉換不同</a:t>
            </a:r>
            <a:endParaRPr lang="en-US" altLang="zh-TW" dirty="0" smtClean="0"/>
          </a:p>
          <a:p>
            <a:r>
              <a:rPr lang="zh-TW" altLang="en-US" dirty="0" smtClean="0"/>
              <a:t>原本一般</a:t>
            </a:r>
            <a:r>
              <a:rPr lang="en-US" altLang="zh-TW" dirty="0" smtClean="0"/>
              <a:t>NFA</a:t>
            </a:r>
            <a:r>
              <a:rPr lang="zh-TW" altLang="en-US" dirty="0" smtClean="0"/>
              <a:t>轉</a:t>
            </a:r>
            <a:r>
              <a:rPr lang="en-US" altLang="zh-TW" dirty="0" smtClean="0"/>
              <a:t>DFA:</a:t>
            </a:r>
            <a:r>
              <a:rPr lang="zh-TW" altLang="en-US" dirty="0" smtClean="0"/>
              <a:t> </a:t>
            </a:r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F’ = {R </a:t>
            </a:r>
            <a:r>
              <a:rPr lang="zh-TW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屬於</a:t>
            </a:r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Q’ | R contains some element of F}.</a:t>
            </a:r>
          </a:p>
          <a:p>
            <a:r>
              <a:rPr lang="zh-TW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現在不同的是，</a:t>
            </a:r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</a:t>
            </a:r>
            <a:r>
              <a:rPr lang="zh-TW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要</a:t>
            </a:r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contains all element of F except empty set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all-NFA</a:t>
            </a:r>
            <a:r>
              <a:rPr lang="zh-TW" altLang="en-US" dirty="0" smtClean="0"/>
              <a:t>可以透過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走到的</a:t>
            </a:r>
            <a:r>
              <a:rPr lang="en-US" altLang="zh-TW" dirty="0" smtClean="0"/>
              <a:t>Q</a:t>
            </a:r>
            <a:r>
              <a:rPr lang="zh-TW" altLang="en-US" dirty="0" smtClean="0"/>
              <a:t>必會在</a:t>
            </a:r>
            <a:r>
              <a:rPr lang="en-US" altLang="zh-TW" dirty="0" smtClean="0"/>
              <a:t>DFA</a:t>
            </a:r>
            <a:r>
              <a:rPr lang="zh-TW" altLang="en-US" dirty="0" smtClean="0"/>
              <a:t>用同樣的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走到包含</a:t>
            </a:r>
            <a:r>
              <a:rPr lang="en-US" altLang="zh-TW" dirty="0" smtClean="0"/>
              <a:t>Q</a:t>
            </a:r>
            <a:r>
              <a:rPr lang="zh-TW" altLang="en-US" dirty="0" smtClean="0"/>
              <a:t>的</a:t>
            </a:r>
            <a:r>
              <a:rPr lang="en-US" altLang="zh-TW" dirty="0" smtClean="0"/>
              <a:t>state-set</a:t>
            </a:r>
            <a:r>
              <a:rPr lang="zh-TW" altLang="en-US" dirty="0" smtClean="0"/>
              <a:t>的</a:t>
            </a:r>
            <a:r>
              <a:rPr lang="en-US" altLang="zh-TW" dirty="0" smtClean="0"/>
              <a:t>state</a:t>
            </a:r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→ 如果說</a:t>
            </a:r>
            <a:r>
              <a:rPr lang="en-US" altLang="zh-TW" dirty="0" smtClean="0"/>
              <a:t>Q</a:t>
            </a:r>
            <a:r>
              <a:rPr lang="zh-TW" altLang="en-US" dirty="0" smtClean="0"/>
              <a:t>是</a:t>
            </a:r>
            <a:r>
              <a:rPr lang="en-US" altLang="zh-TW" dirty="0" smtClean="0"/>
              <a:t>final state</a:t>
            </a:r>
            <a:r>
              <a:rPr lang="zh-TW" altLang="en-US" dirty="0" smtClean="0"/>
              <a:t>，則</a:t>
            </a:r>
            <a:r>
              <a:rPr lang="en-US" altLang="zh-TW" dirty="0" smtClean="0"/>
              <a:t>all-NFA</a:t>
            </a:r>
            <a:r>
              <a:rPr lang="zh-TW" altLang="en-US" dirty="0" smtClean="0"/>
              <a:t>和</a:t>
            </a:r>
            <a:r>
              <a:rPr lang="en-US" altLang="zh-TW" dirty="0" smtClean="0"/>
              <a:t>DFA</a:t>
            </a:r>
            <a:r>
              <a:rPr lang="zh-TW" altLang="en-US" dirty="0" smtClean="0"/>
              <a:t>一樣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7C2CA-FB8D-4D2A-90B4-C314793840AD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目前的</a:t>
            </a:r>
            <a:r>
              <a:rPr lang="en-US" altLang="zh-TW" dirty="0" smtClean="0"/>
              <a:t>Q=(x,</a:t>
            </a:r>
            <a:r>
              <a:rPr lang="zh-TW" altLang="en-US" dirty="0" smtClean="0"/>
              <a:t> </a:t>
            </a:r>
            <a:r>
              <a:rPr lang="en-US" altLang="zh-TW" dirty="0" smtClean="0"/>
              <a:t>y)</a:t>
            </a:r>
            <a:r>
              <a:rPr lang="zh-TW" altLang="en-US" dirty="0" smtClean="0"/>
              <a:t>讀到</a:t>
            </a:r>
            <a:r>
              <a:rPr lang="en-US" altLang="zh-TW" dirty="0" smtClean="0"/>
              <a:t>a</a:t>
            </a:r>
            <a:r>
              <a:rPr lang="zh-TW" altLang="en-US" dirty="0" smtClean="0"/>
              <a:t>的時候，可能是讓</a:t>
            </a:r>
            <a:r>
              <a:rPr lang="en-US" altLang="zh-TW" dirty="0" smtClean="0"/>
              <a:t>x</a:t>
            </a:r>
            <a:r>
              <a:rPr lang="zh-TW" altLang="en-US" dirty="0" smtClean="0"/>
              <a:t>跑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A</a:t>
            </a:r>
            <a:r>
              <a:rPr lang="zh-TW" altLang="en-US" dirty="0" smtClean="0"/>
              <a:t>，也可能讓</a:t>
            </a:r>
            <a:r>
              <a:rPr lang="en-US" altLang="zh-TW" smtClean="0"/>
              <a:t>y</a:t>
            </a:r>
            <a:r>
              <a:rPr lang="zh-TW" altLang="en-US" smtClean="0"/>
              <a:t>跑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B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7C2CA-FB8D-4D2A-90B4-C314793840AD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7C2CA-FB8D-4D2A-90B4-C314793840AD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7C2CA-FB8D-4D2A-90B4-C314793840AD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zh-TW" altLang="en-US" dirty="0"/>
              </a:p>
            </p:txBody>
          </p:sp>
        </mc:Choice>
        <mc:Fallback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TW" b="0" i="0" smtClean="0">
                    <a:latin typeface="Cambria Math"/>
                  </a:rPr>
                  <a:t>(</a:t>
                </a:r>
                <a:r>
                  <a:rPr lang="en-US" altLang="zh-TW" b="0" i="0" dirty="0" smtClean="0">
                    <a:latin typeface="Cambria Math" panose="02040503050406030204" pitchFamily="18" charset="0"/>
                  </a:rPr>
                  <a:t>𝑐</a:t>
                </a:r>
                <a:r>
                  <a:rPr lang="en-US" altLang="zh-TW" b="0" i="0" dirty="0">
                    <a:latin typeface="Cambria Math"/>
                  </a:rPr>
                  <a:t>_</a:t>
                </a:r>
                <a:r>
                  <a:rPr lang="en-US" altLang="zh-TW" i="0" dirty="0">
                    <a:latin typeface="Cambria Math" panose="02040503050406030204" pitchFamily="18" charset="0"/>
                  </a:rPr>
                  <a:t>1</a:t>
                </a:r>
                <a:r>
                  <a:rPr lang="en-US" altLang="zh-TW" b="0" i="0" dirty="0" smtClean="0">
                    <a:latin typeface="Cambria Math" panose="02040503050406030204" pitchFamily="18" charset="0"/>
                  </a:rPr>
                  <a:t>𝑎,𝑐</a:t>
                </a:r>
                <a:r>
                  <a:rPr lang="en-US" altLang="zh-TW" b="0" i="0" dirty="0">
                    <a:latin typeface="Cambria Math"/>
                  </a:rPr>
                  <a:t>_</a:t>
                </a:r>
                <a:r>
                  <a:rPr lang="en-US" altLang="zh-TW" b="0" i="0" dirty="0" smtClean="0">
                    <a:latin typeface="Cambria Math" panose="02040503050406030204" pitchFamily="18" charset="0"/>
                  </a:rPr>
                  <a:t>1𝑏</a:t>
                </a:r>
                <a:r>
                  <a:rPr lang="en-US" altLang="zh-TW" b="0" i="0" dirty="0" smtClean="0">
                    <a:latin typeface="Cambria Math"/>
                  </a:rPr>
                  <a:t> )</a:t>
                </a:r>
                <a:r>
                  <a:rPr lang="en-US" altLang="zh-TW" b="0" i="0" dirty="0" smtClean="0">
                    <a:latin typeface="Cambria Math" panose="02040503050406030204" pitchFamily="18" charset="0"/>
                  </a:rPr>
                  <a:t>,</a:t>
                </a:r>
                <a:r>
                  <a:rPr lang="en-US" altLang="zh-TW" i="0" dirty="0">
                    <a:latin typeface="Cambria Math" panose="02040503050406030204" pitchFamily="18" charset="0"/>
                  </a:rPr>
                  <a:t>𝑐</a:t>
                </a:r>
                <a:r>
                  <a:rPr lang="en-US" altLang="zh-TW" i="0" dirty="0">
                    <a:latin typeface="Cambria Math"/>
                  </a:rPr>
                  <a:t>_</a:t>
                </a:r>
                <a:r>
                  <a:rPr lang="en-US" altLang="zh-TW" i="0" dirty="0">
                    <a:latin typeface="Cambria Math" panose="02040503050406030204" pitchFamily="18" charset="0"/>
                  </a:rPr>
                  <a:t>1𝑎</a:t>
                </a:r>
                <a:r>
                  <a:rPr lang="en-US" altLang="zh-TW" b="0" i="0" dirty="0" smtClean="0">
                    <a:latin typeface="Cambria Math" panose="02040503050406030204" pitchFamily="18" charset="0"/>
                  </a:rPr>
                  <a:t>=</a:t>
                </a:r>
                <a:r>
                  <a:rPr lang="zh-TW" altLang="en-US" i="0">
                    <a:latin typeface="Cambria Math" panose="02040503050406030204" pitchFamily="18" charset="0"/>
                  </a:rPr>
                  <a:t>𝛿</a:t>
                </a:r>
                <a:r>
                  <a:rPr lang="en-US" altLang="zh-TW" i="0">
                    <a:latin typeface="Cambria Math"/>
                  </a:rPr>
                  <a:t>(</a:t>
                </a:r>
                <a:r>
                  <a:rPr lang="en-US" altLang="zh-TW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𝑞</a:t>
                </a:r>
                <a:r>
                  <a:rPr lang="en-US" altLang="zh-TW" i="0">
                    <a:latin typeface="Cambria Math"/>
                    <a:ea typeface="Cambria Math" panose="02040503050406030204" pitchFamily="18" charset="0"/>
                  </a:rPr>
                  <a:t>_𝑎</a:t>
                </a:r>
                <a:r>
                  <a:rPr lang="en-US" altLang="zh-TW" i="0">
                    <a:latin typeface="Cambria Math" panose="02040503050406030204" pitchFamily="18" charset="0"/>
                  </a:rPr>
                  <a:t>,</a:t>
                </a:r>
                <a:r>
                  <a:rPr lang="en-US" altLang="zh-TW" i="0" dirty="0">
                    <a:latin typeface="Cambria Math" panose="02040503050406030204" pitchFamily="18" charset="0"/>
                  </a:rPr>
                  <a:t>𝑤</a:t>
                </a:r>
                <a:r>
                  <a:rPr lang="en-US" altLang="zh-TW" i="0" dirty="0">
                    <a:latin typeface="Cambria Math"/>
                  </a:rPr>
                  <a:t>_</a:t>
                </a:r>
                <a:r>
                  <a:rPr lang="en-US" altLang="zh-TW" i="0" dirty="0">
                    <a:latin typeface="Cambria Math" panose="02040503050406030204" pitchFamily="18" charset="0"/>
                  </a:rPr>
                  <a:t>1</a:t>
                </a:r>
                <a:r>
                  <a:rPr lang="en-US" altLang="zh-TW" i="0" dirty="0">
                    <a:latin typeface="Cambria Math"/>
                  </a:rPr>
                  <a:t> )</a:t>
                </a:r>
                <a:r>
                  <a:rPr lang="en-US" altLang="zh-TW" b="0" i="0" smtClean="0">
                    <a:latin typeface="Cambria Math" panose="02040503050406030204" pitchFamily="18" charset="0"/>
                  </a:rPr>
                  <a:t>,</a:t>
                </a:r>
                <a:r>
                  <a:rPr lang="en-US" altLang="zh-TW" dirty="0"/>
                  <a:t> </a:t>
                </a:r>
                <a:r>
                  <a:rPr lang="en-US" altLang="zh-TW" i="0" dirty="0">
                    <a:latin typeface="Cambria Math" panose="02040503050406030204" pitchFamily="18" charset="0"/>
                  </a:rPr>
                  <a:t>𝑐</a:t>
                </a:r>
                <a:r>
                  <a:rPr lang="en-US" altLang="zh-TW" i="0" dirty="0">
                    <a:latin typeface="Cambria Math"/>
                  </a:rPr>
                  <a:t>_</a:t>
                </a:r>
                <a:r>
                  <a:rPr lang="en-US" altLang="zh-TW" i="0" dirty="0">
                    <a:latin typeface="Cambria Math" panose="02040503050406030204" pitchFamily="18" charset="0"/>
                  </a:rPr>
                  <a:t>1</a:t>
                </a:r>
                <a:r>
                  <a:rPr lang="en-US" altLang="zh-TW" b="0" i="0" dirty="0" smtClean="0">
                    <a:latin typeface="Cambria Math" panose="02040503050406030204" pitchFamily="18" charset="0"/>
                  </a:rPr>
                  <a:t>𝑏</a:t>
                </a:r>
                <a:r>
                  <a:rPr lang="en-US" altLang="zh-TW" i="0" dirty="0">
                    <a:latin typeface="Cambria Math" panose="02040503050406030204" pitchFamily="18" charset="0"/>
                  </a:rPr>
                  <a:t>=</a:t>
                </a:r>
                <a:r>
                  <a:rPr lang="zh-TW" altLang="en-US" i="0">
                    <a:latin typeface="Cambria Math" panose="02040503050406030204" pitchFamily="18" charset="0"/>
                  </a:rPr>
                  <a:t>𝛿</a:t>
                </a:r>
                <a:r>
                  <a:rPr lang="en-US" altLang="zh-TW" i="0">
                    <a:latin typeface="Cambria Math"/>
                  </a:rPr>
                  <a:t>(</a:t>
                </a:r>
                <a:r>
                  <a:rPr lang="en-US" altLang="zh-TW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𝑞</a:t>
                </a:r>
                <a:r>
                  <a:rPr lang="en-US" altLang="zh-TW" i="0">
                    <a:latin typeface="Cambria Math"/>
                    <a:ea typeface="Cambria Math" panose="02040503050406030204" pitchFamily="18" charset="0"/>
                  </a:rPr>
                  <a:t>_</a:t>
                </a:r>
                <a:r>
                  <a:rPr lang="en-US" altLang="zh-TW" b="0" i="0" smtClean="0">
                    <a:latin typeface="Cambria Math"/>
                    <a:ea typeface="Cambria Math" panose="02040503050406030204" pitchFamily="18" charset="0"/>
                  </a:rPr>
                  <a:t>𝑏</a:t>
                </a:r>
                <a:r>
                  <a:rPr lang="en-US" altLang="zh-TW" i="0">
                    <a:latin typeface="Cambria Math" panose="02040503050406030204" pitchFamily="18" charset="0"/>
                  </a:rPr>
                  <a:t>,</a:t>
                </a:r>
                <a:r>
                  <a:rPr lang="en-US" altLang="zh-TW" i="0" dirty="0">
                    <a:latin typeface="Cambria Math" panose="02040503050406030204" pitchFamily="18" charset="0"/>
                  </a:rPr>
                  <a:t>𝑤</a:t>
                </a:r>
                <a:r>
                  <a:rPr lang="en-US" altLang="zh-TW" i="0" dirty="0">
                    <a:latin typeface="Cambria Math"/>
                  </a:rPr>
                  <a:t>_</a:t>
                </a:r>
                <a:r>
                  <a:rPr lang="en-US" altLang="zh-TW" i="0" dirty="0">
                    <a:latin typeface="Cambria Math" panose="02040503050406030204" pitchFamily="18" charset="0"/>
                  </a:rPr>
                  <a:t>1</a:t>
                </a:r>
                <a:r>
                  <a:rPr lang="en-US" altLang="zh-TW" i="0" dirty="0">
                    <a:latin typeface="Cambria Math"/>
                  </a:rPr>
                  <a:t> )</a:t>
                </a:r>
                <a:endParaRPr lang="zh-TW" altLang="en-US" dirty="0"/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4CD94-7778-432E-B252-BB9485509120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732992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F05-75B8-46AF-93EC-BCDAEEB70CE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8B327-535F-46E4-BA69-80A0D2D61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F05-75B8-46AF-93EC-BCDAEEB70CE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8B327-535F-46E4-BA69-80A0D2D61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F05-75B8-46AF-93EC-BCDAEEB70CE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8B327-535F-46E4-BA69-80A0D2D61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F05-75B8-46AF-93EC-BCDAEEB70CE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8B327-535F-46E4-BA69-80A0D2D61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F05-75B8-46AF-93EC-BCDAEEB70CE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8B327-535F-46E4-BA69-80A0D2D61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F05-75B8-46AF-93EC-BCDAEEB70CE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8B327-535F-46E4-BA69-80A0D2D61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F05-75B8-46AF-93EC-BCDAEEB70CE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8B327-535F-46E4-BA69-80A0D2D61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F05-75B8-46AF-93EC-BCDAEEB70CE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8B327-535F-46E4-BA69-80A0D2D61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F05-75B8-46AF-93EC-BCDAEEB70CE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8B327-535F-46E4-BA69-80A0D2D61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F05-75B8-46AF-93EC-BCDAEEB70CE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8B327-535F-46E4-BA69-80A0D2D61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F05-75B8-46AF-93EC-BCDAEEB70CE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8B327-535F-46E4-BA69-80A0D2D61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D8F05-75B8-46AF-93EC-BCDAEEB70CEE}" type="datetimeFigureOut">
              <a:rPr lang="zh-TW" altLang="en-US" smtClean="0"/>
              <a:pPr/>
              <a:t>2013/4/10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8B327-535F-46E4-BA69-80A0D2D61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Computing Theory HW#4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Jui</a:t>
            </a:r>
            <a:r>
              <a:rPr lang="en-US" altLang="zh-TW" dirty="0" smtClean="0"/>
              <a:t>-Shun Lai</a:t>
            </a:r>
          </a:p>
          <a:p>
            <a:r>
              <a:rPr lang="en-US" altLang="zh-TW" dirty="0" smtClean="0"/>
              <a:t>Wei-</a:t>
            </a:r>
            <a:r>
              <a:rPr lang="en-US" altLang="zh-TW" dirty="0" err="1" smtClean="0"/>
              <a:t>Hsien</a:t>
            </a:r>
            <a:r>
              <a:rPr lang="en-US" altLang="zh-TW" dirty="0" smtClean="0"/>
              <a:t> Chang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</a:t>
            </a:r>
            <a:r>
              <a:rPr lang="en-US" altLang="zh-TW" dirty="0"/>
              <a:t>Problem </a:t>
            </a:r>
            <a:r>
              <a:rPr lang="en-US" altLang="zh-TW" dirty="0" smtClean="0"/>
              <a:t>1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TW" dirty="0" smtClean="0"/>
                  <a:t>Let</a:t>
                </a:r>
                <a:br>
                  <a:rPr lang="en-US" altLang="zh-TW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TW" b="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b="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b="0" dirty="0" smtClean="0"/>
              </a:p>
              <a:p>
                <a:r>
                  <a:rPr lang="en-US" altLang="zh-TW" dirty="0"/>
                  <a:t>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 smtClean="0"/>
                  <a:t> contains </a:t>
                </a:r>
                <a:r>
                  <a:rPr lang="en-US" altLang="zh-TW" dirty="0"/>
                  <a:t>all columns of 0s and 1s of length two. A string of symbols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 smtClean="0"/>
                  <a:t> gives two rows </a:t>
                </a:r>
                <a:r>
                  <a:rPr lang="en-US" altLang="zh-TW" dirty="0"/>
                  <a:t>of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TW" dirty="0" smtClean="0"/>
                  <a:t>s</a:t>
                </a:r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TW" dirty="0"/>
                  <a:t>s. Consider each row to be a binary number and </a:t>
                </a:r>
                <a:r>
                  <a:rPr lang="en-US" altLang="zh-TW" dirty="0" smtClean="0"/>
                  <a:t>let</a:t>
                </a:r>
                <a:br>
                  <a:rPr lang="en-US" altLang="zh-TW" dirty="0" smtClean="0"/>
                </a:br>
                <a14:m>
                  <m:oMath xmlns:m="http://schemas.openxmlformats.org/officeDocument/2006/math">
                    <m:r>
                      <a:rPr lang="en-US" altLang="zh-TW" sz="26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TW" sz="2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6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6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altLang="zh-TW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bSup>
                          <m:sSubSupPr>
                            <m:ctrlPr>
                              <a:rPr lang="en-US" altLang="zh-TW" sz="26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altLang="zh-TW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altLang="zh-TW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TW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  <m:e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𝑡h𝑒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𝑏𝑜𝑡𝑡𝑜𝑚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𝑟𝑜𝑤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𝑖𝑠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 3 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𝑡𝑖𝑚𝑒𝑠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𝑡h𝑒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𝑡𝑜𝑝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600" i="1">
                            <a:latin typeface="Cambria Math" panose="02040503050406030204" pitchFamily="18" charset="0"/>
                          </a:rPr>
                          <m:t>𝑟𝑜𝑤</m:t>
                        </m:r>
                      </m:e>
                    </m:d>
                  </m:oMath>
                </a14:m>
                <a:endParaRPr lang="en-US" altLang="zh-TW" sz="2600" dirty="0" smtClean="0"/>
              </a:p>
              <a:p>
                <a:r>
                  <a:rPr lang="en-US" altLang="zh-TW" dirty="0" smtClean="0"/>
                  <a:t>Show that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zh-TW" dirty="0" smtClean="0"/>
                  <a:t> is </a:t>
                </a:r>
                <a:r>
                  <a:rPr lang="en-US" altLang="zh-TW" dirty="0"/>
                  <a:t>regular. (You may assume the result claimed in Problem 5 of </a:t>
                </a:r>
                <a:r>
                  <a:rPr lang="en-US" altLang="zh-TW" dirty="0" smtClean="0"/>
                  <a:t>HW#2.)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 cstate="print"/>
                <a:stretch>
                  <a:fillRect l="-1481" t="-269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4911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Problem </a:t>
            </a:r>
            <a:r>
              <a:rPr lang="en-US" altLang="zh-TW" dirty="0" smtClean="0"/>
              <a:t>2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 smtClean="0"/>
                  <a:t> be </a:t>
                </a:r>
                <a:r>
                  <a:rPr lang="en-US" altLang="zh-TW" dirty="0"/>
                  <a:t>the same as in Problem 1. Consider the top and </a:t>
                </a:r>
                <a:r>
                  <a:rPr lang="en-US" altLang="zh-TW" dirty="0" smtClean="0"/>
                  <a:t>bottom rows </a:t>
                </a:r>
                <a:r>
                  <a:rPr lang="en-US" altLang="zh-TW" dirty="0"/>
                  <a:t>to be strings of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TW" dirty="0"/>
                  <a:t>s and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TW" dirty="0"/>
                  <a:t>s and </a:t>
                </a:r>
                <a:r>
                  <a:rPr lang="en-US" altLang="zh-TW" dirty="0" smtClean="0"/>
                  <a:t>let</a:t>
                </a:r>
                <a:br>
                  <a:rPr lang="en-US" altLang="zh-TW" dirty="0" smtClean="0"/>
                </a:b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bSup>
                          <m:sSubSupPr>
                            <m:ctrlPr>
                              <a:rPr lang="en-US" altLang="zh-TW" sz="2400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𝑏𝑜𝑡𝑡𝑜𝑚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𝑟𝑜𝑤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𝑖𝑠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𝑡h𝑒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𝑟𝑒𝑣𝑒𝑟𝑠𝑒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𝑡h𝑒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𝑡𝑜𝑝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altLang="zh-TW" sz="2400" dirty="0" smtClean="0"/>
                  <a:t>.</a:t>
                </a:r>
                <a:endParaRPr lang="en-US" altLang="zh-TW" sz="2400" dirty="0"/>
              </a:p>
              <a:p>
                <a:r>
                  <a:rPr lang="en-US" altLang="zh-TW" dirty="0" smtClean="0"/>
                  <a:t>Show </a:t>
                </a:r>
                <a:r>
                  <a:rPr lang="en-US" altLang="zh-TW" dirty="0"/>
                  <a:t>that E is not regular.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 cstate="print"/>
                <a:stretch>
                  <a:fillRect l="-1704" t="-161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15471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Q3.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Q = {q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|0 ≦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&lt; n}</a:t>
            </a:r>
          </a:p>
          <a:p>
            <a:r>
              <a:rPr lang="el-GR" altLang="zh-TW" dirty="0" smtClean="0"/>
              <a:t>Σ</a:t>
            </a:r>
            <a:r>
              <a:rPr lang="en-US" altLang="zh-TW" dirty="0" smtClean="0"/>
              <a:t> = {0,1}</a:t>
            </a:r>
          </a:p>
          <a:p>
            <a:r>
              <a:rPr lang="el-GR" altLang="zh-TW" dirty="0" smtClean="0"/>
              <a:t>δ</a:t>
            </a:r>
            <a:r>
              <a:rPr lang="en-US" altLang="zh-TW" dirty="0" smtClean="0"/>
              <a:t>(q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,0) = q(2*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mod n)</a:t>
            </a:r>
          </a:p>
          <a:p>
            <a:pPr>
              <a:buNone/>
            </a:pPr>
            <a:r>
              <a:rPr lang="en-US" altLang="zh-TW" dirty="0" smtClean="0"/>
              <a:t>    </a:t>
            </a:r>
            <a:r>
              <a:rPr lang="el-GR" altLang="zh-TW" dirty="0" smtClean="0"/>
              <a:t>δ</a:t>
            </a:r>
            <a:r>
              <a:rPr lang="en-US" altLang="zh-TW" dirty="0" smtClean="0"/>
              <a:t>(q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,1) = q((2*i+1) mod n)</a:t>
            </a:r>
            <a:endParaRPr lang="en-US" altLang="zh-TW" dirty="0"/>
          </a:p>
          <a:p>
            <a:r>
              <a:rPr lang="en-US" altLang="zh-TW" dirty="0" smtClean="0"/>
              <a:t>q</a:t>
            </a:r>
            <a:r>
              <a:rPr lang="en-US" altLang="zh-TW" baseline="-25000" dirty="0" smtClean="0"/>
              <a:t>0</a:t>
            </a:r>
          </a:p>
          <a:p>
            <a:r>
              <a:rPr lang="en-US" altLang="zh-TW" dirty="0" smtClean="0"/>
              <a:t>F={q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}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Q3. </a:t>
            </a:r>
            <a:r>
              <a:rPr lang="en-US" altLang="zh-TW" smtClean="0"/>
              <a:t>(cont.)</a:t>
            </a:r>
            <a:endParaRPr lang="zh-TW" altLang="en-US" dirty="0"/>
          </a:p>
        </p:txBody>
      </p:sp>
      <p:grpSp>
        <p:nvGrpSpPr>
          <p:cNvPr id="55" name="群組 54"/>
          <p:cNvGrpSpPr/>
          <p:nvPr/>
        </p:nvGrpSpPr>
        <p:grpSpPr>
          <a:xfrm>
            <a:off x="1403648" y="1412776"/>
            <a:ext cx="5846302" cy="4473788"/>
            <a:chOff x="1403648" y="1412776"/>
            <a:chExt cx="5846302" cy="4473788"/>
          </a:xfrm>
        </p:grpSpPr>
        <p:sp>
          <p:nvSpPr>
            <p:cNvPr id="49" name="橢圓 48"/>
            <p:cNvSpPr/>
            <p:nvPr/>
          </p:nvSpPr>
          <p:spPr>
            <a:xfrm>
              <a:off x="3491880" y="1628800"/>
              <a:ext cx="1008112" cy="100811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" name="橢圓 3"/>
            <p:cNvSpPr/>
            <p:nvPr/>
          </p:nvSpPr>
          <p:spPr>
            <a:xfrm>
              <a:off x="3571004" y="1700808"/>
              <a:ext cx="864096" cy="86409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dirty="0" smtClean="0"/>
                <a:t>q</a:t>
              </a:r>
              <a:r>
                <a:rPr lang="en-US" altLang="zh-TW" sz="2800" baseline="-25000" dirty="0" smtClean="0"/>
                <a:t>0</a:t>
              </a:r>
              <a:endParaRPr lang="zh-TW" altLang="en-US" sz="2800" baseline="-25000" dirty="0"/>
            </a:p>
          </p:txBody>
        </p:sp>
        <p:sp>
          <p:nvSpPr>
            <p:cNvPr id="8" name="橢圓 7"/>
            <p:cNvSpPr/>
            <p:nvPr/>
          </p:nvSpPr>
          <p:spPr>
            <a:xfrm>
              <a:off x="1547664" y="3140968"/>
              <a:ext cx="864096" cy="86409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dirty="0" smtClean="0"/>
                <a:t>q</a:t>
              </a:r>
              <a:r>
                <a:rPr lang="en-US" altLang="zh-TW" sz="2800" baseline="-25000" dirty="0" smtClean="0"/>
                <a:t>1</a:t>
              </a:r>
              <a:endParaRPr lang="zh-TW" altLang="en-US" sz="2800" baseline="-25000" dirty="0"/>
            </a:p>
          </p:txBody>
        </p:sp>
        <p:sp>
          <p:nvSpPr>
            <p:cNvPr id="9" name="橢圓 8"/>
            <p:cNvSpPr/>
            <p:nvPr/>
          </p:nvSpPr>
          <p:spPr>
            <a:xfrm>
              <a:off x="5851378" y="3133399"/>
              <a:ext cx="864096" cy="86409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dirty="0" smtClean="0"/>
                <a:t>q</a:t>
              </a:r>
              <a:r>
                <a:rPr lang="en-US" altLang="zh-TW" sz="2800" baseline="-25000" dirty="0" smtClean="0"/>
                <a:t>2</a:t>
              </a:r>
              <a:endParaRPr lang="zh-TW" altLang="en-US" sz="2800" baseline="-25000" dirty="0"/>
            </a:p>
          </p:txBody>
        </p:sp>
        <p:sp>
          <p:nvSpPr>
            <p:cNvPr id="10" name="橢圓 9"/>
            <p:cNvSpPr/>
            <p:nvPr/>
          </p:nvSpPr>
          <p:spPr>
            <a:xfrm>
              <a:off x="1552990" y="4941168"/>
              <a:ext cx="864096" cy="86409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dirty="0" smtClean="0"/>
                <a:t>q</a:t>
              </a:r>
              <a:r>
                <a:rPr lang="en-US" altLang="zh-TW" sz="2800" baseline="-25000" dirty="0" smtClean="0"/>
                <a:t>3</a:t>
              </a:r>
              <a:endParaRPr lang="zh-TW" altLang="en-US" sz="2800" baseline="-25000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5859781" y="4941101"/>
              <a:ext cx="864096" cy="86409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dirty="0" smtClean="0"/>
                <a:t>q</a:t>
              </a:r>
              <a:r>
                <a:rPr lang="en-US" altLang="zh-TW" sz="2800" baseline="-25000" dirty="0" smtClean="0"/>
                <a:t>4</a:t>
              </a:r>
              <a:endParaRPr lang="zh-TW" altLang="en-US" sz="2800" baseline="-25000" dirty="0"/>
            </a:p>
          </p:txBody>
        </p:sp>
        <p:cxnSp>
          <p:nvCxnSpPr>
            <p:cNvPr id="13" name="直線單箭頭接點 12"/>
            <p:cNvCxnSpPr>
              <a:stCxn id="8" idx="6"/>
              <a:endCxn id="9" idx="2"/>
            </p:cNvCxnSpPr>
            <p:nvPr/>
          </p:nvCxnSpPr>
          <p:spPr>
            <a:xfrm flipV="1">
              <a:off x="2411760" y="3565447"/>
              <a:ext cx="3439618" cy="7569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單箭頭接點 14"/>
            <p:cNvCxnSpPr>
              <a:stCxn id="11" idx="2"/>
              <a:endCxn id="10" idx="6"/>
            </p:cNvCxnSpPr>
            <p:nvPr/>
          </p:nvCxnSpPr>
          <p:spPr>
            <a:xfrm flipH="1">
              <a:off x="2417086" y="5373149"/>
              <a:ext cx="3442695" cy="67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>
              <a:stCxn id="49" idx="2"/>
              <a:endCxn id="8" idx="7"/>
            </p:cNvCxnSpPr>
            <p:nvPr/>
          </p:nvCxnSpPr>
          <p:spPr>
            <a:xfrm flipH="1">
              <a:off x="2285216" y="2132856"/>
              <a:ext cx="1206664" cy="1134656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單箭頭接點 18"/>
            <p:cNvCxnSpPr/>
            <p:nvPr/>
          </p:nvCxnSpPr>
          <p:spPr>
            <a:xfrm>
              <a:off x="3995936" y="1412776"/>
              <a:ext cx="7116" cy="216024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單箭頭接點 22"/>
            <p:cNvCxnSpPr>
              <a:stCxn id="8" idx="3"/>
              <a:endCxn id="10" idx="1"/>
            </p:cNvCxnSpPr>
            <p:nvPr/>
          </p:nvCxnSpPr>
          <p:spPr>
            <a:xfrm>
              <a:off x="1674208" y="3878520"/>
              <a:ext cx="5326" cy="118919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單箭頭接點 24"/>
            <p:cNvCxnSpPr>
              <a:stCxn id="10" idx="7"/>
              <a:endCxn id="8" idx="5"/>
            </p:cNvCxnSpPr>
            <p:nvPr/>
          </p:nvCxnSpPr>
          <p:spPr>
            <a:xfrm flipH="1" flipV="1">
              <a:off x="2285216" y="3878520"/>
              <a:ext cx="5326" cy="118919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單箭頭接點 26"/>
            <p:cNvCxnSpPr>
              <a:stCxn id="9" idx="4"/>
              <a:endCxn id="11" idx="0"/>
            </p:cNvCxnSpPr>
            <p:nvPr/>
          </p:nvCxnSpPr>
          <p:spPr>
            <a:xfrm>
              <a:off x="6283426" y="3997495"/>
              <a:ext cx="8403" cy="94360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單箭頭接點 28"/>
            <p:cNvCxnSpPr>
              <a:stCxn id="10" idx="7"/>
              <a:endCxn id="9" idx="3"/>
            </p:cNvCxnSpPr>
            <p:nvPr/>
          </p:nvCxnSpPr>
          <p:spPr>
            <a:xfrm flipV="1">
              <a:off x="2290542" y="3870951"/>
              <a:ext cx="3687380" cy="1196761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圖案 32"/>
            <p:cNvCxnSpPr>
              <a:stCxn id="9" idx="0"/>
              <a:endCxn id="49" idx="5"/>
            </p:cNvCxnSpPr>
            <p:nvPr/>
          </p:nvCxnSpPr>
          <p:spPr>
            <a:xfrm rot="16200000" flipV="1">
              <a:off x="4995832" y="1845804"/>
              <a:ext cx="644121" cy="1931069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圖案 34"/>
            <p:cNvCxnSpPr>
              <a:stCxn id="11" idx="4"/>
              <a:endCxn id="11" idx="6"/>
            </p:cNvCxnSpPr>
            <p:nvPr/>
          </p:nvCxnSpPr>
          <p:spPr>
            <a:xfrm rot="5400000" flipH="1" flipV="1">
              <a:off x="6291829" y="5373149"/>
              <a:ext cx="432048" cy="432048"/>
            </a:xfrm>
            <a:prstGeom prst="curvedConnector4">
              <a:avLst>
                <a:gd name="adj1" fmla="val -52911"/>
                <a:gd name="adj2" fmla="val 152911"/>
              </a:avLst>
            </a:prstGeom>
            <a:ln w="2540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字方塊 39"/>
            <p:cNvSpPr txBox="1"/>
            <p:nvPr/>
          </p:nvSpPr>
          <p:spPr>
            <a:xfrm>
              <a:off x="2483768" y="234888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5652120" y="249289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3995936" y="321297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6300192" y="414908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4211960" y="53732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45" name="文字方塊 44"/>
            <p:cNvSpPr txBox="1"/>
            <p:nvPr/>
          </p:nvSpPr>
          <p:spPr>
            <a:xfrm>
              <a:off x="2267744" y="422108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46" name="文字方塊 45"/>
            <p:cNvSpPr txBox="1"/>
            <p:nvPr/>
          </p:nvSpPr>
          <p:spPr>
            <a:xfrm>
              <a:off x="1403648" y="422108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47" name="文字方塊 46"/>
            <p:cNvSpPr txBox="1"/>
            <p:nvPr/>
          </p:nvSpPr>
          <p:spPr>
            <a:xfrm>
              <a:off x="4067944" y="407707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48" name="文字方塊 47"/>
            <p:cNvSpPr txBox="1"/>
            <p:nvPr/>
          </p:nvSpPr>
          <p:spPr>
            <a:xfrm>
              <a:off x="6948264" y="55172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cxnSp>
          <p:nvCxnSpPr>
            <p:cNvPr id="30" name="圖案 29"/>
            <p:cNvCxnSpPr>
              <a:stCxn id="49" idx="7"/>
              <a:endCxn id="49" idx="6"/>
            </p:cNvCxnSpPr>
            <p:nvPr/>
          </p:nvCxnSpPr>
          <p:spPr>
            <a:xfrm rot="16200000" flipH="1">
              <a:off x="4247963" y="1880828"/>
              <a:ext cx="356422" cy="147635"/>
            </a:xfrm>
            <a:prstGeom prst="curvedConnector4">
              <a:avLst>
                <a:gd name="adj1" fmla="val -105559"/>
                <a:gd name="adj2" fmla="val 421971"/>
              </a:avLst>
            </a:prstGeom>
            <a:ln w="254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字方塊 38"/>
            <p:cNvSpPr txBox="1"/>
            <p:nvPr/>
          </p:nvSpPr>
          <p:spPr>
            <a:xfrm>
              <a:off x="4918386" y="148478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Q4.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Convert any all-NFA (Q, </a:t>
            </a:r>
            <a:r>
              <a:rPr lang="el-GR" altLang="zh-TW" dirty="0" smtClean="0"/>
              <a:t>Σ</a:t>
            </a:r>
            <a:r>
              <a:rPr lang="en-US" altLang="zh-TW" dirty="0" smtClean="0"/>
              <a:t>, </a:t>
            </a:r>
            <a:r>
              <a:rPr lang="el-GR" altLang="zh-TW" dirty="0" smtClean="0"/>
              <a:t>δ</a:t>
            </a:r>
            <a:r>
              <a:rPr lang="en-US" altLang="zh-TW" dirty="0" smtClean="0"/>
              <a:t>, 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, F) to DFA (Q’, </a:t>
            </a:r>
            <a:r>
              <a:rPr lang="el-GR" altLang="zh-TW" dirty="0" smtClean="0"/>
              <a:t>Σ</a:t>
            </a:r>
            <a:r>
              <a:rPr lang="en-US" altLang="zh-TW" dirty="0" smtClean="0"/>
              <a:t>’, </a:t>
            </a:r>
            <a:r>
              <a:rPr lang="el-GR" altLang="zh-TW" dirty="0" smtClean="0"/>
              <a:t>δ</a:t>
            </a:r>
            <a:r>
              <a:rPr lang="en-US" altLang="zh-TW" dirty="0" smtClean="0"/>
              <a:t>’, 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’, F’)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Q’ = P(Q)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</a:t>
            </a:r>
            <a:r>
              <a:rPr lang="el-GR" altLang="zh-TW" dirty="0" smtClean="0"/>
              <a:t>Σ</a:t>
            </a:r>
            <a:r>
              <a:rPr lang="en-US" altLang="zh-TW" dirty="0" smtClean="0"/>
              <a:t>’ = </a:t>
            </a:r>
            <a:r>
              <a:rPr lang="el-GR" altLang="zh-TW" dirty="0" smtClean="0"/>
              <a:t>Σ</a:t>
            </a:r>
            <a:endParaRPr lang="en-US" altLang="zh-TW" dirty="0" smtClean="0"/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</a:t>
            </a:r>
            <a:r>
              <a:rPr lang="el-GR" altLang="zh-TW" dirty="0" smtClean="0"/>
              <a:t>δ</a:t>
            </a:r>
            <a:r>
              <a:rPr lang="en-US" altLang="zh-TW" dirty="0" smtClean="0"/>
              <a:t>’ = standard NFA/DFA conversion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’ = The set of states reachable by </a:t>
            </a:r>
            <a:r>
              <a:rPr lang="el-GR" altLang="zh-TW" dirty="0" smtClean="0"/>
              <a:t>ε</a:t>
            </a:r>
            <a:r>
              <a:rPr lang="en-US" altLang="zh-TW" dirty="0" smtClean="0"/>
              <a:t> from 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F’ = P(F)-</a:t>
            </a:r>
            <a:r>
              <a:rPr lang="en-US" altLang="zh-TW" dirty="0" smtClean="0">
                <a:solidFill>
                  <a:srgbClr val="FF0000"/>
                </a:solidFill>
              </a:rPr>
              <a:t>{{}}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403648" y="5445224"/>
            <a:ext cx="741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If there is a state</a:t>
            </a:r>
            <a:r>
              <a:rPr lang="zh-TW" altLang="en-US" sz="2000" dirty="0" smtClean="0"/>
              <a:t> </a:t>
            </a:r>
            <a:r>
              <a:rPr lang="en-US" altLang="zh-TW" sz="2000" dirty="0" smtClean="0"/>
              <a:t>Q in all-NFA can be reached  by an input string, a state-set containing Q will be reached in DFA.</a:t>
            </a:r>
          </a:p>
          <a:p>
            <a:r>
              <a:rPr lang="en-US" altLang="zh-TW" sz="2000" dirty="0" smtClean="0"/>
              <a:t>All DFAs are special cases of all-NFAs. 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Q5.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 smtClean="0"/>
              <a:t>Design an NFA M = (Q, </a:t>
            </a:r>
            <a:r>
              <a:rPr lang="el-GR" altLang="zh-TW" dirty="0" smtClean="0"/>
              <a:t>Σ</a:t>
            </a:r>
            <a:r>
              <a:rPr lang="en-US" altLang="zh-TW" dirty="0" smtClean="0"/>
              <a:t>, </a:t>
            </a:r>
            <a:r>
              <a:rPr lang="el-GR" altLang="zh-TW" dirty="0" smtClean="0"/>
              <a:t>δ</a:t>
            </a:r>
            <a:r>
              <a:rPr lang="en-US" altLang="zh-TW" dirty="0" smtClean="0"/>
              <a:t>, 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, F) that recognize the shuffle of A and B, whose recognized by DFA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 (Q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, </a:t>
            </a:r>
            <a:r>
              <a:rPr lang="el-GR" altLang="zh-TW" dirty="0" smtClean="0"/>
              <a:t>Σ</a:t>
            </a:r>
            <a:r>
              <a:rPr lang="en-US" altLang="zh-TW" dirty="0" smtClean="0"/>
              <a:t>, 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, q</a:t>
            </a:r>
            <a:r>
              <a:rPr lang="en-US" altLang="zh-TW" baseline="-25000" dirty="0" smtClean="0"/>
              <a:t>0A</a:t>
            </a:r>
            <a:r>
              <a:rPr lang="en-US" altLang="zh-TW" dirty="0" smtClean="0"/>
              <a:t>, F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) and DFA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 (Q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, </a:t>
            </a:r>
            <a:r>
              <a:rPr lang="el-GR" altLang="zh-TW" dirty="0" smtClean="0"/>
              <a:t>Σ</a:t>
            </a:r>
            <a:r>
              <a:rPr lang="en-US" altLang="zh-TW" dirty="0" smtClean="0"/>
              <a:t>, 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, q</a:t>
            </a:r>
            <a:r>
              <a:rPr lang="en-US" altLang="zh-TW" baseline="-25000" dirty="0" smtClean="0"/>
              <a:t>0B</a:t>
            </a:r>
            <a:r>
              <a:rPr lang="en-US" altLang="zh-TW" dirty="0" smtClean="0"/>
              <a:t>, F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).</a:t>
            </a:r>
          </a:p>
          <a:p>
            <a:r>
              <a:rPr lang="en-US" altLang="zh-TW" dirty="0" smtClean="0"/>
              <a:t>Q = Q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 ×Q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 ∪{q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}</a:t>
            </a:r>
          </a:p>
          <a:p>
            <a:r>
              <a:rPr lang="el-GR" altLang="zh-TW" dirty="0" smtClean="0"/>
              <a:t>δ</a:t>
            </a:r>
            <a:r>
              <a:rPr lang="en-US" altLang="zh-TW" dirty="0" smtClean="0"/>
              <a:t>(q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, </a:t>
            </a:r>
            <a:r>
              <a:rPr lang="el-GR" altLang="zh-TW" dirty="0" smtClean="0"/>
              <a:t>ε</a:t>
            </a:r>
            <a:r>
              <a:rPr lang="en-US" altLang="zh-TW" dirty="0" smtClean="0"/>
              <a:t>) = (</a:t>
            </a:r>
            <a:r>
              <a:rPr lang="en-US" altLang="zh-TW" dirty="0" err="1" smtClean="0"/>
              <a:t>q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q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)</a:t>
            </a:r>
          </a:p>
          <a:p>
            <a:pPr>
              <a:buNone/>
            </a:pPr>
            <a:r>
              <a:rPr lang="en-US" altLang="zh-TW" dirty="0" smtClean="0"/>
              <a:t>	</a:t>
            </a:r>
            <a:r>
              <a:rPr lang="el-GR" altLang="zh-TW" dirty="0" smtClean="0"/>
              <a:t>δ</a:t>
            </a:r>
            <a:r>
              <a:rPr lang="en-US" altLang="zh-TW" dirty="0" smtClean="0"/>
              <a:t>(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(x, a), y)     </a:t>
            </a:r>
            <a:r>
              <a:rPr lang="el-GR" altLang="zh-TW" dirty="0" smtClean="0"/>
              <a:t>δ</a:t>
            </a:r>
            <a:r>
              <a:rPr lang="en-US" altLang="zh-TW" dirty="0" smtClean="0"/>
              <a:t>((x, y), a)    </a:t>
            </a:r>
          </a:p>
          <a:p>
            <a:pPr>
              <a:buNone/>
            </a:pPr>
            <a:r>
              <a:rPr lang="en-US" altLang="zh-TW" dirty="0" smtClean="0"/>
              <a:t>	</a:t>
            </a:r>
            <a:r>
              <a:rPr lang="el-GR" altLang="zh-TW" dirty="0" smtClean="0"/>
              <a:t>δ</a:t>
            </a:r>
            <a:r>
              <a:rPr lang="en-US" altLang="zh-TW" dirty="0" smtClean="0"/>
              <a:t>(x, 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(y, a))     </a:t>
            </a:r>
            <a:r>
              <a:rPr lang="el-GR" altLang="zh-TW" dirty="0" smtClean="0"/>
              <a:t>δ</a:t>
            </a:r>
            <a:r>
              <a:rPr lang="en-US" altLang="zh-TW" dirty="0" smtClean="0"/>
              <a:t>((x, y), a)</a:t>
            </a:r>
          </a:p>
          <a:p>
            <a:r>
              <a:rPr lang="en-US" altLang="zh-TW" dirty="0" smtClean="0"/>
              <a:t>F = Q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 ×Q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 ∪</a:t>
            </a:r>
            <a:r>
              <a:rPr lang="en-US" altLang="zh-TW" dirty="0" smtClean="0">
                <a:solidFill>
                  <a:srgbClr val="FF0000"/>
                </a:solidFill>
              </a:rPr>
              <a:t>{q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0</a:t>
            </a:r>
            <a:r>
              <a:rPr lang="en-US" altLang="zh-TW" dirty="0" smtClean="0">
                <a:solidFill>
                  <a:srgbClr val="FF0000"/>
                </a:solidFill>
              </a:rPr>
              <a:t>}</a:t>
            </a:r>
          </a:p>
          <a:p>
            <a:endParaRPr lang="zh-TW" altLang="en-US" dirty="0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2843808" y="4293096"/>
          <a:ext cx="288925" cy="288925"/>
        </p:xfrm>
        <a:graphic>
          <a:graphicData uri="http://schemas.openxmlformats.org/presentationml/2006/ole">
            <p:oleObj spid="_x0000_s24578" name="方程式" r:id="rId4" imgW="126720" imgH="126720" progId="Equation.3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2843808" y="4869160"/>
          <a:ext cx="288925" cy="288925"/>
        </p:xfrm>
        <a:graphic>
          <a:graphicData uri="http://schemas.openxmlformats.org/presentationml/2006/ole">
            <p:oleObj spid="_x0000_s24579" name="方程式" r:id="rId5" imgW="126720" imgH="12672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Q6.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Suppose that the set </a:t>
            </a:r>
            <a:r>
              <a:rPr lang="en-US" altLang="zh-TW" b="1" dirty="0" smtClean="0"/>
              <a:t>A</a:t>
            </a:r>
            <a:r>
              <a:rPr lang="en-US" altLang="zh-TW" dirty="0" smtClean="0"/>
              <a:t> of palindromes were regular. Let </a:t>
            </a:r>
            <a:r>
              <a:rPr lang="en-US" altLang="zh-TW" b="1" dirty="0" smtClean="0"/>
              <a:t>s</a:t>
            </a:r>
            <a:r>
              <a:rPr lang="en-US" altLang="zh-TW" dirty="0" smtClean="0"/>
              <a:t> be 0</a:t>
            </a:r>
            <a:r>
              <a:rPr lang="en-US" altLang="zh-TW" baseline="30000" dirty="0" smtClean="0"/>
              <a:t>p</a:t>
            </a:r>
            <a:r>
              <a:rPr lang="en-US" altLang="zh-TW" dirty="0" smtClean="0"/>
              <a:t>10</a:t>
            </a:r>
            <a:r>
              <a:rPr lang="en-US" altLang="zh-TW" baseline="30000" dirty="0" smtClean="0"/>
              <a:t>p</a:t>
            </a:r>
            <a:r>
              <a:rPr lang="en-US" altLang="zh-TW" dirty="0" smtClean="0"/>
              <a:t> that is a palindrome</a:t>
            </a:r>
          </a:p>
          <a:p>
            <a:pPr lvl="1"/>
            <a:r>
              <a:rPr lang="en-US" altLang="zh-TW" dirty="0" smtClean="0"/>
              <a:t>No matter how </a:t>
            </a:r>
            <a:r>
              <a:rPr lang="en-US" altLang="zh-TW" b="1" dirty="0" smtClean="0"/>
              <a:t>s</a:t>
            </a:r>
            <a:r>
              <a:rPr lang="en-US" altLang="zh-TW" dirty="0" smtClean="0"/>
              <a:t> is divided as </a:t>
            </a:r>
            <a:r>
              <a:rPr lang="en-US" altLang="zh-TW" b="1" dirty="0" smtClean="0"/>
              <a:t>xyz</a:t>
            </a:r>
            <a:r>
              <a:rPr lang="en-US" altLang="zh-TW" dirty="0" smtClean="0"/>
              <a:t> with</a:t>
            </a:r>
          </a:p>
          <a:p>
            <a:pPr lvl="1"/>
            <a:r>
              <a:rPr lang="en-US" altLang="zh-TW" dirty="0" smtClean="0"/>
              <a:t>|</a:t>
            </a:r>
            <a:r>
              <a:rPr lang="en-US" altLang="zh-TW" dirty="0" err="1" smtClean="0"/>
              <a:t>xy</a:t>
            </a:r>
            <a:r>
              <a:rPr lang="en-US" altLang="zh-TW" dirty="0" smtClean="0"/>
              <a:t>| ≦ p and |y| &gt; 0, </a:t>
            </a:r>
          </a:p>
          <a:p>
            <a:pPr lvl="1"/>
            <a:r>
              <a:rPr lang="en-US" altLang="zh-TW" dirty="0" smtClean="0"/>
              <a:t>there exists an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≧0 </a:t>
            </a:r>
            <a:r>
              <a:rPr lang="en-US" altLang="zh-TW" dirty="0" err="1" smtClean="0"/>
              <a:t>s.t</a:t>
            </a:r>
            <a:r>
              <a:rPr lang="en-US" altLang="zh-TW" dirty="0" smtClean="0"/>
              <a:t>. </a:t>
            </a:r>
            <a:r>
              <a:rPr lang="en-US" altLang="zh-TW" b="1" dirty="0" err="1" smtClean="0"/>
              <a:t>xy</a:t>
            </a:r>
            <a:r>
              <a:rPr lang="en-US" altLang="zh-TW" baseline="30000" dirty="0" err="1" smtClean="0"/>
              <a:t>i</a:t>
            </a:r>
            <a:r>
              <a:rPr lang="en-US" altLang="zh-TW" b="1" dirty="0" err="1" smtClean="0"/>
              <a:t>z</a:t>
            </a:r>
            <a:r>
              <a:rPr lang="en-US" altLang="zh-TW" b="1" dirty="0" smtClean="0"/>
              <a:t>     A</a:t>
            </a:r>
          </a:p>
          <a:p>
            <a:r>
              <a:rPr lang="en-US" altLang="zh-TW" dirty="0" smtClean="0"/>
              <a:t>Since |</a:t>
            </a:r>
            <a:r>
              <a:rPr lang="en-US" altLang="zh-TW" dirty="0" err="1" smtClean="0"/>
              <a:t>xy</a:t>
            </a:r>
            <a:r>
              <a:rPr lang="en-US" altLang="zh-TW" dirty="0" smtClean="0"/>
              <a:t>|≦p, </a:t>
            </a:r>
            <a:r>
              <a:rPr lang="en-US" altLang="zh-TW" dirty="0" err="1" smtClean="0"/>
              <a:t>xy</a:t>
            </a:r>
            <a:r>
              <a:rPr lang="en-US" altLang="zh-TW" dirty="0" smtClean="0"/>
              <a:t> must be 0…0 in the start of s that the length ≦ p. So x and y are all 0s, say x = 0</a:t>
            </a:r>
            <a:r>
              <a:rPr lang="en-US" altLang="zh-TW" baseline="30000" dirty="0" smtClean="0"/>
              <a:t>a</a:t>
            </a:r>
            <a:r>
              <a:rPr lang="en-US" altLang="zh-TW" dirty="0" smtClean="0"/>
              <a:t> y = 0</a:t>
            </a:r>
            <a:r>
              <a:rPr lang="en-US" altLang="zh-TW" baseline="30000" dirty="0" smtClean="0"/>
              <a:t>b</a:t>
            </a:r>
            <a:r>
              <a:rPr lang="en-US" altLang="zh-TW" dirty="0" smtClean="0"/>
              <a:t> and  z = 0</a:t>
            </a:r>
            <a:r>
              <a:rPr lang="en-US" altLang="zh-TW" baseline="30000" dirty="0" smtClean="0"/>
              <a:t>c</a:t>
            </a:r>
            <a:r>
              <a:rPr lang="en-US" altLang="zh-TW" dirty="0" smtClean="0"/>
              <a:t>10</a:t>
            </a:r>
            <a:r>
              <a:rPr lang="en-US" altLang="zh-TW" baseline="30000" dirty="0" smtClean="0"/>
              <a:t>p</a:t>
            </a:r>
            <a:r>
              <a:rPr lang="en-US" altLang="zh-TW" dirty="0" smtClean="0"/>
              <a:t>. (</a:t>
            </a:r>
            <a:r>
              <a:rPr lang="en-US" altLang="zh-TW" dirty="0" err="1" smtClean="0"/>
              <a:t>a+b+c</a:t>
            </a:r>
            <a:r>
              <a:rPr lang="en-US" altLang="zh-TW" dirty="0" smtClean="0"/>
              <a:t>=p)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364088" y="3760788"/>
          <a:ext cx="288925" cy="347662"/>
        </p:xfrm>
        <a:graphic>
          <a:graphicData uri="http://schemas.openxmlformats.org/presentationml/2006/ole">
            <p:oleObj spid="_x0000_s1026" name="方程式" r:id="rId4" imgW="126720" imgH="152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Q6.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zh-TW" sz="3200" dirty="0" smtClean="0"/>
              <a:t>Now consider </a:t>
            </a:r>
            <a:r>
              <a:rPr lang="en-US" altLang="zh-TW" sz="3200" dirty="0" err="1" smtClean="0"/>
              <a:t>i</a:t>
            </a:r>
            <a:r>
              <a:rPr lang="en-US" altLang="zh-TW" sz="3200" dirty="0" smtClean="0"/>
              <a:t>=0,  xy</a:t>
            </a:r>
            <a:r>
              <a:rPr lang="en-US" altLang="zh-TW" sz="3200" baseline="30000" dirty="0" smtClean="0"/>
              <a:t>0</a:t>
            </a:r>
            <a:r>
              <a:rPr lang="en-US" altLang="zh-TW" sz="3200" dirty="0" smtClean="0"/>
              <a:t>z = 0</a:t>
            </a:r>
            <a:r>
              <a:rPr lang="en-US" altLang="zh-TW" sz="3200" baseline="30000" dirty="0" smtClean="0"/>
              <a:t>a</a:t>
            </a:r>
            <a:r>
              <a:rPr lang="en-US" altLang="zh-TW" sz="3200" dirty="0" smtClean="0"/>
              <a:t>0</a:t>
            </a:r>
            <a:r>
              <a:rPr lang="en-US" altLang="zh-TW" sz="3200" baseline="30000" dirty="0" smtClean="0"/>
              <a:t>c</a:t>
            </a:r>
            <a:r>
              <a:rPr lang="en-US" altLang="zh-TW" sz="3200" dirty="0" smtClean="0"/>
              <a:t>10</a:t>
            </a:r>
            <a:r>
              <a:rPr lang="en-US" altLang="zh-TW" sz="3200" baseline="30000" dirty="0" smtClean="0"/>
              <a:t>p</a:t>
            </a:r>
            <a:r>
              <a:rPr lang="en-US" altLang="zh-TW" sz="3200" dirty="0" smtClean="0"/>
              <a:t> = 0</a:t>
            </a:r>
            <a:r>
              <a:rPr lang="en-US" altLang="zh-TW" sz="3200" baseline="30000" dirty="0" smtClean="0"/>
              <a:t>(</a:t>
            </a:r>
            <a:r>
              <a:rPr lang="en-US" altLang="zh-TW" sz="3200" baseline="30000" dirty="0" err="1" smtClean="0"/>
              <a:t>a+c</a:t>
            </a:r>
            <a:r>
              <a:rPr lang="en-US" altLang="zh-TW" sz="3200" baseline="30000" dirty="0" smtClean="0"/>
              <a:t>)</a:t>
            </a:r>
            <a:r>
              <a:rPr lang="en-US" altLang="zh-TW" sz="3200" dirty="0" smtClean="0"/>
              <a:t>10</a:t>
            </a:r>
            <a:r>
              <a:rPr lang="en-US" altLang="zh-TW" sz="3200" baseline="30000" dirty="0" smtClean="0"/>
              <a:t>p</a:t>
            </a:r>
            <a:r>
              <a:rPr lang="en-US" altLang="zh-TW" sz="3200" dirty="0" smtClean="0"/>
              <a:t>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Because b&gt;0, </a:t>
            </a:r>
            <a:r>
              <a:rPr lang="en-US" altLang="zh-TW" dirty="0" err="1" smtClean="0"/>
              <a:t>a+c</a:t>
            </a:r>
            <a:r>
              <a:rPr lang="en-US" altLang="zh-TW" dirty="0" smtClean="0"/>
              <a:t> &lt; p. So 0</a:t>
            </a:r>
            <a:r>
              <a:rPr lang="en-US" altLang="zh-TW" baseline="30000" dirty="0" smtClean="0"/>
              <a:t>(</a:t>
            </a:r>
            <a:r>
              <a:rPr lang="en-US" altLang="zh-TW" baseline="30000" dirty="0" err="1" smtClean="0"/>
              <a:t>a+c</a:t>
            </a:r>
            <a:r>
              <a:rPr lang="en-US" altLang="zh-TW" baseline="30000" dirty="0" smtClean="0"/>
              <a:t>)</a:t>
            </a:r>
            <a:r>
              <a:rPr lang="en-US" altLang="zh-TW" dirty="0" smtClean="0"/>
              <a:t>10</a:t>
            </a:r>
            <a:r>
              <a:rPr lang="en-US" altLang="zh-TW" baseline="30000" dirty="0" smtClean="0"/>
              <a:t>p</a:t>
            </a:r>
            <a:r>
              <a:rPr lang="en-US" altLang="zh-TW" dirty="0" smtClean="0"/>
              <a:t> is not a palindrome.</a:t>
            </a:r>
          </a:p>
          <a:p>
            <a:pPr lvl="1"/>
            <a:r>
              <a:rPr lang="en-US" altLang="zh-TW" dirty="0" smtClean="0"/>
              <a:t>The set of palindromes doesn’t satisfy pumping lemma, it is not regular.</a:t>
            </a:r>
          </a:p>
          <a:p>
            <a:pPr lvl="1"/>
            <a:endParaRPr lang="en-US" altLang="zh-T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Problem </a:t>
            </a:r>
            <a:r>
              <a:rPr lang="en-US" altLang="zh-TW" dirty="0" smtClean="0"/>
              <a:t>7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TW" dirty="0" smtClean="0"/>
                  <a:t>Let be </a:t>
                </a:r>
                <a:r>
                  <a:rPr lang="en-US" altLang="zh-TW" dirty="0"/>
                  <a:t>a DFA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l-GR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TW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 smtClean="0"/>
                  <a:t> and </a:t>
                </a:r>
                <a:r>
                  <a:rPr lang="en-US" altLang="zh-TW" dirty="0"/>
                  <a:t>let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altLang="zh-TW" dirty="0"/>
                  <a:t> be a state of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called its </a:t>
                </a:r>
                <a:r>
                  <a:rPr lang="en-US" altLang="zh-TW" dirty="0"/>
                  <a:t>"</a:t>
                </a:r>
                <a:r>
                  <a:rPr lang="en-US" altLang="zh-TW" dirty="0" smtClean="0"/>
                  <a:t>home</a:t>
                </a:r>
                <a:r>
                  <a:rPr lang="en-US" altLang="zh-TW" dirty="0"/>
                  <a:t>". A synchronizing sequence for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altLang="zh-TW" dirty="0"/>
                  <a:t> is a string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i="1" dirty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where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for every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. </a:t>
                </a:r>
                <a:r>
                  <a:rPr lang="en-US" altLang="zh-TW" dirty="0"/>
                  <a:t>Say that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 is </a:t>
                </a:r>
                <a:r>
                  <a:rPr lang="en-US" altLang="zh-TW" dirty="0" err="1"/>
                  <a:t>synchronizable</a:t>
                </a:r>
                <a:r>
                  <a:rPr lang="en-US" altLang="zh-TW" dirty="0"/>
                  <a:t> if it has a synchronizing sequence for some </a:t>
                </a:r>
                <a:r>
                  <a:rPr lang="en-US" altLang="zh-TW" dirty="0" smtClean="0"/>
                  <a:t>state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altLang="zh-TW" dirty="0"/>
                  <a:t>. Prove that, if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 is a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TW" dirty="0" smtClean="0"/>
                  <a:t>-state </a:t>
                </a:r>
                <a:r>
                  <a:rPr lang="en-US" altLang="zh-TW" dirty="0" err="1"/>
                  <a:t>synchronizable</a:t>
                </a:r>
                <a:r>
                  <a:rPr lang="en-US" altLang="zh-TW" dirty="0"/>
                  <a:t> DFA, then it has a synchronizing </a:t>
                </a:r>
                <a:r>
                  <a:rPr lang="en-US" altLang="zh-TW" dirty="0" smtClean="0"/>
                  <a:t>sequence of </a:t>
                </a:r>
                <a:r>
                  <a:rPr lang="en-US" altLang="zh-TW" dirty="0"/>
                  <a:t>length at </a:t>
                </a:r>
                <a:r>
                  <a:rPr lang="en-US" altLang="zh-TW" dirty="0" smtClean="0"/>
                  <a:t>most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TW" dirty="0" smtClean="0"/>
                  <a:t>. </a:t>
                </a:r>
                <a:r>
                  <a:rPr lang="en-US" altLang="zh-TW" dirty="0"/>
                  <a:t>(Note: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altLang="zh-TW" dirty="0" smtClean="0"/>
                  <a:t> equals </a:t>
                </a:r>
                <a:r>
                  <a:rPr lang="en-US" altLang="zh-TW" dirty="0"/>
                  <a:t>the state where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 ends up when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 starts </a:t>
                </a:r>
                <a:r>
                  <a:rPr lang="en-US" altLang="zh-TW" dirty="0" smtClean="0"/>
                  <a:t>from state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/>
                  <a:t> and reads input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/>
                  <a:t>.)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 cstate="print"/>
                <a:stretch>
                  <a:fillRect l="-1481" t="-2695" r="-103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67435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Problem </a:t>
            </a:r>
            <a:r>
              <a:rPr lang="en-US" altLang="zh-TW" dirty="0" smtClean="0"/>
              <a:t>7 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 smtClean="0"/>
                  <a:t> be a </a:t>
                </a:r>
                <a:r>
                  <a:rPr lang="en-US" altLang="zh-TW" dirty="0" err="1" smtClean="0"/>
                  <a:t>synchronizable</a:t>
                </a:r>
                <a:r>
                  <a:rPr lang="en-US" altLang="zh-TW" dirty="0" smtClean="0"/>
                  <a:t> k-state DFA</a:t>
                </a:r>
              </a:p>
              <a:p>
                <a:r>
                  <a:rPr lang="en-US" altLang="zh-TW" dirty="0" smtClean="0"/>
                  <a:t>For any two 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/>
                        <a:ea typeface="Cambria Math" panose="02040503050406030204" pitchFamily="18" charset="0"/>
                      </a:rPr>
                      <m:t>and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0" smtClean="0">
                        <a:latin typeface="Cambria Math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altLang="zh-TW" dirty="0" smtClean="0"/>
                  <a:t>there exists </a:t>
                </a:r>
                <a:r>
                  <a:rPr lang="en-US" altLang="zh-TW" dirty="0" smtClean="0"/>
                  <a:t>a string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i="1" dirty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smtClean="0"/>
                  <a:t>s.t.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0" smtClean="0">
                        <a:latin typeface="Cambria Math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altLang="zh-TW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Let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altLang="zh-TW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altLang="zh-TW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dirty="0" smtClean="0"/>
                  <a:t>be the shortest such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dirty="0" smtClean="0"/>
                  <a:t> </a:t>
                </a:r>
              </a:p>
              <a:p>
                <a:r>
                  <a:rPr lang="en-US" altLang="zh-TW" dirty="0"/>
                  <a:t>We </a:t>
                </a:r>
                <a:r>
                  <a:rPr lang="en-US" altLang="zh-TW" dirty="0" smtClean="0"/>
                  <a:t>claim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altLang="zh-TW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altLang="zh-TW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dirty="0" smtClean="0"/>
                  <a:t>is of length at most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Consider </a:t>
                </a:r>
                <a:r>
                  <a:rPr lang="en-US" altLang="zh-TW" dirty="0" smtClean="0"/>
                  <a:t>the </a:t>
                </a:r>
                <a:r>
                  <a:rPr lang="en-US" altLang="zh-TW" dirty="0" smtClean="0"/>
                  <a:t>pairs </a:t>
                </a:r>
                <a:r>
                  <a:rPr lang="en-US" altLang="zh-TW" dirty="0" smtClean="0"/>
                  <a:t>of </a:t>
                </a:r>
                <a:r>
                  <a:rPr lang="en-US" altLang="zh-TW" dirty="0" smtClean="0"/>
                  <a:t>states </a:t>
                </a:r>
                <a:r>
                  <a:rPr lang="en-US" altLang="zh-TW" dirty="0" smtClean="0"/>
                  <a:t>gone through</a:t>
                </a:r>
                <a:r>
                  <a:rPr lang="en-US" altLang="zh-TW" dirty="0" smtClean="0"/>
                  <a:t> by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 smtClean="0"/>
                  <a:t> starting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>
                        <a:latin typeface="Cambria Math"/>
                        <a:ea typeface="Cambria Math" panose="02040503050406030204" pitchFamily="18" charset="0"/>
                      </a:rPr>
                      <m:t>and</m:t>
                    </m:r>
                  </m:oMath>
                </a14:m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altLang="zh-TW" b="0" dirty="0" smtClean="0"/>
                  <a:t> when reading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altLang="zh-TW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altLang="zh-TW" b="0" dirty="0" smtClean="0"/>
              </a:p>
              <a:p>
                <a:r>
                  <a:rPr lang="en-US" altLang="zh-TW" dirty="0"/>
                  <a:t>T</a:t>
                </a:r>
                <a:r>
                  <a:rPr lang="en-US" altLang="zh-TW" dirty="0" smtClean="0"/>
                  <a:t>he </a:t>
                </a:r>
                <a:r>
                  <a:rPr lang="en-US" altLang="zh-TW" dirty="0"/>
                  <a:t>pairs of </a:t>
                </a:r>
                <a:r>
                  <a:rPr lang="en-US" altLang="zh-TW" dirty="0" smtClean="0"/>
                  <a:t>states must be all different, or </a:t>
                </a:r>
                <a:r>
                  <a:rPr lang="en-US" altLang="zh-TW" dirty="0"/>
                  <a:t>there will be a </a:t>
                </a:r>
                <a:r>
                  <a:rPr lang="en-US" altLang="zh-TW" dirty="0" smtClean="0"/>
                  <a:t>loop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altLang="zh-TW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smtClean="0"/>
                  <a:t>would not be the </a:t>
                </a:r>
                <a:r>
                  <a:rPr lang="en-US" altLang="zh-TW" dirty="0" smtClean="0"/>
                  <a:t>shortest </a:t>
                </a:r>
                <a:r>
                  <a:rPr lang="en-US" altLang="zh-TW" dirty="0" smtClean="0"/>
                  <a:t>one. </a:t>
                </a:r>
              </a:p>
              <a:p>
                <a:r>
                  <a:rPr lang="en-US" altLang="zh-TW" dirty="0" smtClean="0"/>
                  <a:t>S</a:t>
                </a:r>
                <a:r>
                  <a:rPr lang="en-US" altLang="zh-TW" dirty="0" smtClean="0"/>
                  <a:t>o, the </a:t>
                </a:r>
                <a:r>
                  <a:rPr lang="en-US" altLang="zh-TW" dirty="0"/>
                  <a:t>length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altLang="zh-TW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is at most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dirty="0"/>
              </a:p>
              <a:p>
                <a:endParaRPr lang="en-US" altLang="zh-TW" dirty="0" smtClean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85" t="-2022" r="-2000" b="-215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12917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Problem 7 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TW" dirty="0" smtClean="0"/>
                  <a:t>Imagine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altLang="zh-TW" dirty="0" smtClean="0"/>
                  <a:t> copies of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 smtClean="0"/>
                  <a:t>, each starting from a different state.</a:t>
                </a:r>
              </a:p>
              <a:p>
                <a:r>
                  <a:rPr lang="en-US" altLang="zh-TW" dirty="0" smtClean="0"/>
                  <a:t>After reading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altLang="zh-TW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 smtClean="0"/>
                  <a:t>, two copies of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 smtClean="0"/>
                  <a:t> will reach the </a:t>
                </a:r>
                <a:r>
                  <a:rPr lang="en-US" altLang="zh-TW" smtClean="0"/>
                  <a:t>same state.</a:t>
                </a:r>
                <a:endParaRPr lang="en-US" altLang="zh-TW" dirty="0" smtClean="0"/>
              </a:p>
              <a:p>
                <a:r>
                  <a:rPr lang="en-US" altLang="zh-TW" dirty="0" smtClean="0"/>
                  <a:t>Repeat </a:t>
                </a:r>
                <a:r>
                  <a:rPr lang="en-US" altLang="zh-TW" dirty="0" smtClean="0"/>
                  <a:t>the </a:t>
                </a:r>
                <a:r>
                  <a:rPr lang="en-US" altLang="zh-TW" dirty="0" smtClean="0"/>
                  <a:t>above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dirty="0" smtClean="0"/>
                  <a:t> times, </a:t>
                </a:r>
                <a:r>
                  <a:rPr lang="en-US" altLang="zh-TW" dirty="0" smtClean="0"/>
                  <a:t>all copies of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will </a:t>
                </a:r>
                <a:r>
                  <a:rPr lang="en-US" altLang="zh-TW" dirty="0" smtClean="0"/>
                  <a:t>reach the </a:t>
                </a:r>
                <a:r>
                  <a:rPr lang="en-US" altLang="zh-TW" dirty="0" smtClean="0"/>
                  <a:t>same </a:t>
                </a:r>
                <a:r>
                  <a:rPr lang="en-US" altLang="zh-TW" dirty="0" smtClean="0"/>
                  <a:t>state.</a:t>
                </a:r>
              </a:p>
              <a:p>
                <a:r>
                  <a:rPr lang="en-US" altLang="zh-TW" dirty="0" smtClean="0"/>
                  <a:t>The concatenation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/>
                  <a:t> in each iteration </a:t>
                </a:r>
                <a:r>
                  <a:rPr lang="en-US" altLang="zh-TW" dirty="0" smtClean="0"/>
                  <a:t>is a </a:t>
                </a:r>
                <a:r>
                  <a:rPr lang="en-US" altLang="zh-TW" dirty="0"/>
                  <a:t>synchronizing </a:t>
                </a:r>
                <a:r>
                  <a:rPr lang="en-US" altLang="zh-TW" dirty="0" smtClean="0"/>
                  <a:t>sequence for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T</a:t>
                </a:r>
                <a:r>
                  <a:rPr lang="en-US" altLang="zh-TW" dirty="0" smtClean="0"/>
                  <a:t>he </a:t>
                </a:r>
                <a:r>
                  <a:rPr lang="en-US" altLang="zh-TW" dirty="0" smtClean="0"/>
                  <a:t>sum of </a:t>
                </a:r>
                <a:r>
                  <a:rPr lang="en-US" altLang="zh-TW" dirty="0" smtClean="0"/>
                  <a:t>length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altLang="zh-TW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 smtClean="0"/>
                  <a:t>s </a:t>
                </a:r>
                <a14:m>
                  <m:oMath xmlns:m="http://schemas.openxmlformats.org/officeDocument/2006/math">
                    <m:r>
                      <a:rPr lang="en-US" altLang="zh-TW" sz="2600" b="0" i="1" smtClean="0">
                        <a:latin typeface="Cambria Math"/>
                        <a:ea typeface="Cambria Math"/>
                      </a:rPr>
                      <m:t>≤</m:t>
                    </m:r>
                    <m:d>
                      <m:dPr>
                        <m:ctrlPr>
                          <a:rPr lang="en-US" altLang="zh-TW" sz="26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2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en-US" altLang="zh-TW" sz="26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altLang="zh-TW" sz="26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TW" sz="2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altLang="zh-TW" sz="2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altLang="zh-TW" sz="26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26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TW" sz="2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sSup>
                          <m:sSupPr>
                            <m:ctrlPr>
                              <a:rPr lang="en-US" altLang="zh-TW" sz="26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600" b="0" i="1" smtClea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e>
                          <m:sup>
                            <m:r>
                              <a:rPr lang="en-US" altLang="zh-TW" sz="2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sz="26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altLang="zh-TW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TW" sz="2600" dirty="0" smtClean="0"/>
                  <a:t>.</a:t>
                </a:r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481" t="-2695" r="-237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15897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684</Words>
  <Application>Microsoft Office PowerPoint</Application>
  <PresentationFormat>如螢幕大小 (4:3)</PresentationFormat>
  <Paragraphs>85</Paragraphs>
  <Slides>12</Slides>
  <Notes>7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4" baseType="lpstr">
      <vt:lpstr>Office 佈景主題</vt:lpstr>
      <vt:lpstr>方程式</vt:lpstr>
      <vt:lpstr>Computing Theory HW#4</vt:lpstr>
      <vt:lpstr>HW#4 Problem 1</vt:lpstr>
      <vt:lpstr>HW#4 Problem 2</vt:lpstr>
      <vt:lpstr>HW#4 Q3.</vt:lpstr>
      <vt:lpstr>HW#4 Q3. (cont.)</vt:lpstr>
      <vt:lpstr>HW#4 Q4.</vt:lpstr>
      <vt:lpstr>HW#4 Q5.</vt:lpstr>
      <vt:lpstr>HW#4 Q6.</vt:lpstr>
      <vt:lpstr>HW#4 Q6. (cont.)</vt:lpstr>
      <vt:lpstr>HW#4 Problem 7</vt:lpstr>
      <vt:lpstr>HW#4 Problem 7 (cont.)</vt:lpstr>
      <vt:lpstr>HW#4 Problem 7 (cont.)</vt:lpstr>
    </vt:vector>
  </TitlesOfParts>
  <Company>C.M.T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vaio</dc:creator>
  <cp:lastModifiedBy>vaio</cp:lastModifiedBy>
  <cp:revision>86</cp:revision>
  <dcterms:created xsi:type="dcterms:W3CDTF">2013-04-03T03:04:29Z</dcterms:created>
  <dcterms:modified xsi:type="dcterms:W3CDTF">2013-04-10T05:28:30Z</dcterms:modified>
</cp:coreProperties>
</file>