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54"/>
  </p:notesMasterIdLst>
  <p:handoutMasterIdLst>
    <p:handoutMasterId r:id="rId55"/>
  </p:handoutMasterIdLst>
  <p:sldIdLst>
    <p:sldId id="256" r:id="rId3"/>
    <p:sldId id="257" r:id="rId4"/>
    <p:sldId id="311" r:id="rId5"/>
    <p:sldId id="298" r:id="rId6"/>
    <p:sldId id="299" r:id="rId7"/>
    <p:sldId id="310" r:id="rId8"/>
    <p:sldId id="300" r:id="rId9"/>
    <p:sldId id="301" r:id="rId10"/>
    <p:sldId id="302" r:id="rId11"/>
    <p:sldId id="309" r:id="rId12"/>
    <p:sldId id="303" r:id="rId13"/>
    <p:sldId id="308" r:id="rId14"/>
    <p:sldId id="304" r:id="rId15"/>
    <p:sldId id="305" r:id="rId16"/>
    <p:sldId id="306" r:id="rId17"/>
    <p:sldId id="307" r:id="rId18"/>
    <p:sldId id="281" r:id="rId19"/>
    <p:sldId id="258" r:id="rId20"/>
    <p:sldId id="272" r:id="rId21"/>
    <p:sldId id="273" r:id="rId22"/>
    <p:sldId id="259" r:id="rId23"/>
    <p:sldId id="274" r:id="rId24"/>
    <p:sldId id="271" r:id="rId25"/>
    <p:sldId id="276" r:id="rId26"/>
    <p:sldId id="260" r:id="rId27"/>
    <p:sldId id="279" r:id="rId28"/>
    <p:sldId id="277" r:id="rId29"/>
    <p:sldId id="278" r:id="rId30"/>
    <p:sldId id="261" r:id="rId31"/>
    <p:sldId id="267" r:id="rId32"/>
    <p:sldId id="266" r:id="rId33"/>
    <p:sldId id="268" r:id="rId34"/>
    <p:sldId id="262" r:id="rId35"/>
    <p:sldId id="280" r:id="rId36"/>
    <p:sldId id="269" r:id="rId37"/>
    <p:sldId id="270" r:id="rId38"/>
    <p:sldId id="297" r:id="rId39"/>
    <p:sldId id="282" r:id="rId40"/>
    <p:sldId id="283" r:id="rId41"/>
    <p:sldId id="296" r:id="rId42"/>
    <p:sldId id="285" r:id="rId43"/>
    <p:sldId id="286" r:id="rId44"/>
    <p:sldId id="287" r:id="rId45"/>
    <p:sldId id="288" r:id="rId46"/>
    <p:sldId id="289" r:id="rId47"/>
    <p:sldId id="290" r:id="rId48"/>
    <p:sldId id="291" r:id="rId49"/>
    <p:sldId id="292" r:id="rId50"/>
    <p:sldId id="293" r:id="rId51"/>
    <p:sldId id="294" r:id="rId52"/>
    <p:sldId id="295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0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110" y="108"/>
      </p:cViewPr>
      <p:guideLst>
        <p:guide pos="28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8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/>
            </a:lvl1pPr>
          </a:lstStyle>
          <a:p>
            <a:fld id="{FD9D2DDA-69D8-473F-A583-B6774B31A77B}" type="datetimeFigureOut">
              <a:rPr lang="en-US" altLang="zh-TW"/>
              <a:t>12/26/2016</a:t>
            </a:fld>
            <a:endParaRPr 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/>
            </a:lvl1pPr>
          </a:lstStyle>
          <a:p>
            <a:fld id="{02392CCB-FF08-4D29-8DA3-E1FD86044808}" type="slidenum">
              <a:rPr lang="zh-TW"/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662153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/>
            </a:lvl1pPr>
          </a:lstStyle>
          <a:p>
            <a:fld id="{A01F6DFB-6833-46E4-B515-70E0D9178056}" type="datetimeFigureOut">
              <a:t>2016/12/26</a:t>
            </a:fld>
            <a:endParaRPr lang="zh-TW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/>
              <a:t>按一下以編輯母片文字樣式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/>
            </a:lvl1pPr>
          </a:lstStyle>
          <a:p>
            <a:fld id="{958706C7-F2C3-48B6-8A22-C484D800B5D4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599506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304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改用同學的寫法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529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mergeSort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>
                <a:latin typeface="Lucida Sans Typewriter" pitchFamily="49" charset="0"/>
              </a:rPr>
              <a:t>merge(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mid,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593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-1" y="1905000"/>
            <a:ext cx="9141620" cy="32004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50000"/>
                </a:schemeClr>
              </a:gs>
              <a:gs pos="0">
                <a:schemeClr val="accent1">
                  <a:lumMod val="60000"/>
                  <a:lumOff val="4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10" name="矩形 9"/>
          <p:cNvSpPr/>
          <p:nvPr/>
        </p:nvSpPr>
        <p:spPr>
          <a:xfrm>
            <a:off x="-2" y="1795132"/>
            <a:ext cx="9141620" cy="7315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11" name="矩形 10"/>
          <p:cNvSpPr/>
          <p:nvPr/>
        </p:nvSpPr>
        <p:spPr>
          <a:xfrm>
            <a:off x="-2" y="5142116"/>
            <a:ext cx="9141620" cy="7315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71550" y="2079812"/>
            <a:ext cx="7200900" cy="1724092"/>
          </a:xfrm>
        </p:spPr>
        <p:txBody>
          <a:bodyPr anchor="b"/>
          <a:lstStyle>
            <a:lvl1pPr algn="ctr" latinLnBrk="0">
              <a:defRPr lang="zh-TW" sz="4050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971550" y="3959352"/>
            <a:ext cx="7200900" cy="914400"/>
          </a:xfrm>
        </p:spPr>
        <p:txBody>
          <a:bodyPr>
            <a:normAutofit/>
          </a:bodyPr>
          <a:lstStyle>
            <a:lvl1pPr marL="0" indent="0" algn="ctr" latinLnBrk="0">
              <a:spcBef>
                <a:spcPts val="0"/>
              </a:spcBef>
              <a:buNone/>
              <a:defRPr lang="zh-TW" sz="1500"/>
            </a:lvl1pPr>
            <a:lvl2pPr marL="342900" indent="0" algn="ctr" latinLnBrk="0">
              <a:buNone/>
              <a:defRPr lang="zh-TW" sz="2100"/>
            </a:lvl2pPr>
            <a:lvl3pPr marL="685800" indent="0" algn="ctr" latinLnBrk="0">
              <a:buNone/>
              <a:defRPr lang="zh-TW" sz="1800"/>
            </a:lvl3pPr>
            <a:lvl4pPr marL="1028700" indent="0" algn="ctr" latinLnBrk="0">
              <a:buNone/>
              <a:defRPr lang="zh-TW" sz="1500"/>
            </a:lvl4pPr>
            <a:lvl5pPr marL="1371600" indent="0" algn="ctr" latinLnBrk="0">
              <a:buNone/>
              <a:defRPr lang="zh-TW" sz="1500"/>
            </a:lvl5pPr>
            <a:lvl6pPr marL="1714500" indent="0" algn="ctr" latinLnBrk="0">
              <a:buNone/>
              <a:defRPr lang="zh-TW" sz="1500"/>
            </a:lvl6pPr>
            <a:lvl7pPr marL="2057400" indent="0" algn="ctr" latinLnBrk="0">
              <a:buNone/>
              <a:defRPr lang="zh-TW" sz="1500"/>
            </a:lvl7pPr>
            <a:lvl8pPr marL="2400300" indent="0" algn="ctr" latinLnBrk="0">
              <a:buNone/>
              <a:defRPr lang="zh-TW" sz="1500"/>
            </a:lvl8pPr>
            <a:lvl9pPr marL="2743200" indent="0" algn="ctr" latinLnBrk="0">
              <a:buNone/>
              <a:defRPr lang="zh-TW" sz="1500"/>
            </a:lvl9pPr>
          </a:lstStyle>
          <a:p>
            <a:r>
              <a:rPr lang="zh-TW" altLang="en-US" smtClean="0"/>
              <a:t>按一下以編輯母片副標題樣式</a:t>
            </a:r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985752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5pPr latinLnBrk="0">
              <a:defRPr lang="zh-TW"/>
            </a:lvl5pPr>
            <a:lvl6pPr latinLnBrk="0">
              <a:defRPr lang="zh-TW"/>
            </a:lvl6pPr>
            <a:lvl7pPr latinLnBrk="0">
              <a:defRPr lang="zh-TW"/>
            </a:lvl7pPr>
            <a:lvl8pPr latinLnBrk="0">
              <a:defRPr lang="zh-TW"/>
            </a:lvl8pPr>
            <a:lvl9pPr latinLnBrk="0">
              <a:defRPr lang="zh-TW"/>
            </a:lvl9pPr>
          </a:lstStyle>
          <a:p>
            <a:pPr lvl="0"/>
            <a:r>
              <a:rPr lang="zh-TW" altLang="en-US" dirty="0" smtClean="0"/>
              <a:t>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t>2016/12/26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4217319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gradFill rotWithShape="1">
          <a:gsLst>
            <a:gs pos="100000">
              <a:schemeClr val="accent1">
                <a:alpha val="80000"/>
              </a:schemeClr>
            </a:gs>
            <a:gs pos="0">
              <a:schemeClr val="accent1">
                <a:lumMod val="40000"/>
                <a:lumOff val="60000"/>
                <a:alpha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1550" y="2130552"/>
            <a:ext cx="7200900" cy="2359152"/>
          </a:xfrm>
        </p:spPr>
        <p:txBody>
          <a:bodyPr anchor="b">
            <a:normAutofit/>
          </a:bodyPr>
          <a:lstStyle>
            <a:lvl1pPr algn="ctr" latinLnBrk="0">
              <a:defRPr lang="zh-TW" sz="4050" b="1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71550" y="4572000"/>
            <a:ext cx="7200900" cy="841248"/>
          </a:xfrm>
        </p:spPr>
        <p:txBody>
          <a:bodyPr anchor="t"/>
          <a:lstStyle>
            <a:lvl1pPr marL="0" indent="0" algn="ctr" latinLnBrk="0">
              <a:spcBef>
                <a:spcPts val="0"/>
              </a:spcBef>
              <a:buNone/>
              <a:defRPr lang="zh-TW" sz="2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 latinLnBrk="0">
              <a:buNone/>
              <a:defRPr lang="zh-TW"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 latinLnBrk="0">
              <a:buNone/>
              <a:defRPr lang="zh-TW"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latinLnBrk="0">
              <a:buNone/>
              <a:defRPr lang="zh-TW"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latinLnBrk="0">
              <a:buNone/>
              <a:defRPr lang="zh-TW"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latinLnBrk="0">
              <a:buNone/>
              <a:defRPr lang="zh-TW"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latinLnBrk="0">
              <a:buNone/>
              <a:defRPr lang="zh-TW"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latinLnBrk="0">
              <a:buNone/>
              <a:defRPr lang="zh-TW"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latinLnBrk="0">
              <a:buNone/>
              <a:defRPr lang="zh-TW"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t>2016/12/26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16203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005840" y="1901952"/>
            <a:ext cx="3429000" cy="4123944"/>
          </a:xfrm>
        </p:spPr>
        <p:txBody>
          <a:bodyPr>
            <a:normAutofit/>
          </a:bodyPr>
          <a:lstStyle>
            <a:lvl1pPr latinLnBrk="0">
              <a:defRPr lang="zh-TW" sz="1500"/>
            </a:lvl1pPr>
            <a:lvl2pPr latinLnBrk="0">
              <a:defRPr lang="zh-TW" sz="1350"/>
            </a:lvl2pPr>
            <a:lvl3pPr latinLnBrk="0">
              <a:defRPr lang="zh-TW" sz="1200"/>
            </a:lvl3pPr>
            <a:lvl4pPr latinLnBrk="0">
              <a:defRPr lang="zh-TW" sz="1050"/>
            </a:lvl4pPr>
            <a:lvl5pPr latinLnBrk="0">
              <a:defRPr lang="zh-TW" sz="1050"/>
            </a:lvl5pPr>
            <a:lvl6pPr latinLnBrk="0">
              <a:defRPr lang="zh-TW" sz="1050"/>
            </a:lvl6pPr>
            <a:lvl7pPr latinLnBrk="0">
              <a:defRPr lang="zh-TW" sz="1050"/>
            </a:lvl7pPr>
            <a:lvl8pPr latinLnBrk="0">
              <a:defRPr lang="zh-TW" sz="1050"/>
            </a:lvl8pPr>
            <a:lvl9pPr latinLnBrk="0">
              <a:defRPr lang="zh-TW" sz="105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09160" y="1901952"/>
            <a:ext cx="3429000" cy="4123944"/>
          </a:xfrm>
        </p:spPr>
        <p:txBody>
          <a:bodyPr>
            <a:normAutofit/>
          </a:bodyPr>
          <a:lstStyle>
            <a:lvl1pPr latinLnBrk="0">
              <a:defRPr lang="zh-TW" sz="1500"/>
            </a:lvl1pPr>
            <a:lvl2pPr latinLnBrk="0">
              <a:defRPr lang="zh-TW" sz="1350"/>
            </a:lvl2pPr>
            <a:lvl3pPr latinLnBrk="0">
              <a:defRPr lang="zh-TW" sz="1200"/>
            </a:lvl3pPr>
            <a:lvl4pPr latinLnBrk="0">
              <a:defRPr lang="zh-TW" sz="1050"/>
            </a:lvl4pPr>
            <a:lvl5pPr latinLnBrk="0">
              <a:defRPr lang="zh-TW" sz="1050"/>
            </a:lvl5pPr>
            <a:lvl6pPr latinLnBrk="0">
              <a:defRPr lang="zh-TW" sz="1050"/>
            </a:lvl6pPr>
            <a:lvl7pPr latinLnBrk="0">
              <a:defRPr lang="zh-TW" sz="1050"/>
            </a:lvl7pPr>
            <a:lvl8pPr latinLnBrk="0">
              <a:defRPr lang="zh-TW" sz="1050"/>
            </a:lvl8pPr>
            <a:lvl9pPr latinLnBrk="0">
              <a:defRPr lang="zh-TW" sz="105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t>2016/12/26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676357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005840" y="1837464"/>
            <a:ext cx="3429000" cy="766588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TW" sz="2000" b="1">
                <a:solidFill>
                  <a:schemeClr val="tx1"/>
                </a:solidFill>
              </a:defRPr>
            </a:lvl1pPr>
            <a:lvl2pPr marL="342900" indent="0" latinLnBrk="0">
              <a:buNone/>
              <a:defRPr lang="zh-TW" sz="1500" b="1"/>
            </a:lvl2pPr>
            <a:lvl3pPr marL="685800" indent="0" latinLnBrk="0">
              <a:buNone/>
              <a:defRPr lang="zh-TW" sz="1350" b="1"/>
            </a:lvl3pPr>
            <a:lvl4pPr marL="1028700" indent="0" latinLnBrk="0">
              <a:buNone/>
              <a:defRPr lang="zh-TW" sz="1200" b="1"/>
            </a:lvl4pPr>
            <a:lvl5pPr marL="1371600" indent="0" latinLnBrk="0">
              <a:buNone/>
              <a:defRPr lang="zh-TW" sz="1200" b="1"/>
            </a:lvl5pPr>
            <a:lvl6pPr marL="1714500" indent="0" latinLnBrk="0">
              <a:buNone/>
              <a:defRPr lang="zh-TW" sz="1200" b="1"/>
            </a:lvl6pPr>
            <a:lvl7pPr marL="2057400" indent="0" latinLnBrk="0">
              <a:buNone/>
              <a:defRPr lang="zh-TW" sz="1200" b="1"/>
            </a:lvl7pPr>
            <a:lvl8pPr marL="2400300" indent="0" latinLnBrk="0">
              <a:buNone/>
              <a:defRPr lang="zh-TW" sz="1200" b="1"/>
            </a:lvl8pPr>
            <a:lvl9pPr marL="2743200" indent="0" latinLnBrk="0">
              <a:buNone/>
              <a:defRPr lang="zh-TW" sz="1200" b="1"/>
            </a:lvl9pPr>
          </a:lstStyle>
          <a:p>
            <a:pPr lvl="0"/>
            <a:r>
              <a:rPr lang="zh-TW" altLang="en-US" dirty="0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005840" y="2740733"/>
            <a:ext cx="3429000" cy="3288847"/>
          </a:xfrm>
        </p:spPr>
        <p:txBody>
          <a:bodyPr>
            <a:normAutofit/>
          </a:bodyPr>
          <a:lstStyle>
            <a:lvl1pPr latinLnBrk="0">
              <a:defRPr lang="zh-TW" sz="2000"/>
            </a:lvl1pPr>
            <a:lvl2pPr latinLnBrk="0">
              <a:defRPr lang="zh-TW" sz="1600"/>
            </a:lvl2pPr>
            <a:lvl3pPr latinLnBrk="0">
              <a:defRPr lang="zh-TW" sz="1050"/>
            </a:lvl3pPr>
            <a:lvl4pPr latinLnBrk="0">
              <a:defRPr lang="zh-TW" sz="900"/>
            </a:lvl4pPr>
            <a:lvl5pPr latinLnBrk="0">
              <a:defRPr lang="zh-TW" sz="900"/>
            </a:lvl5pPr>
            <a:lvl6pPr latinLnBrk="0">
              <a:defRPr lang="zh-TW" sz="900"/>
            </a:lvl6pPr>
            <a:lvl7pPr latinLnBrk="0">
              <a:defRPr lang="zh-TW" sz="900"/>
            </a:lvl7pPr>
            <a:lvl8pPr latinLnBrk="0">
              <a:defRPr lang="zh-TW" sz="900"/>
            </a:lvl8pPr>
            <a:lvl9pPr latinLnBrk="0">
              <a:defRPr lang="zh-TW" sz="900"/>
            </a:lvl9pPr>
          </a:lstStyle>
          <a:p>
            <a:pPr lvl="0"/>
            <a:r>
              <a:rPr lang="zh-TW" altLang="en-US" dirty="0" smtClean="0"/>
              <a:t>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709160" y="1837464"/>
            <a:ext cx="3429000" cy="766588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TW" sz="2000" b="1">
                <a:solidFill>
                  <a:schemeClr val="tx1"/>
                </a:solidFill>
              </a:defRPr>
            </a:lvl1pPr>
            <a:lvl2pPr marL="342900" indent="0" latinLnBrk="0">
              <a:buNone/>
              <a:defRPr lang="zh-TW" sz="1500" b="1"/>
            </a:lvl2pPr>
            <a:lvl3pPr marL="685800" indent="0" latinLnBrk="0">
              <a:buNone/>
              <a:defRPr lang="zh-TW" sz="1350" b="1"/>
            </a:lvl3pPr>
            <a:lvl4pPr marL="1028700" indent="0" latinLnBrk="0">
              <a:buNone/>
              <a:defRPr lang="zh-TW" sz="1200" b="1"/>
            </a:lvl4pPr>
            <a:lvl5pPr marL="1371600" indent="0" latinLnBrk="0">
              <a:buNone/>
              <a:defRPr lang="zh-TW" sz="1200" b="1"/>
            </a:lvl5pPr>
            <a:lvl6pPr marL="1714500" indent="0" latinLnBrk="0">
              <a:buNone/>
              <a:defRPr lang="zh-TW" sz="1200" b="1"/>
            </a:lvl6pPr>
            <a:lvl7pPr marL="2057400" indent="0" latinLnBrk="0">
              <a:buNone/>
              <a:defRPr lang="zh-TW" sz="1200" b="1"/>
            </a:lvl7pPr>
            <a:lvl8pPr marL="2400300" indent="0" latinLnBrk="0">
              <a:buNone/>
              <a:defRPr lang="zh-TW" sz="1200" b="1"/>
            </a:lvl8pPr>
            <a:lvl9pPr marL="2743200" indent="0" latinLnBrk="0">
              <a:buNone/>
              <a:defRPr lang="zh-TW" sz="1200" b="1"/>
            </a:lvl9pPr>
          </a:lstStyle>
          <a:p>
            <a:pPr lvl="0"/>
            <a:r>
              <a:rPr lang="zh-TW" altLang="en-US" dirty="0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709160" y="2740733"/>
            <a:ext cx="3429000" cy="3288847"/>
          </a:xfrm>
        </p:spPr>
        <p:txBody>
          <a:bodyPr>
            <a:normAutofit/>
          </a:bodyPr>
          <a:lstStyle>
            <a:lvl1pPr latinLnBrk="0">
              <a:defRPr lang="zh-TW" sz="2000"/>
            </a:lvl1pPr>
            <a:lvl2pPr latinLnBrk="0">
              <a:defRPr lang="zh-TW" sz="1600"/>
            </a:lvl2pPr>
            <a:lvl3pPr latinLnBrk="0">
              <a:defRPr lang="zh-TW" sz="1050"/>
            </a:lvl3pPr>
            <a:lvl4pPr latinLnBrk="0">
              <a:defRPr lang="zh-TW" sz="900"/>
            </a:lvl4pPr>
            <a:lvl5pPr latinLnBrk="0">
              <a:defRPr lang="zh-TW" sz="900"/>
            </a:lvl5pPr>
            <a:lvl6pPr latinLnBrk="0">
              <a:defRPr lang="zh-TW" sz="900"/>
            </a:lvl6pPr>
            <a:lvl7pPr latinLnBrk="0">
              <a:defRPr lang="zh-TW" sz="900"/>
            </a:lvl7pPr>
            <a:lvl8pPr latinLnBrk="0">
              <a:defRPr lang="zh-TW" sz="900"/>
            </a:lvl8pPr>
            <a:lvl9pPr latinLnBrk="0">
              <a:defRPr lang="zh-TW" sz="900"/>
            </a:lvl9pPr>
          </a:lstStyle>
          <a:p>
            <a:pPr lvl="0"/>
            <a:r>
              <a:rPr lang="zh-TW" altLang="en-US" dirty="0" smtClean="0"/>
              <a:t>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/>
              <a:t>
            </a:t>
            </a:r>
            <a:fld id="{0B277187-C200-495F-A386-621319EADA8F}" type="datetimeFigureOut">
              <a:t>2016/12/26</a:t>
            </a:fld>
            <a:r>
              <a:rPr lang="zh-TW"/>
              <a:t>
            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/>
              <a:t>
            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TW"/>
              <a:t>
            </a:t>
            </a:r>
            <a:fld id="{FC749032-2A07-4AE8-BA90-74324CAE0C87}" type="slidenum">
              <a:t>‹#›</a:t>
            </a:fld>
            <a:r>
              <a:rPr lang="zh-TW"/>
              <a:t>
            </a:t>
            </a:r>
          </a:p>
        </p:txBody>
      </p:sp>
    </p:spTree>
    <p:extLst>
      <p:ext uri="{BB962C8B-B14F-4D97-AF65-F5344CB8AC3E}">
        <p14:creationId xmlns:p14="http://schemas.microsoft.com/office/powerpoint/2010/main" val="3254392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t>2016/12/26</a:t>
            </a:fld>
            <a:endParaRPr 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412916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 flipV="1">
            <a:off x="1189" y="0"/>
            <a:ext cx="9141620" cy="377952"/>
            <a:chOff x="-1" y="6480048"/>
            <a:chExt cx="12188827" cy="377952"/>
          </a:xfrm>
        </p:grpSpPr>
        <p:sp>
          <p:nvSpPr>
            <p:cNvPr id="6" name="矩形 5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TW" altLang="en-US" sz="1350"/>
            </a:p>
          </p:txBody>
        </p:sp>
        <p:sp>
          <p:nvSpPr>
            <p:cNvPr id="7" name="矩形 6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TW" altLang="en-US" sz="1350"/>
            </a:p>
          </p:txBody>
        </p:sp>
      </p:grp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t>2016/12/26</a:t>
            </a:fld>
            <a:endParaRPr 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295436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 flipV="1">
            <a:off x="1189" y="0"/>
            <a:ext cx="9141620" cy="377952"/>
            <a:chOff x="-1" y="6480048"/>
            <a:chExt cx="12188827" cy="377952"/>
          </a:xfrm>
        </p:grpSpPr>
        <p:sp>
          <p:nvSpPr>
            <p:cNvPr id="9" name="矩形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TW" altLang="en-US" sz="1350"/>
            </a:p>
          </p:txBody>
        </p:sp>
        <p:sp>
          <p:nvSpPr>
            <p:cNvPr id="10" name="矩形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TW" altLang="en-US" sz="1350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602986" y="2350008"/>
            <a:ext cx="3154680" cy="1993392"/>
          </a:xfrm>
        </p:spPr>
        <p:txBody>
          <a:bodyPr anchor="b">
            <a:normAutofit/>
          </a:bodyPr>
          <a:lstStyle>
            <a:lvl1pPr latinLnBrk="0">
              <a:defRPr lang="zh-TW" sz="2550" b="1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2900" y="758952"/>
            <a:ext cx="4972050" cy="5330952"/>
          </a:xfrm>
        </p:spPr>
        <p:txBody>
          <a:bodyPr>
            <a:normAutofit/>
          </a:bodyPr>
          <a:lstStyle>
            <a:lvl1pPr latinLnBrk="0">
              <a:defRPr lang="zh-TW" sz="1500"/>
            </a:lvl1pPr>
            <a:lvl2pPr latinLnBrk="0">
              <a:defRPr lang="zh-TW" sz="1350"/>
            </a:lvl2pPr>
            <a:lvl3pPr latinLnBrk="0">
              <a:defRPr lang="zh-TW" sz="1200"/>
            </a:lvl3pPr>
            <a:lvl4pPr latinLnBrk="0">
              <a:defRPr lang="zh-TW" sz="1050"/>
            </a:lvl4pPr>
            <a:lvl5pPr latinLnBrk="0">
              <a:defRPr lang="zh-TW" sz="1050"/>
            </a:lvl5pPr>
            <a:lvl6pPr latinLnBrk="0">
              <a:defRPr lang="zh-TW" sz="1050"/>
            </a:lvl6pPr>
            <a:lvl7pPr latinLnBrk="0">
              <a:defRPr lang="zh-TW" sz="1050"/>
            </a:lvl7pPr>
            <a:lvl8pPr latinLnBrk="0">
              <a:defRPr lang="zh-TW" sz="1050"/>
            </a:lvl8pPr>
            <a:lvl9pPr latinLnBrk="0">
              <a:defRPr lang="zh-TW" sz="105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02986" y="4361688"/>
            <a:ext cx="3154680" cy="1728216"/>
          </a:xfrm>
        </p:spPr>
        <p:txBody>
          <a:bodyPr>
            <a:normAutofit/>
          </a:bodyPr>
          <a:lstStyle>
            <a:lvl1pPr marL="0" indent="0" latinLnBrk="0">
              <a:spcBef>
                <a:spcPts val="900"/>
              </a:spcBef>
              <a:buNone/>
              <a:defRPr lang="zh-TW" sz="1200"/>
            </a:lvl1pPr>
            <a:lvl2pPr marL="342900" indent="0" latinLnBrk="0">
              <a:buNone/>
              <a:defRPr lang="zh-TW" sz="900"/>
            </a:lvl2pPr>
            <a:lvl3pPr marL="685800" indent="0" latinLnBrk="0">
              <a:buNone/>
              <a:defRPr lang="zh-TW" sz="750"/>
            </a:lvl3pPr>
            <a:lvl4pPr marL="1028700" indent="0" latinLnBrk="0">
              <a:buNone/>
              <a:defRPr lang="zh-TW" sz="675"/>
            </a:lvl4pPr>
            <a:lvl5pPr marL="1371600" indent="0" latinLnBrk="0">
              <a:buNone/>
              <a:defRPr lang="zh-TW" sz="675"/>
            </a:lvl5pPr>
            <a:lvl6pPr marL="1714500" indent="0" latinLnBrk="0">
              <a:buNone/>
              <a:defRPr lang="zh-TW" sz="675"/>
            </a:lvl6pPr>
            <a:lvl7pPr marL="2057400" indent="0" latinLnBrk="0">
              <a:buNone/>
              <a:defRPr lang="zh-TW" sz="675"/>
            </a:lvl7pPr>
            <a:lvl8pPr marL="2400300" indent="0" latinLnBrk="0">
              <a:buNone/>
              <a:defRPr lang="zh-TW" sz="675"/>
            </a:lvl8pPr>
            <a:lvl9pPr marL="2743200" indent="0" latinLnBrk="0">
              <a:buNone/>
              <a:defRPr lang="zh-TW" sz="675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t>2016/12/26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539374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 flipV="1">
            <a:off x="1189" y="0"/>
            <a:ext cx="9141620" cy="377952"/>
            <a:chOff x="-1" y="6480048"/>
            <a:chExt cx="12188827" cy="377952"/>
          </a:xfrm>
        </p:grpSpPr>
        <p:sp>
          <p:nvSpPr>
            <p:cNvPr id="9" name="矩形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TW" altLang="en-US" sz="1350"/>
            </a:p>
          </p:txBody>
        </p:sp>
        <p:sp>
          <p:nvSpPr>
            <p:cNvPr id="10" name="矩形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TW" altLang="en-US" sz="1350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602986" y="2350008"/>
            <a:ext cx="3154680" cy="1993392"/>
          </a:xfrm>
        </p:spPr>
        <p:txBody>
          <a:bodyPr anchor="b">
            <a:normAutofit/>
          </a:bodyPr>
          <a:lstStyle>
            <a:lvl1pPr latinLnBrk="0">
              <a:defRPr lang="zh-TW" sz="2550" b="1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13108" y="506104"/>
            <a:ext cx="5143502" cy="584301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zh-TW" sz="1500"/>
            </a:lvl1pPr>
            <a:lvl2pPr marL="342900" indent="0" latinLnBrk="0">
              <a:buNone/>
              <a:defRPr lang="zh-TW" sz="2100"/>
            </a:lvl2pPr>
            <a:lvl3pPr marL="685800" indent="0" latinLnBrk="0">
              <a:buNone/>
              <a:defRPr lang="zh-TW" sz="1800"/>
            </a:lvl3pPr>
            <a:lvl4pPr marL="1028700" indent="0" latinLnBrk="0">
              <a:buNone/>
              <a:defRPr lang="zh-TW" sz="1500"/>
            </a:lvl4pPr>
            <a:lvl5pPr marL="1371600" indent="0" latinLnBrk="0">
              <a:buNone/>
              <a:defRPr lang="zh-TW" sz="1500"/>
            </a:lvl5pPr>
            <a:lvl6pPr marL="1714500" indent="0" latinLnBrk="0">
              <a:buNone/>
              <a:defRPr lang="zh-TW" sz="1500"/>
            </a:lvl6pPr>
            <a:lvl7pPr marL="2057400" indent="0" latinLnBrk="0">
              <a:buNone/>
              <a:defRPr lang="zh-TW" sz="1500"/>
            </a:lvl7pPr>
            <a:lvl8pPr marL="2400300" indent="0" latinLnBrk="0">
              <a:buNone/>
              <a:defRPr lang="zh-TW" sz="1500"/>
            </a:lvl8pPr>
            <a:lvl9pPr marL="2743200" indent="0" latinLnBrk="0">
              <a:buNone/>
              <a:defRPr lang="zh-TW" sz="1500"/>
            </a:lvl9pPr>
          </a:lstStyle>
          <a:p>
            <a:r>
              <a:rPr lang="zh-TW" altLang="en-US" smtClean="0"/>
              <a:t>按一下圖示以新增圖片</a:t>
            </a:r>
            <a:endParaRPr 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02986" y="4361688"/>
            <a:ext cx="3154680" cy="1728216"/>
          </a:xfrm>
        </p:spPr>
        <p:txBody>
          <a:bodyPr>
            <a:normAutofit/>
          </a:bodyPr>
          <a:lstStyle>
            <a:lvl1pPr marL="0" indent="0" latinLnBrk="0">
              <a:spcBef>
                <a:spcPts val="900"/>
              </a:spcBef>
              <a:buNone/>
              <a:defRPr lang="zh-TW" sz="1200"/>
            </a:lvl1pPr>
            <a:lvl2pPr marL="342900" indent="0" latinLnBrk="0">
              <a:buNone/>
              <a:defRPr lang="zh-TW" sz="900"/>
            </a:lvl2pPr>
            <a:lvl3pPr marL="685800" indent="0" latinLnBrk="0">
              <a:buNone/>
              <a:defRPr lang="zh-TW" sz="750"/>
            </a:lvl3pPr>
            <a:lvl4pPr marL="1028700" indent="0" latinLnBrk="0">
              <a:buNone/>
              <a:defRPr lang="zh-TW" sz="675"/>
            </a:lvl4pPr>
            <a:lvl5pPr marL="1371600" indent="0" latinLnBrk="0">
              <a:buNone/>
              <a:defRPr lang="zh-TW" sz="675"/>
            </a:lvl5pPr>
            <a:lvl6pPr marL="1714500" indent="0" latinLnBrk="0">
              <a:buNone/>
              <a:defRPr lang="zh-TW" sz="675"/>
            </a:lvl6pPr>
            <a:lvl7pPr marL="2057400" indent="0" latinLnBrk="0">
              <a:buNone/>
              <a:defRPr lang="zh-TW" sz="675"/>
            </a:lvl7pPr>
            <a:lvl8pPr marL="2400300" indent="0" latinLnBrk="0">
              <a:buNone/>
              <a:defRPr lang="zh-TW" sz="675"/>
            </a:lvl8pPr>
            <a:lvl9pPr marL="2743200" indent="0" latinLnBrk="0">
              <a:buNone/>
              <a:defRPr lang="zh-TW" sz="675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t>2016/12/26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101986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垂直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垂直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latinLnBrk="0">
              <a:defRPr lang="zh-TW"/>
            </a:lvl5pPr>
            <a:lvl6pPr latinLnBrk="0">
              <a:defRPr lang="zh-TW"/>
            </a:lvl6pPr>
            <a:lvl7pPr latinLnBrk="0">
              <a:defRPr lang="zh-TW"/>
            </a:lvl7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t>2016/12/26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735931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標題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89756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垂直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897562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t>2016/12/26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4230509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9000"/>
              </a:schemeClr>
            </a:gs>
            <a:gs pos="40000">
              <a:schemeClr val="accent1">
                <a:lumMod val="20000"/>
                <a:lumOff val="80000"/>
                <a:alpha val="66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0" y="6480048"/>
            <a:ext cx="9141620" cy="377952"/>
            <a:chOff x="-1" y="6480048"/>
            <a:chExt cx="12188827" cy="377952"/>
          </a:xfrm>
        </p:grpSpPr>
        <p:sp>
          <p:nvSpPr>
            <p:cNvPr id="7" name="矩形 6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TW" altLang="en-US" sz="1350"/>
            </a:p>
          </p:txBody>
        </p:sp>
        <p:sp>
          <p:nvSpPr>
            <p:cNvPr id="8" name="矩形 7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TW" altLang="en-US" sz="1350"/>
            </a:p>
          </p:txBody>
        </p:sp>
      </p:grp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1005840" y="467360"/>
            <a:ext cx="713232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005840" y="1901953"/>
            <a:ext cx="713232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/>
              <a:t>按一下以編輯母片文字樣式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TW" sz="675">
                <a:solidFill>
                  <a:schemeClr val="tx1"/>
                </a:solidFill>
              </a:defRPr>
            </a:lvl1pPr>
          </a:lstStyle>
          <a:p>
            <a:fld id="{0B277187-C200-495F-A386-621319EADA8F}" type="datetimeFigureOut">
              <a:pPr/>
              <a:t>2016/12/26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zh-TW" sz="675">
                <a:solidFill>
                  <a:schemeClr val="tx1"/>
                </a:solidFill>
              </a:defRPr>
            </a:lvl1pPr>
          </a:lstStyle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TW" sz="675">
                <a:solidFill>
                  <a:schemeClr val="tx1"/>
                </a:solidFill>
              </a:defRPr>
            </a:lvl1pPr>
          </a:lstStyle>
          <a:p>
            <a:fld id="{FC749032-2A07-4AE8-BA90-74324CAE0C87}" type="slidenum">
              <a:pPr/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870023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zh-TW" sz="25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171450" algn="l" defTabSz="685800" rtl="0" eaLnBrk="1" latinLnBrk="0" hangingPunct="1">
        <a:lnSpc>
          <a:spcPct val="90000"/>
        </a:lnSpc>
        <a:spcBef>
          <a:spcPts val="1350"/>
        </a:spcBef>
        <a:buSzPct val="100000"/>
        <a:buFont typeface="Arial" pitchFamily="34" charset="0"/>
        <a:buChar char="▪"/>
        <a:defRPr lang="zh-TW" sz="15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445770" indent="-171450" algn="l" defTabSz="685800" rtl="0" eaLnBrk="1" latinLnBrk="0" hangingPunct="1">
        <a:lnSpc>
          <a:spcPct val="90000"/>
        </a:lnSpc>
        <a:spcBef>
          <a:spcPts val="750"/>
        </a:spcBef>
        <a:buSzPct val="100000"/>
        <a:buFont typeface="Arial" pitchFamily="34" charset="0"/>
        <a:buChar char="▪"/>
        <a:defRPr lang="zh-TW" sz="135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68580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zh-TW" sz="1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92583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zh-TW" sz="105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16586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zh-TW" sz="105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140589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zh-TW"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zh-TW"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88595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zh-TW"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12598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zh-TW"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Data</a:t>
            </a:r>
            <a:r>
              <a:rPr lang="zh-TW" altLang="en-US" dirty="0" smtClean="0"/>
              <a:t> </a:t>
            </a:r>
            <a:r>
              <a:rPr lang="en-US" altLang="zh-TW" dirty="0" smtClean="0">
                <a:solidFill>
                  <a:srgbClr val="FFC000"/>
                </a:solidFill>
              </a:rPr>
              <a:t>Structures</a:t>
            </a:r>
            <a:r>
              <a:rPr lang="zh-TW" altLang="en-US" dirty="0" smtClean="0"/>
              <a:t> </a:t>
            </a:r>
            <a:r>
              <a:rPr lang="en-US" altLang="zh-TW" dirty="0" smtClean="0">
                <a:solidFill>
                  <a:srgbClr val="FFFF00"/>
                </a:solidFill>
              </a:rPr>
              <a:t>TA</a:t>
            </a:r>
            <a:r>
              <a:rPr lang="zh-TW" altLang="en-US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>
                <a:solidFill>
                  <a:srgbClr val="00B050"/>
                </a:solidFill>
              </a:rPr>
              <a:t>Session</a:t>
            </a:r>
            <a:r>
              <a:rPr lang="zh-TW" altLang="en-US" dirty="0" smtClean="0"/>
              <a:t> </a:t>
            </a:r>
            <a:r>
              <a:rPr lang="en-US" altLang="zh-TW" dirty="0" smtClean="0">
                <a:solidFill>
                  <a:srgbClr val="00B0F0"/>
                </a:solidFill>
              </a:rPr>
              <a:t>#4</a:t>
            </a:r>
            <a:r>
              <a:rPr lang="zh-TW" altLang="en-US" dirty="0" smtClean="0"/>
              <a:t> </a:t>
            </a:r>
            <a:endParaRPr lang="zh-TW" dirty="0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Prepared by Carlos and Po-</a:t>
            </a:r>
            <a:r>
              <a:rPr lang="en-US" altLang="zh-TW" dirty="0" err="1" smtClean="0">
                <a:solidFill>
                  <a:srgbClr val="7030A0"/>
                </a:solidFill>
              </a:rPr>
              <a:t>Chuan</a:t>
            </a:r>
            <a:endParaRPr lang="en-US" altLang="zh-TW" dirty="0" smtClean="0">
              <a:solidFill>
                <a:srgbClr val="7030A0"/>
              </a:solidFill>
            </a:endParaRPr>
          </a:p>
          <a:p>
            <a:r>
              <a:rPr lang="en-US" altLang="zh-TW" dirty="0" smtClean="0">
                <a:solidFill>
                  <a:srgbClr val="7030A0"/>
                </a:solidFill>
              </a:rPr>
              <a:t>2016/12/26</a:t>
            </a:r>
            <a:endParaRPr lang="zh-TW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018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Assignment </a:t>
            </a:r>
            <a:r>
              <a:rPr lang="en-US" altLang="zh-TW" dirty="0" smtClean="0"/>
              <a:t>#6</a:t>
            </a:r>
            <a:endParaRPr lang="zh-TW" altLang="en-US" dirty="0"/>
          </a:p>
        </p:txBody>
      </p:sp>
      <p:sp>
        <p:nvSpPr>
          <p:cNvPr id="2" name="文字版面配置區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 smtClean="0"/>
              <a:t>ave</a:t>
            </a:r>
            <a:r>
              <a:rPr lang="en-US" altLang="zh-TW" dirty="0" smtClean="0"/>
              <a:t> = 86.1 </a:t>
            </a:r>
            <a:r>
              <a:rPr lang="en-US" altLang="zh-TW" dirty="0" err="1" smtClean="0"/>
              <a:t>stddev</a:t>
            </a:r>
            <a:r>
              <a:rPr lang="en-US" altLang="zh-TW" dirty="0" smtClean="0"/>
              <a:t> = 18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6142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Q1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Append list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17573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300" dirty="0" smtClean="0"/>
              <a:t>The problem </a:t>
            </a:r>
            <a:endParaRPr lang="zh-TW" altLang="en-US" sz="33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Write a C++ function that, given as input two objects of a class that implements the ADT list, returns a </a:t>
            </a:r>
            <a:r>
              <a:rPr lang="en-US" altLang="zh-TW" b="1" dirty="0">
                <a:solidFill>
                  <a:srgbClr val="FF0000"/>
                </a:solidFill>
              </a:rPr>
              <a:t>new</a:t>
            </a: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list obtained from concatenating the two lists (by appending the second to the end of the first). The function should behave like a client of the ADT list, independent from its implementation</a:t>
            </a:r>
            <a:endParaRPr lang="zh-TW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399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300" dirty="0" smtClean="0"/>
              <a:t>Sample code </a:t>
            </a:r>
            <a:endParaRPr lang="zh-TW" altLang="en-US" sz="3300" dirty="0"/>
          </a:p>
        </p:txBody>
      </p:sp>
      <p:sp>
        <p:nvSpPr>
          <p:cNvPr id="4" name="文字方塊 1"/>
          <p:cNvSpPr txBox="1"/>
          <p:nvPr/>
        </p:nvSpPr>
        <p:spPr>
          <a:xfrm>
            <a:off x="315870" y="2348880"/>
            <a:ext cx="8370930" cy="3594720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zh-TW" sz="15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template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&lt;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typename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</a:t>
            </a:r>
          </a:p>
          <a:p>
            <a:endParaRPr lang="en-US" sz="1500" kern="0" dirty="0">
              <a:solidFill>
                <a:srgbClr val="0000FF"/>
              </a:solidFill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List&lt;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&gt;::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concatenate_list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(List&lt;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A_list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, List&lt;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</a:t>
            </a:r>
            <a:r>
              <a:rPr lang="zh-TW" alt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B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_list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{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List&lt;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newList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</a:t>
            </a:r>
            <a:r>
              <a:rPr lang="en-US" altLang="zh-TW" sz="15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new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List&lt;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&gt;(); 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endParaRPr lang="en-US" sz="1500" kern="0" dirty="0"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altLang="zh-TW" sz="1500" kern="0" dirty="0" err="1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alen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A_list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.getLength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();</a:t>
            </a:r>
          </a:p>
          <a:p>
            <a:r>
              <a:rPr lang="en-US" altLang="zh-TW" sz="15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altLang="zh-TW" sz="1500" kern="0" dirty="0" err="1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blen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B_list.getLength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();</a:t>
            </a:r>
          </a:p>
          <a:p>
            <a:endParaRPr lang="en-US" altLang="zh-TW" sz="1500" kern="0" dirty="0"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sz="15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for</a:t>
            </a:r>
            <a:r>
              <a:rPr lang="zh-TW" alt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</a:t>
            </a:r>
            <a:r>
              <a:rPr lang="en-US" altLang="zh-TW" sz="1500" kern="0" dirty="0" err="1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zh-TW" alt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=1;</a:t>
            </a:r>
            <a:r>
              <a:rPr lang="zh-TW" alt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alen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</a:t>
            </a:r>
            <a:r>
              <a:rPr lang="zh-TW" alt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++)</a:t>
            </a: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newList.insert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</a:t>
            </a:r>
            <a:r>
              <a:rPr lang="en-US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,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a.getEntry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));	</a:t>
            </a: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altLang="zh-TW" sz="15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for</a:t>
            </a:r>
            <a:r>
              <a:rPr lang="zh-TW" alt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</a:t>
            </a:r>
            <a:r>
              <a:rPr lang="en-US" altLang="zh-TW" sz="1500" kern="0" dirty="0" err="1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=1;</a:t>
            </a:r>
            <a:r>
              <a:rPr lang="zh-TW" alt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blen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</a:t>
            </a:r>
            <a:r>
              <a:rPr lang="zh-TW" alt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++)</a:t>
            </a:r>
          </a:p>
          <a:p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altLang="zh-TW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newList.insert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</a:t>
            </a:r>
            <a:r>
              <a:rPr lang="en-US" altLang="zh-TW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i+alen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,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b.getEntry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));</a:t>
            </a:r>
          </a:p>
          <a:p>
            <a:endParaRPr lang="en-US" sz="1500" kern="0" dirty="0"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sz="15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return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newList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</a:t>
            </a: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}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100" dirty="0">
                <a:ea typeface="新細明體" panose="02020500000000000000" pitchFamily="18" charset="-120"/>
                <a:cs typeface="Times New Roman" panose="02020603050405020304" pitchFamily="18" charset="0"/>
              </a:rPr>
              <a:t> 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573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Q2 exercise 10.8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O( log N 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13606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/>
              <a:t>The problem</a:t>
            </a:r>
            <a:endParaRPr lang="zh-TW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>
                    <a:solidFill>
                      <a:schemeClr val="tx1"/>
                    </a:solidFill>
                  </a:rPr>
                  <a:t>Prove that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altLang="zh-TW" dirty="0" smtClean="0">
                    <a:solidFill>
                      <a:schemeClr val="tx1"/>
                    </a:solidFill>
                  </a:rPr>
                  <a:t> </a:t>
                </a:r>
                <a:endParaRPr lang="en-US" altLang="zh-TW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22" t="-107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1863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Please recall the definition of O(n)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>
                    <a:solidFill>
                      <a:schemeClr val="tx1"/>
                    </a:solidFill>
                  </a:rPr>
                  <a:t>When we say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altLang="zh-TW" dirty="0" smtClean="0">
                    <a:solidFill>
                      <a:schemeClr val="tx1"/>
                    </a:solidFill>
                  </a:rPr>
                  <a:t>,we </a:t>
                </a:r>
                <a:r>
                  <a:rPr lang="en-US" altLang="zh-TW" dirty="0">
                    <a:solidFill>
                      <a:schemeClr val="tx1"/>
                    </a:solidFill>
                  </a:rPr>
                  <a:t>mean that</a:t>
                </a:r>
                <a:br>
                  <a:rPr lang="en-US" altLang="zh-TW" dirty="0">
                    <a:solidFill>
                      <a:schemeClr val="tx1"/>
                    </a:solidFill>
                  </a:rPr>
                </a:br>
                <a:r>
                  <a:rPr lang="en-US" altLang="zh-TW" dirty="0">
                    <a:solidFill>
                      <a:schemeClr val="tx1"/>
                    </a:solidFill>
                  </a:rPr>
                  <a:t>there is a </a:t>
                </a:r>
                <a:r>
                  <a:rPr lang="en-US" altLang="zh-TW" b="1" dirty="0">
                    <a:solidFill>
                      <a:srgbClr val="FF0000"/>
                    </a:solidFill>
                  </a:rPr>
                  <a:t>positive</a:t>
                </a:r>
                <a:r>
                  <a:rPr lang="en-US" altLang="zh-TW" dirty="0">
                    <a:solidFill>
                      <a:schemeClr val="tx1"/>
                    </a:solidFill>
                  </a:rPr>
                  <a:t> constant </a:t>
                </a:r>
                <a:r>
                  <a:rPr lang="en-US" altLang="zh-TW" i="1" dirty="0">
                    <a:solidFill>
                      <a:schemeClr val="tx1"/>
                    </a:solidFill>
                  </a:rPr>
                  <a:t>M</a:t>
                </a:r>
                <a:r>
                  <a:rPr lang="en-US" altLang="zh-TW" dirty="0">
                    <a:solidFill>
                      <a:schemeClr val="tx1"/>
                    </a:solidFill>
                  </a:rPr>
                  <a:t> such that for all sufficiently large values of </a:t>
                </a:r>
                <a:r>
                  <a:rPr lang="en-US" altLang="zh-TW" i="1" dirty="0">
                    <a:solidFill>
                      <a:schemeClr val="tx1"/>
                    </a:solidFill>
                  </a:rPr>
                  <a:t>x</a:t>
                </a:r>
                <a:r>
                  <a:rPr lang="en-US" altLang="zh-TW" dirty="0">
                    <a:solidFill>
                      <a:schemeClr val="tx1"/>
                    </a:solidFill>
                  </a:rPr>
                  <a:t>, the absolute value of </a:t>
                </a:r>
                <a:r>
                  <a:rPr lang="en-US" altLang="zh-TW" i="1" dirty="0" smtClean="0">
                    <a:solidFill>
                      <a:schemeClr val="tx1"/>
                    </a:solidFill>
                  </a:rPr>
                  <a:t>f</a:t>
                </a:r>
                <a:r>
                  <a:rPr lang="en-US" altLang="zh-TW" dirty="0" smtClean="0">
                    <a:solidFill>
                      <a:schemeClr val="tx1"/>
                    </a:solidFill>
                  </a:rPr>
                  <a:t>(</a:t>
                </a:r>
                <a:r>
                  <a:rPr lang="en-US" altLang="zh-TW" i="1" dirty="0" smtClean="0">
                    <a:solidFill>
                      <a:schemeClr val="tx1"/>
                    </a:solidFill>
                  </a:rPr>
                  <a:t>x</a:t>
                </a:r>
                <a:r>
                  <a:rPr lang="en-US" altLang="zh-TW" dirty="0">
                    <a:solidFill>
                      <a:schemeClr val="tx1"/>
                    </a:solidFill>
                  </a:rPr>
                  <a:t>) is at most </a:t>
                </a:r>
                <a:r>
                  <a:rPr lang="en-US" altLang="zh-TW" i="1" dirty="0">
                    <a:solidFill>
                      <a:schemeClr val="tx1"/>
                    </a:solidFill>
                  </a:rPr>
                  <a:t>M</a:t>
                </a:r>
                <a:r>
                  <a:rPr lang="en-US" altLang="zh-TW" dirty="0">
                    <a:solidFill>
                      <a:schemeClr val="tx1"/>
                    </a:solidFill>
                  </a:rPr>
                  <a:t> multiplied by the absolute value of </a:t>
                </a:r>
                <a:r>
                  <a:rPr lang="en-US" altLang="zh-TW" i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TW" dirty="0">
                    <a:solidFill>
                      <a:schemeClr val="tx1"/>
                    </a:solidFill>
                  </a:rPr>
                  <a:t>(</a:t>
                </a:r>
                <a:r>
                  <a:rPr lang="en-US" altLang="zh-TW" i="1" dirty="0">
                    <a:solidFill>
                      <a:schemeClr val="tx1"/>
                    </a:solidFill>
                  </a:rPr>
                  <a:t>x</a:t>
                </a:r>
                <a:r>
                  <a:rPr lang="en-US" altLang="zh-TW" dirty="0" smtClean="0">
                    <a:solidFill>
                      <a:schemeClr val="tx1"/>
                    </a:solidFill>
                  </a:rPr>
                  <a:t>).</a:t>
                </a:r>
              </a:p>
              <a:p>
                <a:r>
                  <a:rPr lang="en-US" altLang="zh-TW" dirty="0" smtClean="0">
                    <a:solidFill>
                      <a:schemeClr val="tx1"/>
                    </a:solidFill>
                  </a:rPr>
                  <a:t>It’s an upper bound estimation.</a:t>
                </a: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|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∙|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|,   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endParaRPr lang="zh-TW" altLang="en-US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22" t="-107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6147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標題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The proof </a:t>
                </a:r>
                <a:r>
                  <a:rPr lang="en-US" altLang="zh-TW" dirty="0"/>
                  <a:t>of</a:t>
                </a:r>
                <a:r>
                  <a:rPr lang="en-US" altLang="zh-TW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TW" dirty="0" smtClean="0">
                    <a:solidFill>
                      <a:schemeClr val="tx1"/>
                    </a:solidFill>
                  </a:rPr>
                  <a:t/>
                </a:r>
                <a:br>
                  <a:rPr lang="en-US" altLang="zh-TW" dirty="0" smtClean="0">
                    <a:solidFill>
                      <a:schemeClr val="tx1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altLang="zh-TW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TW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altLang="zh-TW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TW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altLang="zh-TW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altLang="zh-TW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func>
                        </m:e>
                      </m:d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altLang="zh-TW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altLang="zh-TW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TW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altLang="zh-TW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fName>
                        <m:e>
                          <m:r>
                            <a:rPr lang="en-US" altLang="zh-TW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  <m:r>
                        <a:rPr lang="en-US" altLang="zh-TW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2" name="標題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709" b="-940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 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TW" dirty="0" smtClean="0">
                  <a:solidFill>
                    <a:schemeClr val="tx1"/>
                  </a:solidFill>
                </a:endParaRPr>
              </a:p>
              <a:p>
                <a:r>
                  <a:rPr lang="en-US" altLang="zh-TW" dirty="0" smtClean="0">
                    <a:solidFill>
                      <a:schemeClr val="tx1"/>
                    </a:solidFill>
                  </a:rPr>
                  <a:t>We make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func>
                          <m:funcPr>
                            <m:ctrlP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den>
                    </m:f>
                  </m:oMath>
                </a14:m>
                <a:endParaRPr lang="en-US" altLang="zh-TW" b="0" dirty="0" smtClean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d>
                      <m:dPr>
                        <m:begChr m:val="|"/>
                        <m:endChr m:val="|"/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 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TW" i="1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zh-TW" alt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且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&gt;1⇒</m:t>
                    </m:r>
                    <m:func>
                      <m:func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func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&gt;0⇒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altLang="zh-TW" i="1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TW" dirty="0" smtClean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>
                    <a:solidFill>
                      <a:schemeClr val="tx1"/>
                    </a:solidFill>
                  </a:rPr>
                  <a:t> is proven</a:t>
                </a:r>
                <a:r>
                  <a:rPr lang="en-US" altLang="zh-TW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endParaRPr lang="en-US" altLang="zh-TW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TW" dirty="0">
                    <a:solidFill>
                      <a:schemeClr val="tx1"/>
                    </a:solidFill>
                  </a:rPr>
                  <a:t> can be proven in the same manner</a:t>
                </a: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TW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256" t="-1182" b="-73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9976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Q3 exercise 10.10</a:t>
            </a:r>
            <a:br>
              <a:rPr lang="en-US" altLang="zh-TW" dirty="0" smtClean="0"/>
            </a:br>
            <a:r>
              <a:rPr lang="en-US" altLang="zh-TW" dirty="0" smtClean="0"/>
              <a:t>(midterm)</a:t>
            </a:r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Partition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42596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1"/>
          <p:cNvSpPr txBox="1"/>
          <p:nvPr/>
        </p:nvSpPr>
        <p:spPr>
          <a:xfrm>
            <a:off x="777240" y="1928701"/>
            <a:ext cx="7589520" cy="4463786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zh-TW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template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&lt;</a:t>
            </a:r>
            <a:r>
              <a:rPr lang="en-US" altLang="zh-TW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typename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</a:t>
            </a:r>
          </a:p>
          <a:p>
            <a:endParaRPr lang="en-US" kern="0" dirty="0">
              <a:solidFill>
                <a:srgbClr val="0000FF"/>
              </a:solidFill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kern="0" dirty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void</a:t>
            </a:r>
            <a:r>
              <a:rPr lang="en-US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seperateList</a:t>
            </a:r>
            <a:r>
              <a:rPr lang="en-US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</a:t>
            </a:r>
            <a:r>
              <a:rPr lang="en-US" altLang="zh-TW" kern="0" dirty="0" err="1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Array[], </a:t>
            </a:r>
            <a:r>
              <a:rPr lang="en-US" kern="0" dirty="0" err="1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n)</a:t>
            </a:r>
            <a:endParaRPr lang="zh-TW" altLang="en-US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{</a:t>
            </a:r>
            <a:r>
              <a:rPr lang="en-US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endParaRPr lang="en-US" altLang="zh-TW" kern="0" dirty="0"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kern="0" dirty="0" smtClean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for</a:t>
            </a:r>
            <a:r>
              <a:rPr lang="en-US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 </a:t>
            </a:r>
            <a:r>
              <a:rPr lang="en-US" altLang="zh-TW" kern="0" dirty="0" err="1" smtClean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lSide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0, </a:t>
            </a:r>
            <a:r>
              <a:rPr lang="en-US" altLang="zh-TW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rSide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n - </a:t>
            </a:r>
            <a:r>
              <a:rPr lang="en-US" altLang="zh-TW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1;; </a:t>
            </a:r>
            <a:r>
              <a:rPr lang="en-US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</a:t>
            </a:r>
          </a:p>
          <a:p>
            <a:r>
              <a:rPr lang="en-US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{</a:t>
            </a:r>
          </a:p>
          <a:p>
            <a:r>
              <a:rPr lang="en-US" kern="0" dirty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kern="0" dirty="0" smtClean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while</a:t>
            </a:r>
            <a:r>
              <a:rPr lang="en-US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 </a:t>
            </a:r>
            <a:r>
              <a:rPr lang="en-US" altLang="zh-TW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lSide</a:t>
            </a:r>
            <a:r>
              <a:rPr lang="en-US" altLang="zh-TW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 </a:t>
            </a:r>
            <a:r>
              <a:rPr lang="en-US" altLang="zh-TW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rSide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&amp;&amp; 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Array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[</a:t>
            </a:r>
            <a:r>
              <a:rPr lang="en-US" altLang="zh-TW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lSide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] 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 </a:t>
            </a:r>
            <a:r>
              <a:rPr lang="en-US" altLang="zh-TW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0 </a:t>
            </a:r>
            <a:r>
              <a:rPr lang="en-US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</a:t>
            </a:r>
            <a:endParaRPr lang="en-US" kern="0" dirty="0"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	</a:t>
            </a:r>
            <a:r>
              <a:rPr lang="en-US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lSide</a:t>
            </a:r>
            <a:r>
              <a:rPr lang="en-US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++;</a:t>
            </a:r>
          </a:p>
          <a:p>
            <a:r>
              <a:rPr lang="en-US" altLang="zh-TW" kern="0" dirty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altLang="zh-TW" kern="0" dirty="0" smtClean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while</a:t>
            </a:r>
            <a:r>
              <a:rPr lang="en-US" altLang="zh-TW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 </a:t>
            </a:r>
            <a:r>
              <a:rPr lang="en-US" altLang="zh-TW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lSide</a:t>
            </a:r>
            <a:r>
              <a:rPr lang="en-US" altLang="zh-TW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 </a:t>
            </a:r>
            <a:r>
              <a:rPr lang="en-US" altLang="zh-TW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rSide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&amp;&amp; 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Array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[</a:t>
            </a:r>
            <a:r>
              <a:rPr lang="en-US" altLang="zh-TW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rSide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] &gt;= </a:t>
            </a:r>
            <a:r>
              <a:rPr lang="en-US" altLang="zh-TW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0 )</a:t>
            </a:r>
          </a:p>
          <a:p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altLang="zh-TW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</a:t>
            </a:r>
            <a:r>
              <a:rPr lang="en-US" altLang="zh-TW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rSide</a:t>
            </a:r>
            <a:r>
              <a:rPr lang="en-US" altLang="zh-TW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--;</a:t>
            </a:r>
          </a:p>
          <a:p>
            <a:r>
              <a:rPr lang="en-US" altLang="zh-TW" kern="0" dirty="0" smtClean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if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 </a:t>
            </a:r>
            <a:r>
              <a:rPr lang="en-US" altLang="zh-TW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rSide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 </a:t>
            </a:r>
            <a:r>
              <a:rPr lang="en-US" altLang="zh-TW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lSide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</a:t>
            </a:r>
            <a:endParaRPr lang="en-US" altLang="zh-TW" kern="0" dirty="0"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altLang="zh-TW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	</a:t>
            </a:r>
            <a:r>
              <a:rPr lang="en-US" altLang="zh-TW" kern="0" dirty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break</a:t>
            </a:r>
            <a:r>
              <a:rPr lang="en-US" altLang="zh-TW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</a:t>
            </a:r>
            <a:endParaRPr lang="en-US" altLang="zh-TW" kern="0" dirty="0"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kern="0" dirty="0" smtClean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</a:t>
            </a:r>
            <a:r>
              <a:rPr lang="en-US" kern="0" dirty="0" err="1" smtClean="0">
                <a:solidFill>
                  <a:srgbClr val="1D1D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std</a:t>
            </a:r>
            <a:r>
              <a:rPr lang="en-US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::swap(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Array[</a:t>
            </a:r>
            <a:r>
              <a:rPr lang="en-US" altLang="zh-TW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lSide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], 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Array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[</a:t>
            </a:r>
            <a:r>
              <a:rPr lang="en-US" altLang="zh-TW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rSide</a:t>
            </a:r>
            <a:r>
              <a:rPr lang="en-US" altLang="zh-TW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]</a:t>
            </a:r>
            <a:r>
              <a:rPr lang="en-US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);</a:t>
            </a:r>
          </a:p>
          <a:p>
            <a:r>
              <a:rPr lang="en-US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}</a:t>
            </a:r>
          </a:p>
          <a:p>
            <a:r>
              <a:rPr lang="en-US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}</a:t>
            </a:r>
            <a:endParaRPr lang="zh-TW" altLang="en-US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300" dirty="0" smtClean="0"/>
              <a:t>Sample solution</a:t>
            </a:r>
            <a:endParaRPr lang="zh-TW" altLang="en-US" sz="3300" dirty="0"/>
          </a:p>
        </p:txBody>
      </p:sp>
    </p:spTree>
    <p:extLst>
      <p:ext uri="{BB962C8B-B14F-4D97-AF65-F5344CB8AC3E}">
        <p14:creationId xmlns:p14="http://schemas.microsoft.com/office/powerpoint/2010/main" val="3852496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Q4 exercise 14.10</a:t>
            </a:r>
            <a:br>
              <a:rPr lang="en-US" altLang="zh-TW" dirty="0" smtClean="0"/>
            </a:br>
            <a:r>
              <a:rPr lang="en-US" altLang="zh-TW" dirty="0" smtClean="0"/>
              <a:t>(midterm)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Trace merge sort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8682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300" dirty="0" smtClean="0"/>
              <a:t>The problem</a:t>
            </a:r>
            <a:endParaRPr lang="zh-TW" altLang="en-US" sz="33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Trace the merge sort algorithm as it sorts the following array into ascending order. List the calls to </a:t>
            </a:r>
            <a:r>
              <a:rPr lang="en-US" altLang="zh-TW" b="1" dirty="0" err="1" smtClean="0">
                <a:solidFill>
                  <a:schemeClr val="accent4">
                    <a:lumMod val="75000"/>
                  </a:schemeClr>
                </a:solidFill>
                <a:cs typeface="Consolas" panose="020B0609020204030204" pitchFamily="49" charset="0"/>
              </a:rPr>
              <a:t>mergeSort</a:t>
            </a:r>
            <a:r>
              <a:rPr lang="en-US" altLang="zh-TW" b="1" dirty="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and </a:t>
            </a:r>
            <a:r>
              <a:rPr lang="en-US" altLang="zh-TW" b="1" dirty="0" smtClean="0">
                <a:solidFill>
                  <a:schemeClr val="accent4">
                    <a:lumMod val="75000"/>
                  </a:schemeClr>
                </a:solidFill>
                <a:cs typeface="Consolas" panose="020B0609020204030204" pitchFamily="49" charset="0"/>
              </a:rPr>
              <a:t>merge</a:t>
            </a:r>
            <a:r>
              <a:rPr lang="en-US" altLang="zh-TW" b="1" dirty="0" smtClean="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in the order in which they occur.  20 80 40 25 60 30 </a:t>
            </a:r>
            <a:endParaRPr lang="zh-TW" altLang="en-US" b="1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10850"/>
              </p:ext>
            </p:extLst>
          </p:nvPr>
        </p:nvGraphicFramePr>
        <p:xfrm>
          <a:off x="2843808" y="3587262"/>
          <a:ext cx="3456384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80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40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25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60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30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229567"/>
              </p:ext>
            </p:extLst>
          </p:nvPr>
        </p:nvGraphicFramePr>
        <p:xfrm>
          <a:off x="2375758" y="4385323"/>
          <a:ext cx="1728192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80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40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430751"/>
              </p:ext>
            </p:extLst>
          </p:nvPr>
        </p:nvGraphicFramePr>
        <p:xfrm>
          <a:off x="5112061" y="4385323"/>
          <a:ext cx="1728192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25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60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30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904507"/>
              </p:ext>
            </p:extLst>
          </p:nvPr>
        </p:nvGraphicFramePr>
        <p:xfrm>
          <a:off x="2087724" y="5299013"/>
          <a:ext cx="1152128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80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081038"/>
              </p:ext>
            </p:extLst>
          </p:nvPr>
        </p:nvGraphicFramePr>
        <p:xfrm>
          <a:off x="3509883" y="5322289"/>
          <a:ext cx="576064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40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218424"/>
              </p:ext>
            </p:extLst>
          </p:nvPr>
        </p:nvGraphicFramePr>
        <p:xfrm>
          <a:off x="5148063" y="5350596"/>
          <a:ext cx="1152128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25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60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825499"/>
              </p:ext>
            </p:extLst>
          </p:nvPr>
        </p:nvGraphicFramePr>
        <p:xfrm>
          <a:off x="6570221" y="5322289"/>
          <a:ext cx="576064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30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2" name="直線接點 21"/>
          <p:cNvCxnSpPr>
            <a:stCxn id="5" idx="2"/>
          </p:cNvCxnSpPr>
          <p:nvPr/>
        </p:nvCxnSpPr>
        <p:spPr>
          <a:xfrm flipH="1">
            <a:off x="3374868" y="3930162"/>
            <a:ext cx="1197132" cy="455161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>
            <a:stCxn id="7" idx="0"/>
            <a:endCxn id="5" idx="2"/>
          </p:cNvCxnSpPr>
          <p:nvPr/>
        </p:nvCxnSpPr>
        <p:spPr>
          <a:xfrm flipH="1" flipV="1">
            <a:off x="4572000" y="3930162"/>
            <a:ext cx="1404156" cy="455161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/>
          <p:cNvCxnSpPr>
            <a:stCxn id="6" idx="2"/>
            <a:endCxn id="8" idx="0"/>
          </p:cNvCxnSpPr>
          <p:nvPr/>
        </p:nvCxnSpPr>
        <p:spPr>
          <a:xfrm flipH="1">
            <a:off x="2663788" y="4728223"/>
            <a:ext cx="576065" cy="570791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接點 30"/>
          <p:cNvCxnSpPr>
            <a:stCxn id="6" idx="2"/>
            <a:endCxn id="10" idx="0"/>
          </p:cNvCxnSpPr>
          <p:nvPr/>
        </p:nvCxnSpPr>
        <p:spPr>
          <a:xfrm>
            <a:off x="3239853" y="4728223"/>
            <a:ext cx="558062" cy="594066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/>
          <p:cNvCxnSpPr>
            <a:stCxn id="7" idx="2"/>
            <a:endCxn id="11" idx="0"/>
          </p:cNvCxnSpPr>
          <p:nvPr/>
        </p:nvCxnSpPr>
        <p:spPr>
          <a:xfrm flipH="1">
            <a:off x="5724127" y="4728223"/>
            <a:ext cx="252029" cy="622373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接點 34"/>
          <p:cNvCxnSpPr>
            <a:stCxn id="7" idx="2"/>
            <a:endCxn id="12" idx="0"/>
          </p:cNvCxnSpPr>
          <p:nvPr/>
        </p:nvCxnSpPr>
        <p:spPr>
          <a:xfrm>
            <a:off x="5976156" y="4728223"/>
            <a:ext cx="882097" cy="594066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表格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762579"/>
              </p:ext>
            </p:extLst>
          </p:nvPr>
        </p:nvGraphicFramePr>
        <p:xfrm>
          <a:off x="1925705" y="5963526"/>
          <a:ext cx="576064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1" name="表格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34405"/>
              </p:ext>
            </p:extLst>
          </p:nvPr>
        </p:nvGraphicFramePr>
        <p:xfrm>
          <a:off x="2823475" y="5963526"/>
          <a:ext cx="576064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80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表格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355913"/>
              </p:ext>
            </p:extLst>
          </p:nvPr>
        </p:nvGraphicFramePr>
        <p:xfrm>
          <a:off x="4986045" y="5963526"/>
          <a:ext cx="576064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25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3" name="表格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814866"/>
              </p:ext>
            </p:extLst>
          </p:nvPr>
        </p:nvGraphicFramePr>
        <p:xfrm>
          <a:off x="5883813" y="5966012"/>
          <a:ext cx="576064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60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44" name="直線接點 43"/>
          <p:cNvCxnSpPr>
            <a:stCxn id="8" idx="2"/>
            <a:endCxn id="40" idx="0"/>
          </p:cNvCxnSpPr>
          <p:nvPr/>
        </p:nvCxnSpPr>
        <p:spPr>
          <a:xfrm flipH="1">
            <a:off x="2213737" y="5641914"/>
            <a:ext cx="450052" cy="321613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接點 46"/>
          <p:cNvCxnSpPr>
            <a:stCxn id="8" idx="2"/>
            <a:endCxn id="41" idx="0"/>
          </p:cNvCxnSpPr>
          <p:nvPr/>
        </p:nvCxnSpPr>
        <p:spPr>
          <a:xfrm>
            <a:off x="2663789" y="5641914"/>
            <a:ext cx="447718" cy="321613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接點 49"/>
          <p:cNvCxnSpPr>
            <a:stCxn id="11" idx="2"/>
            <a:endCxn id="42" idx="0"/>
          </p:cNvCxnSpPr>
          <p:nvPr/>
        </p:nvCxnSpPr>
        <p:spPr>
          <a:xfrm flipH="1">
            <a:off x="5274077" y="5693496"/>
            <a:ext cx="450050" cy="27003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接點 50"/>
          <p:cNvCxnSpPr>
            <a:stCxn id="11" idx="2"/>
            <a:endCxn id="43" idx="0"/>
          </p:cNvCxnSpPr>
          <p:nvPr/>
        </p:nvCxnSpPr>
        <p:spPr>
          <a:xfrm>
            <a:off x="5724127" y="5693496"/>
            <a:ext cx="447718" cy="272516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886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表格 12"/>
          <p:cNvGraphicFramePr>
            <a:graphicFrameLocks noGrp="1"/>
          </p:cNvGraphicFramePr>
          <p:nvPr>
            <p:extLst/>
          </p:nvPr>
        </p:nvGraphicFramePr>
        <p:xfrm>
          <a:off x="2713571" y="3985605"/>
          <a:ext cx="1152128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20</a:t>
                      </a:r>
                      <a:endParaRPr lang="zh-TW" altLang="en-US" sz="1800" b="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80</a:t>
                      </a:r>
                      <a:endParaRPr lang="zh-TW" altLang="en-US" sz="1800" b="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>
            <p:extLst/>
          </p:nvPr>
        </p:nvGraphicFramePr>
        <p:xfrm>
          <a:off x="5568586" y="4006886"/>
          <a:ext cx="1152128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25</a:t>
                      </a:r>
                      <a:endParaRPr lang="zh-TW" altLang="en-US" sz="1800" b="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60</a:t>
                      </a:r>
                      <a:endParaRPr lang="zh-TW" altLang="en-US" sz="1800" b="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表格 14"/>
          <p:cNvGraphicFramePr>
            <a:graphicFrameLocks noGrp="1"/>
          </p:cNvGraphicFramePr>
          <p:nvPr>
            <p:extLst/>
          </p:nvPr>
        </p:nvGraphicFramePr>
        <p:xfrm>
          <a:off x="3293861" y="4695788"/>
          <a:ext cx="1728192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20</a:t>
                      </a:r>
                      <a:endParaRPr lang="zh-TW" altLang="en-US" sz="1800" b="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40</a:t>
                      </a:r>
                      <a:endParaRPr lang="zh-TW" altLang="en-US" sz="1800" b="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80</a:t>
                      </a:r>
                      <a:endParaRPr lang="zh-TW" altLang="en-US" sz="1800" b="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表格 15"/>
          <p:cNvGraphicFramePr>
            <a:graphicFrameLocks noGrp="1"/>
          </p:cNvGraphicFramePr>
          <p:nvPr>
            <p:extLst/>
          </p:nvPr>
        </p:nvGraphicFramePr>
        <p:xfrm>
          <a:off x="6102173" y="4695788"/>
          <a:ext cx="1728192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25</a:t>
                      </a:r>
                      <a:endParaRPr lang="zh-TW" altLang="en-US" sz="1800" b="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30</a:t>
                      </a:r>
                      <a:endParaRPr lang="zh-TW" altLang="en-US" sz="1800" b="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60</a:t>
                      </a:r>
                      <a:endParaRPr lang="zh-TW" altLang="en-US" sz="1800" b="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>
            <p:extLst/>
          </p:nvPr>
        </p:nvGraphicFramePr>
        <p:xfrm>
          <a:off x="3833921" y="5362724"/>
          <a:ext cx="3456384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20</a:t>
                      </a:r>
                      <a:endParaRPr lang="zh-TW" altLang="en-US" sz="1800" b="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25</a:t>
                      </a:r>
                      <a:endParaRPr lang="zh-TW" altLang="en-US" sz="1800" b="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30</a:t>
                      </a:r>
                      <a:endParaRPr lang="zh-TW" altLang="en-US" sz="1800" b="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40</a:t>
                      </a:r>
                      <a:endParaRPr lang="zh-TW" altLang="en-US" sz="1800" b="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60</a:t>
                      </a:r>
                      <a:endParaRPr lang="zh-TW" altLang="en-US" sz="1800" b="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80</a:t>
                      </a:r>
                      <a:endParaRPr lang="zh-TW" altLang="en-US" sz="1800" b="0" dirty="0"/>
                    </a:p>
                  </a:txBody>
                  <a:tcPr marL="68580" marR="68580" marT="34290" marB="3429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44" name="直線接點 43"/>
          <p:cNvCxnSpPr>
            <a:stCxn id="86" idx="2"/>
            <a:endCxn id="16" idx="0"/>
          </p:cNvCxnSpPr>
          <p:nvPr/>
        </p:nvCxnSpPr>
        <p:spPr>
          <a:xfrm flipH="1">
            <a:off x="6966268" y="2920587"/>
            <a:ext cx="612066" cy="1775201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接點 47"/>
          <p:cNvCxnSpPr>
            <a:stCxn id="14" idx="2"/>
            <a:endCxn id="16" idx="0"/>
          </p:cNvCxnSpPr>
          <p:nvPr/>
        </p:nvCxnSpPr>
        <p:spPr>
          <a:xfrm>
            <a:off x="6144650" y="4349786"/>
            <a:ext cx="821618" cy="346002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接點 54"/>
          <p:cNvCxnSpPr>
            <a:stCxn id="84" idx="2"/>
            <a:endCxn id="15" idx="0"/>
          </p:cNvCxnSpPr>
          <p:nvPr/>
        </p:nvCxnSpPr>
        <p:spPr>
          <a:xfrm flipH="1">
            <a:off x="4157956" y="2920587"/>
            <a:ext cx="360040" cy="1775201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接點 55"/>
          <p:cNvCxnSpPr>
            <a:stCxn id="13" idx="2"/>
            <a:endCxn id="15" idx="0"/>
          </p:cNvCxnSpPr>
          <p:nvPr/>
        </p:nvCxnSpPr>
        <p:spPr>
          <a:xfrm>
            <a:off x="3289635" y="4328505"/>
            <a:ext cx="868321" cy="367283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接點 61"/>
          <p:cNvCxnSpPr>
            <a:stCxn id="16" idx="2"/>
            <a:endCxn id="17" idx="0"/>
          </p:cNvCxnSpPr>
          <p:nvPr/>
        </p:nvCxnSpPr>
        <p:spPr>
          <a:xfrm flipH="1">
            <a:off x="5562113" y="5038688"/>
            <a:ext cx="1404155" cy="324036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接點 62"/>
          <p:cNvCxnSpPr>
            <a:stCxn id="15" idx="2"/>
            <a:endCxn id="17" idx="0"/>
          </p:cNvCxnSpPr>
          <p:nvPr/>
        </p:nvCxnSpPr>
        <p:spPr>
          <a:xfrm>
            <a:off x="4157956" y="5038688"/>
            <a:ext cx="1404157" cy="324036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" name="表格 79"/>
          <p:cNvGraphicFramePr>
            <a:graphicFrameLocks noGrp="1"/>
          </p:cNvGraphicFramePr>
          <p:nvPr>
            <p:extLst/>
          </p:nvPr>
        </p:nvGraphicFramePr>
        <p:xfrm>
          <a:off x="3541664" y="1159583"/>
          <a:ext cx="3456384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80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40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25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60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30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" name="表格 80"/>
          <p:cNvGraphicFramePr>
            <a:graphicFrameLocks noGrp="1"/>
          </p:cNvGraphicFramePr>
          <p:nvPr>
            <p:extLst/>
          </p:nvPr>
        </p:nvGraphicFramePr>
        <p:xfrm>
          <a:off x="3073614" y="1852334"/>
          <a:ext cx="1728192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80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40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2" name="表格 81"/>
          <p:cNvGraphicFramePr>
            <a:graphicFrameLocks noGrp="1"/>
          </p:cNvGraphicFramePr>
          <p:nvPr>
            <p:extLst/>
          </p:nvPr>
        </p:nvGraphicFramePr>
        <p:xfrm>
          <a:off x="5809917" y="1852334"/>
          <a:ext cx="1728192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25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60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30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3" name="表格 82"/>
          <p:cNvGraphicFramePr>
            <a:graphicFrameLocks noGrp="1"/>
          </p:cNvGraphicFramePr>
          <p:nvPr>
            <p:extLst/>
          </p:nvPr>
        </p:nvGraphicFramePr>
        <p:xfrm>
          <a:off x="2735796" y="2554412"/>
          <a:ext cx="1152128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80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4" name="表格 83"/>
          <p:cNvGraphicFramePr>
            <a:graphicFrameLocks noGrp="1"/>
          </p:cNvGraphicFramePr>
          <p:nvPr>
            <p:extLst/>
          </p:nvPr>
        </p:nvGraphicFramePr>
        <p:xfrm>
          <a:off x="4229964" y="2577687"/>
          <a:ext cx="576064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40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表格 84"/>
          <p:cNvGraphicFramePr>
            <a:graphicFrameLocks noGrp="1"/>
          </p:cNvGraphicFramePr>
          <p:nvPr>
            <p:extLst/>
          </p:nvPr>
        </p:nvGraphicFramePr>
        <p:xfrm>
          <a:off x="5868144" y="2605994"/>
          <a:ext cx="1152128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25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60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6" name="表格 85"/>
          <p:cNvGraphicFramePr>
            <a:graphicFrameLocks noGrp="1"/>
          </p:cNvGraphicFramePr>
          <p:nvPr>
            <p:extLst/>
          </p:nvPr>
        </p:nvGraphicFramePr>
        <p:xfrm>
          <a:off x="7290303" y="2577687"/>
          <a:ext cx="576064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30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87" name="直線接點 86"/>
          <p:cNvCxnSpPr>
            <a:stCxn id="80" idx="2"/>
            <a:endCxn id="81" idx="0"/>
          </p:cNvCxnSpPr>
          <p:nvPr/>
        </p:nvCxnSpPr>
        <p:spPr>
          <a:xfrm flipH="1">
            <a:off x="3937709" y="1502484"/>
            <a:ext cx="1332147" cy="34985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接點 87"/>
          <p:cNvCxnSpPr>
            <a:stCxn id="82" idx="0"/>
            <a:endCxn id="80" idx="2"/>
          </p:cNvCxnSpPr>
          <p:nvPr/>
        </p:nvCxnSpPr>
        <p:spPr>
          <a:xfrm flipH="1" flipV="1">
            <a:off x="5269856" y="1502484"/>
            <a:ext cx="1404156" cy="34985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/>
          <p:cNvCxnSpPr>
            <a:stCxn id="81" idx="2"/>
            <a:endCxn id="83" idx="0"/>
          </p:cNvCxnSpPr>
          <p:nvPr/>
        </p:nvCxnSpPr>
        <p:spPr>
          <a:xfrm flipH="1">
            <a:off x="3311860" y="2195234"/>
            <a:ext cx="625849" cy="359178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接點 89"/>
          <p:cNvCxnSpPr>
            <a:stCxn id="81" idx="2"/>
            <a:endCxn id="84" idx="0"/>
          </p:cNvCxnSpPr>
          <p:nvPr/>
        </p:nvCxnSpPr>
        <p:spPr>
          <a:xfrm>
            <a:off x="3937709" y="2195233"/>
            <a:ext cx="580287" cy="382454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接點 90"/>
          <p:cNvCxnSpPr>
            <a:stCxn id="82" idx="2"/>
            <a:endCxn id="85" idx="0"/>
          </p:cNvCxnSpPr>
          <p:nvPr/>
        </p:nvCxnSpPr>
        <p:spPr>
          <a:xfrm flipH="1">
            <a:off x="6444208" y="2195234"/>
            <a:ext cx="229804" cy="410761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接點 91"/>
          <p:cNvCxnSpPr>
            <a:stCxn id="82" idx="2"/>
            <a:endCxn id="86" idx="0"/>
          </p:cNvCxnSpPr>
          <p:nvPr/>
        </p:nvCxnSpPr>
        <p:spPr>
          <a:xfrm>
            <a:off x="6674012" y="2195233"/>
            <a:ext cx="904322" cy="382454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3" name="表格 92"/>
          <p:cNvGraphicFramePr>
            <a:graphicFrameLocks noGrp="1"/>
          </p:cNvGraphicFramePr>
          <p:nvPr>
            <p:extLst/>
          </p:nvPr>
        </p:nvGraphicFramePr>
        <p:xfrm>
          <a:off x="2519772" y="3237626"/>
          <a:ext cx="576064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表格 93"/>
          <p:cNvGraphicFramePr>
            <a:graphicFrameLocks noGrp="1"/>
          </p:cNvGraphicFramePr>
          <p:nvPr>
            <p:extLst/>
          </p:nvPr>
        </p:nvGraphicFramePr>
        <p:xfrm>
          <a:off x="3545890" y="3237626"/>
          <a:ext cx="576064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80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5" name="表格 94"/>
          <p:cNvGraphicFramePr>
            <a:graphicFrameLocks noGrp="1"/>
          </p:cNvGraphicFramePr>
          <p:nvPr>
            <p:extLst/>
          </p:nvPr>
        </p:nvGraphicFramePr>
        <p:xfrm>
          <a:off x="5708460" y="3237626"/>
          <a:ext cx="576064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25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6" name="表格 95"/>
          <p:cNvGraphicFramePr>
            <a:graphicFrameLocks noGrp="1"/>
          </p:cNvGraphicFramePr>
          <p:nvPr>
            <p:extLst/>
          </p:nvPr>
        </p:nvGraphicFramePr>
        <p:xfrm>
          <a:off x="6480214" y="3237626"/>
          <a:ext cx="576064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 smtClean="0"/>
                        <a:t>60</a:t>
                      </a:r>
                      <a:endParaRPr lang="zh-TW" altLang="en-US" sz="18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97" name="直線接點 96"/>
          <p:cNvCxnSpPr>
            <a:stCxn id="83" idx="2"/>
            <a:endCxn id="93" idx="0"/>
          </p:cNvCxnSpPr>
          <p:nvPr/>
        </p:nvCxnSpPr>
        <p:spPr>
          <a:xfrm flipH="1">
            <a:off x="2807804" y="2897312"/>
            <a:ext cx="504056" cy="340314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接點 97"/>
          <p:cNvCxnSpPr>
            <a:stCxn id="83" idx="2"/>
            <a:endCxn id="94" idx="0"/>
          </p:cNvCxnSpPr>
          <p:nvPr/>
        </p:nvCxnSpPr>
        <p:spPr>
          <a:xfrm>
            <a:off x="3311860" y="2897312"/>
            <a:ext cx="522062" cy="340314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接點 98"/>
          <p:cNvCxnSpPr>
            <a:stCxn id="85" idx="2"/>
            <a:endCxn id="95" idx="0"/>
          </p:cNvCxnSpPr>
          <p:nvPr/>
        </p:nvCxnSpPr>
        <p:spPr>
          <a:xfrm flipH="1">
            <a:off x="5996492" y="2948895"/>
            <a:ext cx="447716" cy="288731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接點 99"/>
          <p:cNvCxnSpPr>
            <a:stCxn id="85" idx="2"/>
            <a:endCxn id="96" idx="0"/>
          </p:cNvCxnSpPr>
          <p:nvPr/>
        </p:nvCxnSpPr>
        <p:spPr>
          <a:xfrm>
            <a:off x="6444208" y="2948895"/>
            <a:ext cx="324038" cy="288731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線接點 106"/>
          <p:cNvCxnSpPr>
            <a:stCxn id="93" idx="2"/>
            <a:endCxn id="13" idx="0"/>
          </p:cNvCxnSpPr>
          <p:nvPr/>
        </p:nvCxnSpPr>
        <p:spPr>
          <a:xfrm>
            <a:off x="2807803" y="3580525"/>
            <a:ext cx="481832" cy="40508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接點 109"/>
          <p:cNvCxnSpPr>
            <a:stCxn id="94" idx="2"/>
            <a:endCxn id="13" idx="0"/>
          </p:cNvCxnSpPr>
          <p:nvPr/>
        </p:nvCxnSpPr>
        <p:spPr>
          <a:xfrm flipH="1">
            <a:off x="3289636" y="3580525"/>
            <a:ext cx="544286" cy="40508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線接點 112"/>
          <p:cNvCxnSpPr>
            <a:stCxn id="14" idx="0"/>
            <a:endCxn id="96" idx="2"/>
          </p:cNvCxnSpPr>
          <p:nvPr/>
        </p:nvCxnSpPr>
        <p:spPr>
          <a:xfrm flipV="1">
            <a:off x="6144650" y="3580526"/>
            <a:ext cx="623595" cy="42636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線接點 113"/>
          <p:cNvCxnSpPr>
            <a:stCxn id="95" idx="2"/>
            <a:endCxn id="14" idx="0"/>
          </p:cNvCxnSpPr>
          <p:nvPr/>
        </p:nvCxnSpPr>
        <p:spPr>
          <a:xfrm>
            <a:off x="5996492" y="3580526"/>
            <a:ext cx="148159" cy="42636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右大括弧 128"/>
          <p:cNvSpPr/>
          <p:nvPr/>
        </p:nvSpPr>
        <p:spPr>
          <a:xfrm rot="10800000">
            <a:off x="1575834" y="1155502"/>
            <a:ext cx="864096" cy="2797820"/>
          </a:xfrm>
          <a:prstGeom prst="rightBrace">
            <a:avLst>
              <a:gd name="adj1" fmla="val 8333"/>
              <a:gd name="adj2" fmla="val 40877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30" name="右大括弧 129"/>
          <p:cNvSpPr/>
          <p:nvPr/>
        </p:nvSpPr>
        <p:spPr>
          <a:xfrm rot="10800000">
            <a:off x="1563703" y="4006886"/>
            <a:ext cx="864096" cy="1698738"/>
          </a:xfrm>
          <a:prstGeom prst="rightBrace">
            <a:avLst>
              <a:gd name="adj1" fmla="val 8333"/>
              <a:gd name="adj2" fmla="val 40877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32" name="矩形 131"/>
          <p:cNvSpPr/>
          <p:nvPr/>
        </p:nvSpPr>
        <p:spPr>
          <a:xfrm>
            <a:off x="143370" y="2576012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err="1">
                <a:solidFill>
                  <a:schemeClr val="accent4">
                    <a:lumMod val="75000"/>
                  </a:schemeClr>
                </a:solidFill>
                <a:cs typeface="Consolas" panose="020B0609020204030204" pitchFamily="49" charset="0"/>
              </a:rPr>
              <a:t>mergeSort</a:t>
            </a:r>
            <a:r>
              <a:rPr lang="en-US" altLang="zh-TW" b="1" dirty="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endParaRPr lang="zh-TW" altLang="en-US" dirty="0"/>
          </a:p>
        </p:txBody>
      </p:sp>
      <p:sp>
        <p:nvSpPr>
          <p:cNvPr id="134" name="矩形 133"/>
          <p:cNvSpPr/>
          <p:nvPr/>
        </p:nvSpPr>
        <p:spPr>
          <a:xfrm>
            <a:off x="407814" y="4756767"/>
            <a:ext cx="907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solidFill>
                  <a:schemeClr val="accent4">
                    <a:lumMod val="75000"/>
                  </a:schemeClr>
                </a:solidFill>
                <a:cs typeface="Consolas" panose="020B0609020204030204" pitchFamily="49" charset="0"/>
              </a:rPr>
              <a:t>merge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28888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/>
              <a:t>Q5 exercise 11.16</a:t>
            </a:r>
            <a:br>
              <a:rPr lang="en-US" altLang="zh-TW" b="1" dirty="0" smtClean="0"/>
            </a:br>
            <a:r>
              <a:rPr lang="en-US" altLang="zh-TW" dirty="0" smtClean="0"/>
              <a:t>(midterm)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Stable or not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99461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Target algorithms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13438" indent="-385763">
              <a:buFont typeface="+mj-lt"/>
              <a:buAutoNum type="arabicPeriod"/>
            </a:pPr>
            <a:r>
              <a:rPr lang="en-US" altLang="zh-TW" dirty="0" smtClean="0"/>
              <a:t>Insertion sort =&gt; stable</a:t>
            </a:r>
          </a:p>
          <a:p>
            <a:pPr marL="413438" indent="-385763">
              <a:buFont typeface="+mj-lt"/>
              <a:buAutoNum type="arabicPeriod"/>
            </a:pPr>
            <a:r>
              <a:rPr lang="en-US" altLang="zh-TW" dirty="0" smtClean="0"/>
              <a:t>Bubble </a:t>
            </a:r>
            <a:r>
              <a:rPr lang="en-US" altLang="zh-TW" dirty="0"/>
              <a:t>sort =&gt; stable</a:t>
            </a:r>
            <a:endParaRPr lang="en-US" altLang="zh-TW" dirty="0" smtClean="0"/>
          </a:p>
          <a:p>
            <a:pPr marL="413438" indent="-385763">
              <a:buFont typeface="+mj-lt"/>
              <a:buAutoNum type="arabicPeriod"/>
            </a:pPr>
            <a:r>
              <a:rPr lang="en-US" altLang="zh-TW" dirty="0" smtClean="0"/>
              <a:t>Merge </a:t>
            </a:r>
            <a:r>
              <a:rPr lang="en-US" altLang="zh-TW" dirty="0"/>
              <a:t>sort =&gt; stable</a:t>
            </a:r>
            <a:endParaRPr lang="en-US" altLang="zh-TW" dirty="0" smtClean="0"/>
          </a:p>
          <a:p>
            <a:pPr marL="413438" indent="-385763">
              <a:buFont typeface="+mj-lt"/>
              <a:buAutoNum type="arabicPeriod"/>
            </a:pPr>
            <a:r>
              <a:rPr lang="en-US" altLang="zh-TW" dirty="0" smtClean="0"/>
              <a:t>Radix sort</a:t>
            </a:r>
            <a:r>
              <a:rPr lang="en-US" altLang="zh-TW" dirty="0"/>
              <a:t> =&gt; stable</a:t>
            </a:r>
            <a:endParaRPr lang="en-US" altLang="zh-TW" dirty="0" smtClean="0"/>
          </a:p>
          <a:p>
            <a:pPr marL="413438" indent="-385763">
              <a:buFont typeface="+mj-lt"/>
              <a:buAutoNum type="arabicPeriod"/>
            </a:pPr>
            <a:r>
              <a:rPr lang="en-US" altLang="zh-TW" dirty="0" smtClean="0"/>
              <a:t>Selection sort</a:t>
            </a:r>
            <a:r>
              <a:rPr lang="en-US" altLang="zh-TW" dirty="0"/>
              <a:t> =&gt; </a:t>
            </a:r>
            <a:r>
              <a:rPr lang="en-US" altLang="zh-TW" dirty="0" smtClean="0"/>
              <a:t>unstable</a:t>
            </a:r>
            <a:endParaRPr lang="en-US" altLang="zh-TW" dirty="0"/>
          </a:p>
          <a:p>
            <a:pPr marL="413438" indent="-385763">
              <a:buFont typeface="+mj-lt"/>
              <a:buAutoNum type="arabicPeriod"/>
            </a:pPr>
            <a:r>
              <a:rPr lang="en-US" altLang="zh-TW" dirty="0"/>
              <a:t>Quick </a:t>
            </a:r>
            <a:r>
              <a:rPr lang="en-US" altLang="zh-TW" dirty="0" smtClean="0"/>
              <a:t>sort</a:t>
            </a:r>
            <a:r>
              <a:rPr lang="en-US" altLang="zh-TW" dirty="0"/>
              <a:t> =&gt; </a:t>
            </a:r>
            <a:r>
              <a:rPr lang="en-US" altLang="zh-TW" dirty="0" smtClean="0"/>
              <a:t>unstable</a:t>
            </a:r>
            <a:endParaRPr lang="en-US" altLang="zh-TW" dirty="0"/>
          </a:p>
          <a:p>
            <a:pPr marL="413438" indent="-385763">
              <a:buFont typeface="+mj-lt"/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98784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Assignment #7</a:t>
            </a:r>
            <a:endParaRPr lang="zh-TW" altLang="en-US" dirty="0"/>
          </a:p>
        </p:txBody>
      </p:sp>
      <p:sp>
        <p:nvSpPr>
          <p:cNvPr id="2" name="文字版面配置區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 smtClean="0"/>
              <a:t>ave</a:t>
            </a:r>
            <a:r>
              <a:rPr lang="en-US" altLang="zh-TW" dirty="0" smtClean="0"/>
              <a:t> = 81.3 </a:t>
            </a:r>
            <a:r>
              <a:rPr lang="en-US" altLang="zh-TW" dirty="0" err="1" smtClean="0"/>
              <a:t>stddev</a:t>
            </a:r>
            <a:r>
              <a:rPr lang="en-US" altLang="zh-TW" dirty="0" smtClean="0"/>
              <a:t> = 12.4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52937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Q1 exercise 13.11</a:t>
            </a:r>
            <a:br>
              <a:rPr lang="en-US" altLang="zh-TW" dirty="0" smtClean="0"/>
            </a:br>
            <a:r>
              <a:rPr lang="en-US" altLang="zh-TW" dirty="0" smtClean="0"/>
              <a:t>(modified)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Bank queue tracing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34657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result</a:t>
            </a:r>
            <a:endParaRPr lang="zh-TW" altLang="en-US" dirty="0"/>
          </a:p>
        </p:txBody>
      </p:sp>
      <p:pic>
        <p:nvPicPr>
          <p:cNvPr id="10" name="table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649"/>
          <a:stretch/>
        </p:blipFill>
        <p:spPr>
          <a:xfrm>
            <a:off x="1429788" y="1692494"/>
            <a:ext cx="7348451" cy="454616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401550" y="2212695"/>
            <a:ext cx="796377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5 8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197927" y="2212695"/>
            <a:ext cx="796377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9 6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994305" y="2212695"/>
            <a:ext cx="93267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13 4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926975" y="2212695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25 5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58000" y="2212695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28 6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789025" y="2212695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32 4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401550" y="2881745"/>
            <a:ext cx="796377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9 6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97928" y="2881745"/>
            <a:ext cx="93267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13 4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921434" y="2881744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25 5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852459" y="2881743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28 6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783484" y="2881488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32 4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125057" y="2881745"/>
            <a:ext cx="796377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D 13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683571" y="361815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9</a:t>
            </a:r>
            <a:endParaRPr lang="zh-TW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1558333" y="3560368"/>
            <a:ext cx="796377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9 6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99905" y="3560368"/>
            <a:ext cx="93267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13 4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23411" y="3560367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25 5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054436" y="3560366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28 6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985461" y="3560365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32 4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327034" y="3560368"/>
            <a:ext cx="796377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D 13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683571" y="221269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0</a:t>
            </a:r>
            <a:endParaRPr lang="zh-TW" altLang="en-US" dirty="0"/>
          </a:p>
        </p:txBody>
      </p:sp>
      <p:sp>
        <p:nvSpPr>
          <p:cNvPr id="34" name="文字方塊 33"/>
          <p:cNvSpPr txBox="1"/>
          <p:nvPr/>
        </p:nvSpPr>
        <p:spPr>
          <a:xfrm>
            <a:off x="679153" y="295975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35" name="文字方塊 34"/>
          <p:cNvSpPr txBox="1"/>
          <p:nvPr/>
        </p:nvSpPr>
        <p:spPr>
          <a:xfrm>
            <a:off x="612629" y="4288693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13</a:t>
            </a:r>
            <a:endParaRPr lang="zh-TW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1548118" y="4288693"/>
            <a:ext cx="93267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13 4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209012" y="4288693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25 5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40037" y="4288693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28 6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071062" y="4288693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32 4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412635" y="4288693"/>
            <a:ext cx="796377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D 19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42" name="文字方塊 41"/>
          <p:cNvSpPr txBox="1"/>
          <p:nvPr/>
        </p:nvSpPr>
        <p:spPr>
          <a:xfrm>
            <a:off x="612629" y="498527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19</a:t>
            </a:r>
            <a:endParaRPr lang="zh-TW" altLang="en-US" dirty="0"/>
          </a:p>
        </p:txBody>
      </p:sp>
      <p:sp>
        <p:nvSpPr>
          <p:cNvPr id="43" name="矩形 42"/>
          <p:cNvSpPr/>
          <p:nvPr/>
        </p:nvSpPr>
        <p:spPr>
          <a:xfrm>
            <a:off x="4203471" y="4993357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25 5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23411" y="4993357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28 6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054436" y="4993357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32 4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412635" y="4993357"/>
            <a:ext cx="796377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D 23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48" name="文字方塊 47"/>
          <p:cNvSpPr txBox="1"/>
          <p:nvPr/>
        </p:nvSpPr>
        <p:spPr>
          <a:xfrm>
            <a:off x="612629" y="5663451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23</a:t>
            </a:r>
            <a:endParaRPr lang="zh-TW" altLang="en-US" dirty="0"/>
          </a:p>
        </p:txBody>
      </p:sp>
      <p:sp>
        <p:nvSpPr>
          <p:cNvPr id="49" name="矩形 48"/>
          <p:cNvSpPr/>
          <p:nvPr/>
        </p:nvSpPr>
        <p:spPr>
          <a:xfrm>
            <a:off x="3412635" y="5618490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25 5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332575" y="5618490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28 6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263600" y="5618490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32 4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508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result</a:t>
            </a:r>
            <a:endParaRPr lang="zh-TW" altLang="en-US" dirty="0"/>
          </a:p>
        </p:txBody>
      </p:sp>
      <p:pic>
        <p:nvPicPr>
          <p:cNvPr id="10" name="table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649"/>
          <a:stretch/>
        </p:blipFill>
        <p:spPr>
          <a:xfrm>
            <a:off x="1429788" y="1692494"/>
            <a:ext cx="7348451" cy="4546162"/>
          </a:xfrm>
          <a:prstGeom prst="rect">
            <a:avLst/>
          </a:prstGeom>
        </p:spPr>
      </p:pic>
      <p:sp>
        <p:nvSpPr>
          <p:cNvPr id="26" name="文字方塊 25"/>
          <p:cNvSpPr txBox="1"/>
          <p:nvPr/>
        </p:nvSpPr>
        <p:spPr>
          <a:xfrm>
            <a:off x="612629" y="3618157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30</a:t>
            </a:r>
            <a:endParaRPr lang="zh-TW" altLang="en-US" dirty="0"/>
          </a:p>
        </p:txBody>
      </p:sp>
      <p:sp>
        <p:nvSpPr>
          <p:cNvPr id="33" name="文字方塊 32"/>
          <p:cNvSpPr txBox="1"/>
          <p:nvPr/>
        </p:nvSpPr>
        <p:spPr>
          <a:xfrm>
            <a:off x="612629" y="2222517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25</a:t>
            </a:r>
            <a:endParaRPr lang="zh-TW" altLang="en-US" dirty="0"/>
          </a:p>
        </p:txBody>
      </p:sp>
      <p:sp>
        <p:nvSpPr>
          <p:cNvPr id="34" name="文字方塊 33"/>
          <p:cNvSpPr txBox="1"/>
          <p:nvPr/>
        </p:nvSpPr>
        <p:spPr>
          <a:xfrm>
            <a:off x="612629" y="2947621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28</a:t>
            </a:r>
            <a:endParaRPr lang="zh-TW" altLang="en-US" dirty="0"/>
          </a:p>
        </p:txBody>
      </p:sp>
      <p:sp>
        <p:nvSpPr>
          <p:cNvPr id="35" name="文字方塊 34"/>
          <p:cNvSpPr txBox="1"/>
          <p:nvPr/>
        </p:nvSpPr>
        <p:spPr>
          <a:xfrm>
            <a:off x="612629" y="4288693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32</a:t>
            </a:r>
            <a:endParaRPr lang="zh-TW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1548939" y="4262520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32 4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311866" y="2206906"/>
            <a:ext cx="796377" cy="50562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D 30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42" name="文字方塊 41"/>
          <p:cNvSpPr txBox="1"/>
          <p:nvPr/>
        </p:nvSpPr>
        <p:spPr>
          <a:xfrm>
            <a:off x="612629" y="498527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36</a:t>
            </a:r>
            <a:endParaRPr lang="zh-TW" altLang="en-US" dirty="0"/>
          </a:p>
        </p:txBody>
      </p:sp>
      <p:sp>
        <p:nvSpPr>
          <p:cNvPr id="46" name="矩形 45"/>
          <p:cNvSpPr/>
          <p:nvPr/>
        </p:nvSpPr>
        <p:spPr>
          <a:xfrm>
            <a:off x="3412635" y="4943989"/>
            <a:ext cx="796377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D 40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48" name="文字方塊 47"/>
          <p:cNvSpPr txBox="1"/>
          <p:nvPr/>
        </p:nvSpPr>
        <p:spPr>
          <a:xfrm>
            <a:off x="612629" y="5663451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40</a:t>
            </a:r>
            <a:endParaRPr lang="zh-TW" altLang="en-US" dirty="0"/>
          </a:p>
        </p:txBody>
      </p:sp>
      <p:sp>
        <p:nvSpPr>
          <p:cNvPr id="50" name="矩形 49"/>
          <p:cNvSpPr/>
          <p:nvPr/>
        </p:nvSpPr>
        <p:spPr>
          <a:xfrm>
            <a:off x="3412635" y="2206906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28 6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104013" y="2206906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32 4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412635" y="4270404"/>
            <a:ext cx="796377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D 36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548940" y="2888695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28 6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412635" y="3572050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32 4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416865" y="2888695"/>
            <a:ext cx="796377" cy="50562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D 30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209012" y="2888695"/>
            <a:ext cx="931025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A 32 4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343660" y="3570485"/>
            <a:ext cx="796377" cy="50562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 smtClean="0">
                <a:solidFill>
                  <a:schemeClr val="tx1"/>
                </a:solidFill>
              </a:rPr>
              <a:t>D 36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6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Q2 exercise 13.14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err="1" smtClean="0"/>
              <a:t>peekFront</a:t>
            </a:r>
            <a:r>
              <a:rPr lang="en-US" altLang="zh-TW" dirty="0" smtClean="0"/>
              <a:t>() axiom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5432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a.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What is the base case?</a:t>
            </a:r>
          </a:p>
          <a:p>
            <a:pPr lvl="1"/>
            <a:r>
              <a:rPr lang="en-US" altLang="zh-TW" dirty="0" smtClean="0"/>
              <a:t>When there’s only 1 element in the queue</a:t>
            </a:r>
          </a:p>
          <a:p>
            <a:r>
              <a:rPr lang="en-US" altLang="zh-TW" dirty="0" smtClean="0"/>
              <a:t>What is the recursive step?</a:t>
            </a:r>
          </a:p>
          <a:p>
            <a:pPr lvl="1"/>
            <a:r>
              <a:rPr lang="en-US" altLang="zh-TW" dirty="0" err="1" smtClean="0"/>
              <a:t>aQueue.peekFront</a:t>
            </a:r>
            <a:r>
              <a:rPr lang="en-US" altLang="zh-TW" dirty="0" smtClean="0"/>
              <a:t>() = </a:t>
            </a:r>
            <a:r>
              <a:rPr lang="en-US" altLang="zh-TW" dirty="0" err="1" smtClean="0"/>
              <a:t>bQueue.enqueue</a:t>
            </a:r>
            <a:r>
              <a:rPr lang="en-US" altLang="zh-TW" dirty="0" smtClean="0"/>
              <a:t>( item ).</a:t>
            </a:r>
            <a:r>
              <a:rPr lang="en-US" altLang="zh-TW" dirty="0" err="1" smtClean="0"/>
              <a:t>peekFront</a:t>
            </a:r>
            <a:r>
              <a:rPr lang="en-US" altLang="zh-TW" dirty="0" smtClean="0"/>
              <a:t>(), where </a:t>
            </a:r>
            <a:r>
              <a:rPr lang="en-US" altLang="zh-TW" dirty="0" err="1" smtClean="0"/>
              <a:t>bQueue</a:t>
            </a:r>
            <a:r>
              <a:rPr lang="en-US" altLang="zh-TW" dirty="0" smtClean="0"/>
              <a:t> is equal to </a:t>
            </a:r>
            <a:r>
              <a:rPr lang="en-US" altLang="zh-TW" dirty="0" err="1" smtClean="0"/>
              <a:t>aQueue</a:t>
            </a:r>
            <a:r>
              <a:rPr lang="en-US" altLang="zh-TW" dirty="0" smtClean="0"/>
              <a:t> except the tail of </a:t>
            </a:r>
            <a:r>
              <a:rPr lang="en-US" altLang="zh-TW" dirty="0" err="1" smtClean="0"/>
              <a:t>aQueue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42543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What is the significance of </a:t>
            </a:r>
            <a:r>
              <a:rPr lang="en-US" altLang="zh-TW" dirty="0" err="1">
                <a:latin typeface="Consolas" panose="020B0609020204030204" pitchFamily="49" charset="0"/>
              </a:rPr>
              <a:t>isEmpty</a:t>
            </a:r>
            <a:r>
              <a:rPr lang="en-US" altLang="zh-TW" dirty="0"/>
              <a:t>?</a:t>
            </a:r>
          </a:p>
          <a:p>
            <a:pPr lvl="1"/>
            <a:r>
              <a:rPr lang="en-US" altLang="zh-TW" dirty="0"/>
              <a:t>Used to </a:t>
            </a:r>
            <a:r>
              <a:rPr lang="en-US" altLang="zh-TW" dirty="0" smtClean="0"/>
              <a:t>determine whether the </a:t>
            </a:r>
            <a:r>
              <a:rPr lang="en-US" altLang="zh-TW" dirty="0"/>
              <a:t>base case </a:t>
            </a:r>
            <a:r>
              <a:rPr lang="en-US" altLang="zh-TW" dirty="0" smtClean="0"/>
              <a:t>has been </a:t>
            </a:r>
            <a:r>
              <a:rPr lang="en-US" altLang="zh-TW" dirty="0"/>
              <a:t>reached</a:t>
            </a:r>
          </a:p>
          <a:p>
            <a:r>
              <a:rPr lang="en-US" altLang="zh-TW" dirty="0"/>
              <a:t>Why </a:t>
            </a:r>
            <a:r>
              <a:rPr lang="en-US" altLang="zh-TW" dirty="0" err="1"/>
              <a:t>peekFront</a:t>
            </a:r>
            <a:r>
              <a:rPr lang="en-US" altLang="zh-TW" dirty="0"/>
              <a:t>() for queue is recursive, and </a:t>
            </a:r>
            <a:r>
              <a:rPr lang="en-US" altLang="zh-TW" dirty="0" err="1"/>
              <a:t>peekFront</a:t>
            </a:r>
            <a:r>
              <a:rPr lang="en-US" altLang="zh-TW" dirty="0"/>
              <a:t>() for stack is not?</a:t>
            </a:r>
          </a:p>
          <a:p>
            <a:pPr lvl="1"/>
            <a:r>
              <a:rPr lang="en-US" altLang="zh-TW" dirty="0"/>
              <a:t>Because we can directly access the front of a stack, while for queue, we have to </a:t>
            </a:r>
            <a:r>
              <a:rPr lang="en-US" altLang="zh-TW" dirty="0" smtClean="0"/>
              <a:t>skip </a:t>
            </a:r>
            <a:r>
              <a:rPr lang="en-US" altLang="zh-TW" dirty="0"/>
              <a:t>elements one by one to reach the </a:t>
            </a:r>
            <a:r>
              <a:rPr lang="en-US" altLang="zh-TW" dirty="0" smtClean="0"/>
              <a:t>front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06439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b. Canonical form of a queue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Yes, any queue can be represented in a canonical form</a:t>
            </a:r>
          </a:p>
          <a:p>
            <a:pPr marL="491490" indent="-457200">
              <a:buFont typeface="+mj-lt"/>
              <a:buAutoNum type="arabicPeriod"/>
            </a:pPr>
            <a:r>
              <a:rPr lang="en-US" altLang="zh-TW" dirty="0" smtClean="0"/>
              <a:t>An</a:t>
            </a:r>
            <a:r>
              <a:rPr lang="zh-TW" altLang="en-US" dirty="0" smtClean="0"/>
              <a:t> </a:t>
            </a:r>
            <a:r>
              <a:rPr lang="en-US" altLang="zh-TW" dirty="0" smtClean="0"/>
              <a:t>empty</a:t>
            </a:r>
            <a:r>
              <a:rPr lang="zh-TW" altLang="en-US" dirty="0" smtClean="0"/>
              <a:t> </a:t>
            </a:r>
            <a:r>
              <a:rPr lang="en-US" altLang="zh-TW" dirty="0" smtClean="0"/>
              <a:t>queue</a:t>
            </a:r>
            <a:r>
              <a:rPr lang="zh-TW" altLang="en-US" dirty="0" smtClean="0"/>
              <a:t> </a:t>
            </a:r>
            <a:r>
              <a:rPr lang="en-US" altLang="zh-TW" dirty="0" smtClean="0"/>
              <a:t>is in a canonical form</a:t>
            </a:r>
          </a:p>
          <a:p>
            <a:pPr marL="491490" indent="-457200">
              <a:buFont typeface="+mj-lt"/>
              <a:buAutoNum type="arabicPeriod"/>
            </a:pPr>
            <a:r>
              <a:rPr lang="en-US" altLang="zh-TW" dirty="0" smtClean="0"/>
              <a:t>Suppose a queue with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 elements is in a canonical form</a:t>
            </a:r>
          </a:p>
          <a:p>
            <a:pPr marL="491490" indent="-457200">
              <a:buFont typeface="+mj-lt"/>
              <a:buAutoNum type="arabicPeriod"/>
            </a:pPr>
            <a:r>
              <a:rPr lang="en-US" altLang="zh-TW" dirty="0" smtClean="0"/>
              <a:t>We can build any queue with </a:t>
            </a:r>
            <a:r>
              <a:rPr lang="en-US" altLang="zh-TW" i="1" dirty="0" smtClean="0"/>
              <a:t>n+1</a:t>
            </a:r>
            <a:r>
              <a:rPr lang="en-US" altLang="zh-TW" dirty="0" smtClean="0"/>
              <a:t> elements by </a:t>
            </a:r>
            <a:r>
              <a:rPr lang="en-US" altLang="zh-TW" dirty="0" err="1" smtClean="0"/>
              <a:t>enqueuing</a:t>
            </a:r>
            <a:r>
              <a:rPr lang="en-US" altLang="zh-TW" dirty="0" smtClean="0"/>
              <a:t> an element</a:t>
            </a:r>
          </a:p>
          <a:p>
            <a:pPr marL="491490" indent="-457200">
              <a:buFont typeface="+mj-lt"/>
              <a:buAutoNum type="arabicPeriod"/>
            </a:pPr>
            <a:r>
              <a:rPr lang="en-US" altLang="zh-TW" dirty="0" smtClean="0"/>
              <a:t>By M.I., the proposition is proven</a:t>
            </a:r>
          </a:p>
        </p:txBody>
      </p:sp>
    </p:spTree>
    <p:extLst>
      <p:ext uri="{BB962C8B-B14F-4D97-AF65-F5344CB8AC3E}">
        <p14:creationId xmlns:p14="http://schemas.microsoft.com/office/powerpoint/2010/main" val="3576229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Q3 exercise 14.7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When the queue is implemented as a </a:t>
            </a:r>
            <a:r>
              <a:rPr lang="en-US" altLang="zh-TW" dirty="0" smtClean="0"/>
              <a:t>list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28639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Notice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There are many possible answers, depending on the design of the algorithm</a:t>
            </a:r>
          </a:p>
          <a:p>
            <a:r>
              <a:rPr lang="en-US" altLang="zh-TW" dirty="0" smtClean="0"/>
              <a:t>If your explanation is reasonable, it will be accepted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45128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Comparison (</a:t>
            </a:r>
            <a:r>
              <a:rPr lang="en-US" altLang="zh-TW" dirty="0" err="1" smtClean="0"/>
              <a:t>enqueue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a. Array based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TW" dirty="0" smtClean="0"/>
              <a:t>Time complexity: O( 1 )</a:t>
            </a:r>
          </a:p>
          <a:p>
            <a:r>
              <a:rPr lang="en-US" altLang="zh-TW" dirty="0" smtClean="0"/>
              <a:t>Directly add an element at the end of the array</a:t>
            </a:r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zh-TW" dirty="0" smtClean="0"/>
              <a:t>b. List based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altLang="zh-TW" dirty="0" smtClean="0"/>
              <a:t>Time complexity: O( 1 )</a:t>
            </a:r>
          </a:p>
          <a:p>
            <a:r>
              <a:rPr lang="en-US" altLang="zh-TW" dirty="0" smtClean="0"/>
              <a:t>Directly </a:t>
            </a:r>
            <a:r>
              <a:rPr lang="en-US" altLang="zh-TW" dirty="0"/>
              <a:t>add an element at the end of the </a:t>
            </a:r>
            <a:r>
              <a:rPr lang="en-US" altLang="zh-TW" dirty="0" smtClean="0"/>
              <a:t>list</a:t>
            </a:r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8153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Comparison (</a:t>
            </a:r>
            <a:r>
              <a:rPr lang="en-US" altLang="zh-TW" dirty="0" err="1" smtClean="0"/>
              <a:t>dequeue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a. Array based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TW" dirty="0" smtClean="0"/>
              <a:t>Time complexity: O( N )</a:t>
            </a:r>
          </a:p>
          <a:p>
            <a:r>
              <a:rPr lang="en-US" altLang="zh-TW" dirty="0" smtClean="0"/>
              <a:t>Since we have to move all of the remaining N-1 elements to the previous cell</a:t>
            </a:r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zh-TW" dirty="0" smtClean="0"/>
              <a:t>b. List based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altLang="zh-TW" dirty="0" smtClean="0"/>
              <a:t>Time complexity: O( 1 )</a:t>
            </a:r>
          </a:p>
          <a:p>
            <a:r>
              <a:rPr lang="en-US" altLang="zh-TW" dirty="0" smtClean="0"/>
              <a:t>Only modify the head of the list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80276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Q4 exercise 15.10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BST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59443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BST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6248" y="1700784"/>
            <a:ext cx="4771504" cy="479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448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a. Which node comes just before the root?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Node 8</a:t>
            </a:r>
          </a:p>
          <a:p>
            <a:r>
              <a:rPr lang="en-US" altLang="zh-TW" dirty="0" smtClean="0"/>
              <a:t>Since the node is smaller than the root, it must be in the left sub-tree</a:t>
            </a:r>
          </a:p>
          <a:p>
            <a:r>
              <a:rPr lang="en-US" altLang="zh-TW" dirty="0" smtClean="0"/>
              <a:t>The answer is the maximum element in the sub-tree</a:t>
            </a:r>
          </a:p>
          <a:p>
            <a:r>
              <a:rPr lang="en-US" altLang="zh-TW" dirty="0" smtClean="0"/>
              <a:t>To find the maximum of a tree, keep going right until you meet a node without a right child, and the destination has the maximum element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82979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 traversal results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Pre-order:</a:t>
            </a:r>
          </a:p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TW" dirty="0" smtClean="0"/>
              <a:t>1 2 4 5 8 3 6 9 7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zh-TW" dirty="0"/>
              <a:t>Post-order:</a:t>
            </a:r>
          </a:p>
          <a:p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-205740"/>
            <a:r>
              <a:rPr lang="en-US" altLang="zh-TW" dirty="0"/>
              <a:t>4 8 5 2 9 6 7 3 1</a:t>
            </a:r>
            <a:endParaRPr lang="zh-TW" altLang="en-US" dirty="0"/>
          </a:p>
          <a:p>
            <a:endParaRPr lang="zh-TW" altLang="en-US" dirty="0"/>
          </a:p>
        </p:txBody>
      </p:sp>
      <p:pic>
        <p:nvPicPr>
          <p:cNvPr id="7" name="內容版面配置區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6492" y="3531638"/>
            <a:ext cx="2951017" cy="296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442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Q5 exercise 15.11</a:t>
            </a:r>
            <a:br>
              <a:rPr lang="en-US" altLang="zh-TW" dirty="0" smtClean="0"/>
            </a:br>
            <a:r>
              <a:rPr lang="en-US" altLang="zh-TW" dirty="0" smtClean="0"/>
              <a:t>(modified)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BST insertion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95586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Notice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input is modified</a:t>
            </a:r>
          </a:p>
          <a:p>
            <a:r>
              <a:rPr lang="en-US" altLang="zh-TW" dirty="0" smtClean="0"/>
              <a:t>Do not need to refer to the figure on the textbook, and start from an empty tree</a:t>
            </a:r>
          </a:p>
          <a:p>
            <a:pPr lvl="1"/>
            <a:r>
              <a:rPr lang="en-US" altLang="zh-TW" dirty="0" smtClean="0"/>
              <a:t>But if you start your work from the figure, it’s also ok</a:t>
            </a:r>
          </a:p>
          <a:p>
            <a:r>
              <a:rPr lang="en-US" altLang="zh-TW" dirty="0" smtClean="0"/>
              <a:t>Make sure you’re using the international edition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44084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90, 45, 65, 27, 57, and 10</a:t>
            </a:r>
            <a:endParaRPr lang="zh-TW" altLang="en-US" dirty="0"/>
          </a:p>
        </p:txBody>
      </p:sp>
      <p:grpSp>
        <p:nvGrpSpPr>
          <p:cNvPr id="33" name="群組 32"/>
          <p:cNvGrpSpPr/>
          <p:nvPr/>
        </p:nvGrpSpPr>
        <p:grpSpPr>
          <a:xfrm>
            <a:off x="3052368" y="1987248"/>
            <a:ext cx="3039264" cy="3730002"/>
            <a:chOff x="2064750" y="1987248"/>
            <a:chExt cx="3039264" cy="3730002"/>
          </a:xfrm>
        </p:grpSpPr>
        <p:sp>
          <p:nvSpPr>
            <p:cNvPr id="8" name="橢圓 7"/>
            <p:cNvSpPr/>
            <p:nvPr/>
          </p:nvSpPr>
          <p:spPr>
            <a:xfrm>
              <a:off x="4344198" y="1987248"/>
              <a:ext cx="759816" cy="759816"/>
            </a:xfrm>
            <a:prstGeom prst="ellipse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90</a:t>
              </a:r>
              <a:endParaRPr lang="zh-TW" altLang="en-US" dirty="0"/>
            </a:p>
          </p:txBody>
        </p:sp>
        <p:sp>
          <p:nvSpPr>
            <p:cNvPr id="14" name="橢圓 13"/>
            <p:cNvSpPr/>
            <p:nvPr/>
          </p:nvSpPr>
          <p:spPr>
            <a:xfrm>
              <a:off x="3584382" y="2975370"/>
              <a:ext cx="759816" cy="759816"/>
            </a:xfrm>
            <a:prstGeom prst="ellipse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45</a:t>
              </a:r>
              <a:endParaRPr lang="zh-TW" altLang="en-US" dirty="0"/>
            </a:p>
          </p:txBody>
        </p:sp>
        <p:sp>
          <p:nvSpPr>
            <p:cNvPr id="15" name="橢圓 14"/>
            <p:cNvSpPr/>
            <p:nvPr/>
          </p:nvSpPr>
          <p:spPr>
            <a:xfrm>
              <a:off x="3584382" y="4957434"/>
              <a:ext cx="759816" cy="759816"/>
            </a:xfrm>
            <a:prstGeom prst="ellipse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57</a:t>
              </a:r>
              <a:endParaRPr lang="zh-TW" altLang="en-US" dirty="0"/>
            </a:p>
          </p:txBody>
        </p:sp>
        <p:sp>
          <p:nvSpPr>
            <p:cNvPr id="16" name="橢圓 15"/>
            <p:cNvSpPr/>
            <p:nvPr/>
          </p:nvSpPr>
          <p:spPr>
            <a:xfrm>
              <a:off x="2064750" y="4957434"/>
              <a:ext cx="759816" cy="759816"/>
            </a:xfrm>
            <a:prstGeom prst="ellipse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10</a:t>
              </a:r>
              <a:endParaRPr lang="zh-TW" altLang="en-US" dirty="0"/>
            </a:p>
          </p:txBody>
        </p:sp>
        <p:sp>
          <p:nvSpPr>
            <p:cNvPr id="17" name="橢圓 16"/>
            <p:cNvSpPr/>
            <p:nvPr/>
          </p:nvSpPr>
          <p:spPr>
            <a:xfrm>
              <a:off x="2824566" y="3969312"/>
              <a:ext cx="759816" cy="759816"/>
            </a:xfrm>
            <a:prstGeom prst="ellipse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27</a:t>
              </a:r>
              <a:endParaRPr lang="zh-TW" altLang="en-US" dirty="0"/>
            </a:p>
          </p:txBody>
        </p:sp>
        <p:sp>
          <p:nvSpPr>
            <p:cNvPr id="18" name="橢圓 17"/>
            <p:cNvSpPr/>
            <p:nvPr/>
          </p:nvSpPr>
          <p:spPr>
            <a:xfrm>
              <a:off x="4344198" y="3969312"/>
              <a:ext cx="759816" cy="759816"/>
            </a:xfrm>
            <a:prstGeom prst="ellipse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65</a:t>
              </a:r>
              <a:endParaRPr lang="zh-TW" altLang="en-US" dirty="0"/>
            </a:p>
          </p:txBody>
        </p:sp>
        <p:cxnSp>
          <p:nvCxnSpPr>
            <p:cNvPr id="22" name="直線接點 21"/>
            <p:cNvCxnSpPr>
              <a:stCxn id="8" idx="3"/>
              <a:endCxn id="14" idx="7"/>
            </p:cNvCxnSpPr>
            <p:nvPr/>
          </p:nvCxnSpPr>
          <p:spPr>
            <a:xfrm flipH="1">
              <a:off x="4232926" y="2635792"/>
              <a:ext cx="222544" cy="45085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>
              <a:stCxn id="14" idx="3"/>
              <a:endCxn id="17" idx="7"/>
            </p:cNvCxnSpPr>
            <p:nvPr/>
          </p:nvCxnSpPr>
          <p:spPr>
            <a:xfrm flipH="1">
              <a:off x="3473110" y="3623914"/>
              <a:ext cx="222544" cy="45667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線接點 25"/>
            <p:cNvCxnSpPr>
              <a:stCxn id="17" idx="3"/>
              <a:endCxn id="16" idx="7"/>
            </p:cNvCxnSpPr>
            <p:nvPr/>
          </p:nvCxnSpPr>
          <p:spPr>
            <a:xfrm flipH="1">
              <a:off x="2713294" y="4617856"/>
              <a:ext cx="222544" cy="45085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線接點 26"/>
            <p:cNvCxnSpPr>
              <a:stCxn id="18" idx="3"/>
              <a:endCxn id="15" idx="7"/>
            </p:cNvCxnSpPr>
            <p:nvPr/>
          </p:nvCxnSpPr>
          <p:spPr>
            <a:xfrm flipH="1">
              <a:off x="4232926" y="4617856"/>
              <a:ext cx="222544" cy="45085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直線接點 29"/>
            <p:cNvCxnSpPr>
              <a:stCxn id="14" idx="5"/>
              <a:endCxn id="18" idx="1"/>
            </p:cNvCxnSpPr>
            <p:nvPr/>
          </p:nvCxnSpPr>
          <p:spPr>
            <a:xfrm>
              <a:off x="4232926" y="3623914"/>
              <a:ext cx="222544" cy="45667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2354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10, 57, 27, 65, 45, and 90</a:t>
            </a:r>
            <a:endParaRPr lang="zh-TW" altLang="en-US" dirty="0"/>
          </a:p>
        </p:txBody>
      </p:sp>
      <p:grpSp>
        <p:nvGrpSpPr>
          <p:cNvPr id="23" name="群組 22"/>
          <p:cNvGrpSpPr/>
          <p:nvPr/>
        </p:nvGrpSpPr>
        <p:grpSpPr>
          <a:xfrm>
            <a:off x="3052368" y="1987248"/>
            <a:ext cx="3039264" cy="3782340"/>
            <a:chOff x="4344198" y="1987248"/>
            <a:chExt cx="3039264" cy="3782340"/>
          </a:xfrm>
        </p:grpSpPr>
        <p:sp>
          <p:nvSpPr>
            <p:cNvPr id="8" name="橢圓 7"/>
            <p:cNvSpPr/>
            <p:nvPr/>
          </p:nvSpPr>
          <p:spPr>
            <a:xfrm>
              <a:off x="4344198" y="1987248"/>
              <a:ext cx="759816" cy="759816"/>
            </a:xfrm>
            <a:prstGeom prst="ellipse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10</a:t>
              </a:r>
              <a:endParaRPr lang="zh-TW" altLang="en-US" dirty="0"/>
            </a:p>
          </p:txBody>
        </p:sp>
        <p:sp>
          <p:nvSpPr>
            <p:cNvPr id="14" name="橢圓 13"/>
            <p:cNvSpPr/>
            <p:nvPr/>
          </p:nvSpPr>
          <p:spPr>
            <a:xfrm>
              <a:off x="5104014" y="5009772"/>
              <a:ext cx="759816" cy="759816"/>
            </a:xfrm>
            <a:prstGeom prst="ellipse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45</a:t>
              </a:r>
              <a:endParaRPr lang="zh-TW" altLang="en-US" dirty="0"/>
            </a:p>
          </p:txBody>
        </p:sp>
        <p:sp>
          <p:nvSpPr>
            <p:cNvPr id="15" name="橢圓 14"/>
            <p:cNvSpPr/>
            <p:nvPr/>
          </p:nvSpPr>
          <p:spPr>
            <a:xfrm>
              <a:off x="5104014" y="2975370"/>
              <a:ext cx="759816" cy="759816"/>
            </a:xfrm>
            <a:prstGeom prst="ellipse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57</a:t>
              </a:r>
              <a:endParaRPr lang="zh-TW" altLang="en-US" dirty="0"/>
            </a:p>
          </p:txBody>
        </p:sp>
        <p:sp>
          <p:nvSpPr>
            <p:cNvPr id="16" name="橢圓 15"/>
            <p:cNvSpPr/>
            <p:nvPr/>
          </p:nvSpPr>
          <p:spPr>
            <a:xfrm>
              <a:off x="5863830" y="3969312"/>
              <a:ext cx="759816" cy="759816"/>
            </a:xfrm>
            <a:prstGeom prst="ellipse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65</a:t>
              </a:r>
              <a:endParaRPr lang="zh-TW" altLang="en-US" dirty="0"/>
            </a:p>
          </p:txBody>
        </p:sp>
        <p:sp>
          <p:nvSpPr>
            <p:cNvPr id="17" name="橢圓 16"/>
            <p:cNvSpPr/>
            <p:nvPr/>
          </p:nvSpPr>
          <p:spPr>
            <a:xfrm>
              <a:off x="6623646" y="5009772"/>
              <a:ext cx="759816" cy="759816"/>
            </a:xfrm>
            <a:prstGeom prst="ellipse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90</a:t>
              </a:r>
              <a:endParaRPr lang="zh-TW" altLang="en-US" dirty="0"/>
            </a:p>
          </p:txBody>
        </p:sp>
        <p:sp>
          <p:nvSpPr>
            <p:cNvPr id="18" name="橢圓 17"/>
            <p:cNvSpPr/>
            <p:nvPr/>
          </p:nvSpPr>
          <p:spPr>
            <a:xfrm>
              <a:off x="4344198" y="3969312"/>
              <a:ext cx="759816" cy="759816"/>
            </a:xfrm>
            <a:prstGeom prst="ellipse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27</a:t>
              </a:r>
              <a:endParaRPr lang="zh-TW" altLang="en-US" dirty="0"/>
            </a:p>
          </p:txBody>
        </p:sp>
        <p:cxnSp>
          <p:nvCxnSpPr>
            <p:cNvPr id="22" name="直線接點 21"/>
            <p:cNvCxnSpPr>
              <a:stCxn id="8" idx="5"/>
              <a:endCxn id="15" idx="1"/>
            </p:cNvCxnSpPr>
            <p:nvPr/>
          </p:nvCxnSpPr>
          <p:spPr>
            <a:xfrm>
              <a:off x="4992742" y="2635792"/>
              <a:ext cx="222544" cy="45085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>
              <a:stCxn id="16" idx="5"/>
              <a:endCxn id="17" idx="1"/>
            </p:cNvCxnSpPr>
            <p:nvPr/>
          </p:nvCxnSpPr>
          <p:spPr>
            <a:xfrm>
              <a:off x="6512374" y="4617856"/>
              <a:ext cx="222544" cy="5031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線接點 25"/>
            <p:cNvCxnSpPr>
              <a:stCxn id="18" idx="5"/>
              <a:endCxn id="14" idx="1"/>
            </p:cNvCxnSpPr>
            <p:nvPr/>
          </p:nvCxnSpPr>
          <p:spPr>
            <a:xfrm>
              <a:off x="4992742" y="4617856"/>
              <a:ext cx="222544" cy="5031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線接點 26"/>
            <p:cNvCxnSpPr>
              <a:stCxn id="15" idx="5"/>
              <a:endCxn id="16" idx="1"/>
            </p:cNvCxnSpPr>
            <p:nvPr/>
          </p:nvCxnSpPr>
          <p:spPr>
            <a:xfrm>
              <a:off x="5752558" y="3623914"/>
              <a:ext cx="222544" cy="45667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直線接點 29"/>
            <p:cNvCxnSpPr>
              <a:stCxn id="15" idx="3"/>
              <a:endCxn id="18" idx="7"/>
            </p:cNvCxnSpPr>
            <p:nvPr/>
          </p:nvCxnSpPr>
          <p:spPr>
            <a:xfrm flipH="1">
              <a:off x="4992742" y="3623914"/>
              <a:ext cx="222544" cy="45667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51812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Assignment #8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 smtClean="0"/>
              <a:t>ave</a:t>
            </a:r>
            <a:r>
              <a:rPr lang="en-US" altLang="zh-TW" dirty="0" smtClean="0"/>
              <a:t> = 72.1 </a:t>
            </a:r>
            <a:r>
              <a:rPr lang="en-US" altLang="zh-TW" dirty="0" err="1" smtClean="0"/>
              <a:t>stddev</a:t>
            </a:r>
            <a:r>
              <a:rPr lang="en-US" altLang="zh-TW" dirty="0" smtClean="0"/>
              <a:t> = 20.7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49086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Q1 exercise 15.15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How many </a:t>
            </a:r>
            <a:r>
              <a:rPr lang="en-US" altLang="zh-TW" b="1" dirty="0" smtClean="0">
                <a:solidFill>
                  <a:srgbClr val="FF0000"/>
                </a:solidFill>
              </a:rPr>
              <a:t>shapes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27765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Binary Tree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altLang="zh-TW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                  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1,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                  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1,  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  <m:e>
                            <m:nary>
                              <m:naryPr>
                                <m:chr m:val="∑"/>
                                <m:limLoc m:val="subSup"/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5"/>
                                  </m:r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−1−</m:t>
                                    </m:r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e>
                            </m:nary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𝑜𝑡h𝑒𝑟𝑤𝑖𝑠𝑒</m:t>
                            </m:r>
                          </m:e>
                        </m:eqArr>
                      </m:e>
                    </m:d>
                  </m:oMath>
                </a14:m>
                <a:endParaRPr lang="en-US" altLang="zh-TW" dirty="0"/>
              </a:p>
            </p:txBody>
          </p:sp>
        </mc:Choice>
        <mc:Fallback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8682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Binary </a:t>
            </a:r>
            <a:r>
              <a:rPr lang="en-US" altLang="zh-TW" dirty="0" smtClean="0"/>
              <a:t>Search Tree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altLang="zh-TW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                  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1,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                  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1,  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  <m:e>
                            <m:nary>
                              <m:naryPr>
                                <m:chr m:val="∑"/>
                                <m:limLoc m:val="subSup"/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5"/>
                                  </m:r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−1−</m:t>
                                    </m:r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e>
                            </m:nary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𝑜𝑡h𝑒𝑟𝑤𝑖𝑠𝑒</m:t>
                            </m:r>
                          </m:e>
                        </m:eqArr>
                      </m:e>
                    </m:d>
                  </m:oMath>
                </a14:m>
                <a:endParaRPr lang="en-US" altLang="zh-TW" dirty="0"/>
              </a:p>
            </p:txBody>
          </p:sp>
        </mc:Choice>
        <mc:Fallback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7287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Q2 exercise 15.21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Prove that a </a:t>
            </a:r>
            <a:r>
              <a:rPr lang="en-US" altLang="zh-TW" b="1" dirty="0" smtClean="0">
                <a:solidFill>
                  <a:srgbClr val="FF0000"/>
                </a:solidFill>
              </a:rPr>
              <a:t>strictly binary tree </a:t>
            </a:r>
            <a:r>
              <a:rPr lang="en-US" altLang="zh-TW" dirty="0" smtClean="0"/>
              <a:t>with n leaves has exactly 2n-1 nodes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1478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proof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>
              <a:xfrm>
                <a:off x="1176864" y="2514849"/>
                <a:ext cx="6798736" cy="3548200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TW" dirty="0" smtClean="0"/>
                  <a:t>, the proposition holds.</a:t>
                </a:r>
              </a:p>
              <a:p>
                <a:r>
                  <a:rPr lang="en-US" altLang="zh-TW" dirty="0" smtClean="0"/>
                  <a:t>Suppose the proposition hold 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pPr algn="just"/>
                <a:r>
                  <a:rPr lang="en-US" altLang="zh-TW" dirty="0" smtClean="0"/>
                  <a:t>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altLang="zh-TW" dirty="0" smtClean="0"/>
                  <a:t>. Because the tree is strictly binary tree, the new tree must have</a:t>
                </a:r>
              </a:p>
              <a:p>
                <a:pPr marL="0" indent="0" algn="just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 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k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−1+2=2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dirty="0" smtClean="0"/>
                  <a:t> nodes</a:t>
                </a:r>
              </a:p>
              <a:p>
                <a:pPr algn="just"/>
                <a:r>
                  <a:rPr lang="en-US" altLang="zh-TW" dirty="0" smtClean="0"/>
                  <a:t>By M.I., the proposition is true.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6864" y="2514849"/>
                <a:ext cx="6798736" cy="3548200"/>
              </a:xfrm>
              <a:blipFill rotWithShape="0">
                <a:blip r:embed="rId2" cstate="print"/>
                <a:stretch>
                  <a:fillRect l="-1614" t="-2921" r="-143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3036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Q3 exercise 16.13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How many nodes </a:t>
            </a:r>
            <a:r>
              <a:rPr lang="en-US" altLang="zh-TW" dirty="0" smtClean="0"/>
              <a:t>at the certain level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68348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/>
          </p:cNvSpPr>
          <p:nvPr/>
        </p:nvSpPr>
        <p:spPr>
          <a:xfrm rot="10800000" flipV="1">
            <a:off x="596970" y="1427917"/>
            <a:ext cx="7950059" cy="4002166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 smtClean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template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&lt;</a:t>
            </a:r>
            <a:r>
              <a:rPr lang="en-US" altLang="zh-TW" sz="18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typename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8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</a:t>
            </a:r>
            <a:endParaRPr lang="en-US" sz="1800" kern="0" dirty="0" smtClean="0">
              <a:solidFill>
                <a:srgbClr val="0000FF"/>
              </a:solidFill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1800" kern="0" dirty="0" err="1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::</a:t>
            </a:r>
            <a:r>
              <a:rPr lang="en-US" sz="18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getNodesAtLevel</a:t>
            </a:r>
            <a:r>
              <a:rPr lang="en-US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</a:t>
            </a:r>
            <a:r>
              <a:rPr lang="en-US" sz="18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TreeNode</a:t>
            </a:r>
            <a:r>
              <a:rPr lang="en-US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</a:t>
            </a:r>
            <a:r>
              <a:rPr lang="en-US" altLang="zh-TW" sz="18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&gt;* root, </a:t>
            </a:r>
            <a:r>
              <a:rPr lang="en-US" sz="1800" kern="0" dirty="0" err="1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level){	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if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(level &gt; root-&gt;</a:t>
            </a:r>
            <a:r>
              <a:rPr lang="en-US" altLang="zh-TW" sz="18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getHeight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() || *root == </a:t>
            </a:r>
            <a:r>
              <a:rPr lang="en-US" altLang="zh-TW" sz="18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null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){</a:t>
            </a:r>
          </a:p>
          <a:p>
            <a:pPr marL="0" indent="0"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</a:t>
            </a:r>
            <a:r>
              <a:rPr lang="en-US" altLang="zh-TW" sz="18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return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0;</a:t>
            </a:r>
          </a:p>
          <a:p>
            <a:pPr marL="0" indent="0">
              <a:buNone/>
            </a:pP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} </a:t>
            </a:r>
            <a:r>
              <a:rPr lang="en-US" altLang="zh-TW" sz="18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else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8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if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( level = 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1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) {</a:t>
            </a:r>
          </a:p>
          <a:p>
            <a:pPr marL="0" indent="0">
              <a:buNone/>
            </a:pP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</a:t>
            </a:r>
            <a:r>
              <a:rPr lang="en-US" altLang="zh-TW" sz="18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return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1;</a:t>
            </a:r>
          </a:p>
          <a:p>
            <a:pPr marL="0" indent="0">
              <a:buNone/>
            </a:pP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} </a:t>
            </a:r>
            <a:r>
              <a:rPr lang="en-US" altLang="zh-TW" sz="18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else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{</a:t>
            </a:r>
          </a:p>
          <a:p>
            <a:pPr marL="0" indent="0"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</a:t>
            </a:r>
            <a:r>
              <a:rPr lang="en-US" altLang="zh-TW" sz="18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return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8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getNodesAtLevel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(root-&gt;</a:t>
            </a:r>
            <a:r>
              <a:rPr lang="en-US" altLang="zh-TW" sz="18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getLeftChildptr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(), level - 1) + 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getNodesAtLevel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(root-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 </a:t>
            </a:r>
            <a:r>
              <a:rPr lang="en-US" altLang="zh-TW" sz="18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getRightChildptr</a:t>
            </a: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(), 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level - 1)</a:t>
            </a:r>
            <a:endParaRPr lang="en-US" altLang="zh-TW" sz="1800" kern="0" dirty="0" smtClean="0"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18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}</a:t>
            </a:r>
          </a:p>
        </p:txBody>
      </p:sp>
    </p:spTree>
    <p:extLst>
      <p:ext uri="{BB962C8B-B14F-4D97-AF65-F5344CB8AC3E}">
        <p14:creationId xmlns:p14="http://schemas.microsoft.com/office/powerpoint/2010/main" val="2497127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Q4 exercise 16.14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Level-order traversal </a:t>
            </a:r>
            <a:r>
              <a:rPr lang="en-US" altLang="zh-TW" dirty="0" smtClean="0"/>
              <a:t>implementation</a:t>
            </a:r>
          </a:p>
          <a:p>
            <a:r>
              <a:rPr lang="en-US" altLang="zh-TW" dirty="0" smtClean="0"/>
              <a:t>Hint: using </a:t>
            </a:r>
            <a:r>
              <a:rPr lang="en-US" altLang="zh-TW" b="1" dirty="0" smtClean="0">
                <a:solidFill>
                  <a:srgbClr val="FF0000"/>
                </a:solidFill>
              </a:rPr>
              <a:t>BFS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47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Queue&lt;node&gt; </a:t>
            </a:r>
            <a:r>
              <a:rPr lang="en-US" altLang="zh-TW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bfs</a:t>
            </a: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900" indent="0">
              <a:buNone/>
            </a:pP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bfs.enqueue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root );</a:t>
            </a:r>
          </a:p>
          <a:p>
            <a:pPr marL="3690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while </a:t>
            </a:r>
            <a:r>
              <a:rPr lang="en-US" altLang="zh-TW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bfs</a:t>
            </a: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 is not empty</a:t>
            </a:r>
          </a:p>
          <a:p>
            <a:pPr marL="3690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print 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bfs.peekFront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b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bfs.enqueue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bfs.peekFront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().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leftChild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b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bfs.enqueue</a:t>
            </a: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altLang="zh-TW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bfs.peekFront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().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rightChild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) </a:t>
            </a: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bfs.dequeue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zh-TW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985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Q5 exercise 17.13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Implement the heap sort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49888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/>
          </p:cNvSpPr>
          <p:nvPr/>
        </p:nvSpPr>
        <p:spPr>
          <a:xfrm rot="10800000" flipV="1">
            <a:off x="1127439" y="621728"/>
            <a:ext cx="6798736" cy="580401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#include &lt;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iostream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using namespace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std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</a:t>
            </a:r>
          </a:p>
          <a:p>
            <a:pPr marL="0" indent="0">
              <a:spcAft>
                <a:spcPts val="0"/>
              </a:spcAft>
              <a:buNone/>
            </a:pPr>
            <a:endParaRPr lang="en-US" altLang="zh-TW" sz="1500" kern="0" dirty="0"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void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max_heapify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*a,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,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n)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{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j = 2*</a:t>
            </a:r>
            <a:r>
              <a:rPr lang="en-US" altLang="zh-TW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, temp = a[</a:t>
            </a:r>
            <a:r>
              <a:rPr lang="en-US" altLang="zh-TW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];</a:t>
            </a:r>
            <a:endParaRPr lang="en-US" altLang="zh-TW" sz="1500" kern="0" dirty="0"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while (j &lt;= n)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{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if (j &lt; n &amp;&amp; a[j+1] &gt; a[j])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    j = j+1;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if (temp &gt; a[j])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    break;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else if (temp &lt;= a[j])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{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    a[j/2] = a[j];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    j = 2*j;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}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}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a[j/2] = temp;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return;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}</a:t>
            </a:r>
            <a:endParaRPr lang="en-US" altLang="zh-TW" sz="1500" kern="0" dirty="0" smtClean="0"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284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/>
          </p:cNvSpPr>
          <p:nvPr/>
        </p:nvSpPr>
        <p:spPr>
          <a:xfrm rot="10800000" flipV="1">
            <a:off x="1012109" y="1577208"/>
            <a:ext cx="6798736" cy="3703583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void heapsort(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*a, 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n)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{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, temp;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for (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n; 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&gt;= 2; 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--)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{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temp = a[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];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a[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] = a[1];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a[1] = temp;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max_heapify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(a, 1, 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- 1);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}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}</a:t>
            </a:r>
            <a:endParaRPr lang="en-US" altLang="zh-TW" sz="1800" kern="0" dirty="0" smtClean="0"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679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/>
          </p:cNvSpPr>
          <p:nvPr/>
        </p:nvSpPr>
        <p:spPr>
          <a:xfrm rot="10800000" flipV="1">
            <a:off x="1127439" y="2076309"/>
            <a:ext cx="6798736" cy="2705381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void 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build_maxheap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*a, 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n)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{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for(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n/2; 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&gt;= 1; 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--)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{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max_heapify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(a, </a:t>
            </a:r>
            <a:r>
              <a:rPr lang="en-US" altLang="zh-TW" sz="18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, n);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}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8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}</a:t>
            </a:r>
            <a:endParaRPr lang="en-US" altLang="zh-TW" sz="1800" kern="0" dirty="0" smtClean="0"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883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/>
          </p:cNvSpPr>
          <p:nvPr/>
        </p:nvSpPr>
        <p:spPr>
          <a:xfrm rot="10800000" flipV="1">
            <a:off x="1127439" y="489587"/>
            <a:ext cx="6798736" cy="5878826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main()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{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n, 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, x;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cout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&lt;&lt;"Enter no of elements of 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arrayn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";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cin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&gt;&gt;n;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a[20];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for (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1; 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&lt;= n; 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++)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{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cout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&lt;&lt;"Enter element"&lt;&lt;(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)&lt;&lt;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endl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cin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&gt;&gt;a[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];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}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build_maxheap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a,n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heapsort(a, n);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cout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&lt;&lt;"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nnSorted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Arrayn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";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for (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1; 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&lt;= n; 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++)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{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    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cout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&lt;&lt;a[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]&lt;&lt;</a:t>
            </a:r>
            <a:r>
              <a:rPr lang="en-US" altLang="zh-TW" sz="16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endl</a:t>
            </a: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}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return 0;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}</a:t>
            </a:r>
            <a:endParaRPr lang="en-US" altLang="zh-TW" sz="1600" kern="0" dirty="0" smtClean="0"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965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ded Design Yellow 16x9">
  <a:themeElements>
    <a:clrScheme name="Banded_Design_Yellow">
      <a:dk1>
        <a:srgbClr val="323232"/>
      </a:dk1>
      <a:lt1>
        <a:sysClr val="window" lastClr="FFFFFF"/>
      </a:lt1>
      <a:dk2>
        <a:srgbClr val="000000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Microsoft JhengHei UI">
      <a:majorFont>
        <a:latin typeface="Microsoft JhengHei UI"/>
        <a:ea typeface="Microsoft JhengHei UI"/>
        <a:cs typeface=""/>
      </a:majorFont>
      <a:minorFont>
        <a:latin typeface="Microsoft JhengHei UI"/>
        <a:ea typeface="Microsoft Jheng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_Design_Yellow_TP102900996" id="{AB4870CB-06BC-483D-898D-CB6E678212C7}" vid="{2ED2B3FE-BC13-4C0A-890E-57CB699DBA16}"/>
    </a:ext>
  </a:extLst>
</a:theme>
</file>

<file path=ppt/theme/theme2.xml><?xml version="1.0" encoding="utf-8"?>
<a:theme xmlns:a="http://schemas.openxmlformats.org/drawingml/2006/main" name="Office Theme">
  <a:themeElements>
    <a:clrScheme name="Banded_Design_Yellow">
      <a:dk1>
        <a:srgbClr val="595959"/>
      </a:dk1>
      <a:lt1>
        <a:sysClr val="window" lastClr="FFFFFF"/>
      </a:lt1>
      <a:dk2>
        <a:srgbClr val="323232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Yellow">
      <a:dk1>
        <a:srgbClr val="595959"/>
      </a:dk1>
      <a:lt1>
        <a:sysClr val="window" lastClr="FFFFFF"/>
      </a:lt1>
      <a:dk2>
        <a:srgbClr val="323232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66677B1-365E-411F-9971-C788BC2975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黃色橫紋設計簡報 (寬螢幕)</Template>
  <TotalTime>0</TotalTime>
  <Words>1370</Words>
  <Application>Microsoft Office PowerPoint</Application>
  <PresentationFormat>如螢幕大小 (4:3)</PresentationFormat>
  <Paragraphs>372</Paragraphs>
  <Slides>51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51</vt:i4>
      </vt:variant>
    </vt:vector>
  </HeadingPairs>
  <TitlesOfParts>
    <vt:vector size="61" baseType="lpstr">
      <vt:lpstr>Lucida Sans Typewriter</vt:lpstr>
      <vt:lpstr>Microsoft JhengHei UI</vt:lpstr>
      <vt:lpstr>細明體</vt:lpstr>
      <vt:lpstr>新細明體</vt:lpstr>
      <vt:lpstr>Arial</vt:lpstr>
      <vt:lpstr>Book Antiqua</vt:lpstr>
      <vt:lpstr>Cambria Math</vt:lpstr>
      <vt:lpstr>Consolas</vt:lpstr>
      <vt:lpstr>Times New Roman</vt:lpstr>
      <vt:lpstr>Banded Design Yellow 16x9</vt:lpstr>
      <vt:lpstr>Data Structures TA  Session #4 </vt:lpstr>
      <vt:lpstr>Assignment #6</vt:lpstr>
      <vt:lpstr>Q1</vt:lpstr>
      <vt:lpstr>The problem </vt:lpstr>
      <vt:lpstr>Sample code </vt:lpstr>
      <vt:lpstr>Q2 exercise 10.8</vt:lpstr>
      <vt:lpstr>The problem</vt:lpstr>
      <vt:lpstr>Please recall the definition of O(n)</vt:lpstr>
      <vt:lpstr>The proof of  f(n)=O(log_a⁡n )→f(n)=O(log_b⁡n)</vt:lpstr>
      <vt:lpstr>Q3 exercise 10.10 (midterm)</vt:lpstr>
      <vt:lpstr>Sample solution</vt:lpstr>
      <vt:lpstr>Q4 exercise 14.10 (midterm)</vt:lpstr>
      <vt:lpstr>The problem</vt:lpstr>
      <vt:lpstr>PowerPoint 簡報</vt:lpstr>
      <vt:lpstr>Q5 exercise 11.16 (midterm)</vt:lpstr>
      <vt:lpstr>Target algorithms</vt:lpstr>
      <vt:lpstr>Assignment #7</vt:lpstr>
      <vt:lpstr>Q1 exercise 13.11 (modified)</vt:lpstr>
      <vt:lpstr>The result</vt:lpstr>
      <vt:lpstr>The result</vt:lpstr>
      <vt:lpstr>Q2 exercise 13.14</vt:lpstr>
      <vt:lpstr>a.</vt:lpstr>
      <vt:lpstr>a.</vt:lpstr>
      <vt:lpstr>b. Canonical form of a queue</vt:lpstr>
      <vt:lpstr>Q3 exercise 14.7</vt:lpstr>
      <vt:lpstr>Notice</vt:lpstr>
      <vt:lpstr>Comparison (enqueue)</vt:lpstr>
      <vt:lpstr>Comparison (dequeue)</vt:lpstr>
      <vt:lpstr>Q4 exercise 15.10</vt:lpstr>
      <vt:lpstr>The BST</vt:lpstr>
      <vt:lpstr>a. Which node comes just before the root?</vt:lpstr>
      <vt:lpstr>2 traversal results</vt:lpstr>
      <vt:lpstr>Q5 exercise 15.11 (modified)</vt:lpstr>
      <vt:lpstr>Notice</vt:lpstr>
      <vt:lpstr>90, 45, 65, 27, 57, and 10</vt:lpstr>
      <vt:lpstr>10, 57, 27, 65, 45, and 90</vt:lpstr>
      <vt:lpstr>Assignment #8</vt:lpstr>
      <vt:lpstr>Q1 exercise 15.15</vt:lpstr>
      <vt:lpstr>Binary Tree</vt:lpstr>
      <vt:lpstr>Binary Search Tree</vt:lpstr>
      <vt:lpstr>Q2 exercise 15.21</vt:lpstr>
      <vt:lpstr>The proof</vt:lpstr>
      <vt:lpstr>Q3 exercise 16.13</vt:lpstr>
      <vt:lpstr>PowerPoint 簡報</vt:lpstr>
      <vt:lpstr>Q4 exercise 16.14</vt:lpstr>
      <vt:lpstr>The pseudocode</vt:lpstr>
      <vt:lpstr>Q5 exercise 17.13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2016-12-22T08:14:33Z</dcterms:created>
  <dcterms:modified xsi:type="dcterms:W3CDTF">2016-12-26T03:58:50Z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TC029009979991</vt:lpwstr>
  </property>
</Properties>
</file>