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3"/>
  </p:notesMasterIdLst>
  <p:handoutMasterIdLst>
    <p:handoutMasterId r:id="rId34"/>
  </p:handoutMasterIdLst>
  <p:sldIdLst>
    <p:sldId id="429" r:id="rId3"/>
    <p:sldId id="422" r:id="rId4"/>
    <p:sldId id="423" r:id="rId5"/>
    <p:sldId id="424" r:id="rId6"/>
    <p:sldId id="425" r:id="rId7"/>
    <p:sldId id="398" r:id="rId8"/>
    <p:sldId id="399" r:id="rId9"/>
    <p:sldId id="400" r:id="rId10"/>
    <p:sldId id="401" r:id="rId11"/>
    <p:sldId id="402" r:id="rId12"/>
    <p:sldId id="403" r:id="rId13"/>
    <p:sldId id="404" r:id="rId14"/>
    <p:sldId id="426" r:id="rId15"/>
    <p:sldId id="406" r:id="rId16"/>
    <p:sldId id="407" r:id="rId17"/>
    <p:sldId id="408" r:id="rId18"/>
    <p:sldId id="409" r:id="rId19"/>
    <p:sldId id="410" r:id="rId20"/>
    <p:sldId id="411" r:id="rId21"/>
    <p:sldId id="412" r:id="rId22"/>
    <p:sldId id="413" r:id="rId23"/>
    <p:sldId id="414" r:id="rId24"/>
    <p:sldId id="415" r:id="rId25"/>
    <p:sldId id="416" r:id="rId26"/>
    <p:sldId id="417" r:id="rId27"/>
    <p:sldId id="428" r:id="rId28"/>
    <p:sldId id="418" r:id="rId29"/>
    <p:sldId id="419" r:id="rId30"/>
    <p:sldId id="420" r:id="rId31"/>
    <p:sldId id="427" r:id="rId32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8716" autoAdjust="0"/>
  </p:normalViewPr>
  <p:slideViewPr>
    <p:cSldViewPr>
      <p:cViewPr varScale="1">
        <p:scale>
          <a:sx n="96" d="100"/>
          <a:sy n="96" d="100"/>
        </p:scale>
        <p:origin x="154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2020/6/3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2020/6/3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962400"/>
            <a:ext cx="6553200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87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30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OCL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OCL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OCL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298"/>
            <a:ext cx="8229600" cy="511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2272"/>
            <a:ext cx="2114536" cy="28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2020: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Object Constraint Language</a:t>
            </a:r>
            <a:br>
              <a:rPr lang="en-US" altLang="zh-TW" dirty="0"/>
            </a:br>
            <a:r>
              <a:rPr lang="en-US" altLang="zh-TW" dirty="0"/>
              <a:t>(OCL)</a:t>
            </a:r>
            <a:br>
              <a:rPr lang="en-US" altLang="zh-TW" dirty="0"/>
            </a:br>
            <a:r>
              <a:rPr lang="en-US" altLang="zh-TW" sz="3200" dirty="0"/>
              <a:t>(Based on [OMG 2012])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/>
              <a:t>Yih-Kuen Tsay</a:t>
            </a:r>
          </a:p>
          <a:p>
            <a:pPr eaLnBrk="1" hangingPunct="1"/>
            <a:r>
              <a:rPr lang="en-US" altLang="zh-TW" dirty="0"/>
              <a:t>Dept. of Information Management</a:t>
            </a:r>
          </a:p>
          <a:p>
            <a:pPr eaLnBrk="1" hangingPunct="1"/>
            <a:r>
              <a:rPr lang="en-US" altLang="zh-TW" dirty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20FEA1B-3AD1-E84F-A49F-074C2D741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CBF3FDA-6D51-E94F-8D33-D016C0BEE8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Introduction</a:t>
            </a:r>
          </a:p>
          <a:p>
            <a:pPr eaLnBrk="1" hangingPunct="1"/>
            <a:r>
              <a:rPr lang="en-US" altLang="zh-TW" dirty="0"/>
              <a:t>Relation with UML Models</a:t>
            </a:r>
          </a:p>
          <a:p>
            <a:pPr eaLnBrk="1" hangingPunct="1"/>
            <a:r>
              <a:rPr lang="en-US" altLang="zh-TW" dirty="0"/>
              <a:t>Values, Types, and Expressions</a:t>
            </a:r>
          </a:p>
          <a:p>
            <a:pPr eaLnBrk="1" hangingPunct="1"/>
            <a:r>
              <a:rPr lang="en-US" altLang="zh-TW" dirty="0"/>
              <a:t>Objects and Properties</a:t>
            </a:r>
          </a:p>
          <a:p>
            <a:pPr eaLnBrk="1" hangingPunct="1"/>
            <a:r>
              <a:rPr lang="en-US" altLang="zh-TW" dirty="0"/>
              <a:t>Collection Operations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About the OCL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/>
              <a:t>The Object Constraint Language (OCL) is a </a:t>
            </a:r>
            <a:r>
              <a:rPr lang="en-US" altLang="zh-TW" sz="2800" b="1" dirty="0">
                <a:solidFill>
                  <a:srgbClr val="0070C0"/>
                </a:solidFill>
              </a:rPr>
              <a:t>formal</a:t>
            </a:r>
            <a:r>
              <a:rPr lang="en-US" altLang="zh-TW" sz="2800" dirty="0"/>
              <a:t> language for writing </a:t>
            </a:r>
            <a:r>
              <a:rPr lang="en-US" altLang="zh-TW" sz="2800" b="1" dirty="0">
                <a:solidFill>
                  <a:srgbClr val="0070C0"/>
                </a:solidFill>
              </a:rPr>
              <a:t>expressions</a:t>
            </a:r>
            <a:r>
              <a:rPr lang="en-US" altLang="zh-TW" sz="2800" dirty="0"/>
              <a:t> (such as invariants) on UML models.</a:t>
            </a:r>
          </a:p>
          <a:p>
            <a:pPr eaLnBrk="1" hangingPunct="1"/>
            <a:r>
              <a:rPr lang="en-US" altLang="zh-TW" sz="2800" dirty="0"/>
              <a:t>It can also be used to specify </a:t>
            </a:r>
            <a:r>
              <a:rPr lang="en-US" altLang="zh-TW" sz="2800" b="1" dirty="0"/>
              <a:t>queries</a:t>
            </a:r>
            <a:r>
              <a:rPr lang="en-US" altLang="zh-TW" sz="2800" dirty="0"/>
              <a:t> over objects.</a:t>
            </a:r>
          </a:p>
          <a:p>
            <a:pPr eaLnBrk="1" hangingPunct="1"/>
            <a:r>
              <a:rPr lang="en-US" altLang="zh-TW" sz="2800" dirty="0"/>
              <a:t>OCL expressions are pure specifications </a:t>
            </a:r>
            <a:r>
              <a:rPr lang="en-US" altLang="zh-TW" sz="2800" b="1" dirty="0"/>
              <a:t>without side effects</a:t>
            </a:r>
            <a:r>
              <a:rPr lang="en-US" altLang="zh-TW" sz="2800" dirty="0"/>
              <a:t> (they do not alter the state).</a:t>
            </a:r>
          </a:p>
          <a:p>
            <a:pPr eaLnBrk="1" hangingPunct="1"/>
            <a:r>
              <a:rPr lang="en-US" altLang="zh-TW" sz="2800" dirty="0"/>
              <a:t>The OCL is a </a:t>
            </a:r>
            <a:r>
              <a:rPr lang="en-US" altLang="zh-TW" sz="2800" b="1" dirty="0">
                <a:solidFill>
                  <a:srgbClr val="0070C0"/>
                </a:solidFill>
              </a:rPr>
              <a:t>typed</a:t>
            </a:r>
            <a:r>
              <a:rPr lang="en-US" altLang="zh-TW" sz="2800" dirty="0"/>
              <a:t> first-order language, using a familiar programming language-like syntax.</a:t>
            </a:r>
          </a:p>
          <a:p>
            <a:pPr eaLnBrk="1" hangingPunct="1"/>
            <a:r>
              <a:rPr lang="en-US" altLang="zh-TW" sz="2800" dirty="0"/>
              <a:t>The current version OCL 2.4 was published in February 2014.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Why OCL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UML diagrams do not provide all the relevant aspects of a specification.</a:t>
            </a:r>
          </a:p>
          <a:p>
            <a:pPr eaLnBrk="1" hangingPunct="1"/>
            <a:r>
              <a:rPr lang="en-US" altLang="zh-TW" dirty="0"/>
              <a:t>Additional constraints expressed by a </a:t>
            </a:r>
            <a:r>
              <a:rPr lang="en-US" altLang="zh-TW" dirty="0">
                <a:solidFill>
                  <a:srgbClr val="0070C0"/>
                </a:solidFill>
              </a:rPr>
              <a:t>natural language </a:t>
            </a:r>
            <a:r>
              <a:rPr lang="en-US" altLang="zh-TW" dirty="0"/>
              <a:t>may be </a:t>
            </a:r>
            <a:r>
              <a:rPr lang="en-US" altLang="zh-TW" dirty="0">
                <a:solidFill>
                  <a:srgbClr val="0070C0"/>
                </a:solidFill>
              </a:rPr>
              <a:t>ambiguous</a:t>
            </a:r>
            <a:r>
              <a:rPr lang="en-US" altLang="zh-TW" dirty="0"/>
              <a:t>.</a:t>
            </a:r>
          </a:p>
          <a:p>
            <a:pPr eaLnBrk="1" hangingPunct="1"/>
            <a:r>
              <a:rPr lang="en-US" altLang="zh-TW" dirty="0"/>
              <a:t>Traditional </a:t>
            </a:r>
            <a:r>
              <a:rPr lang="en-US" altLang="zh-TW" dirty="0">
                <a:solidFill>
                  <a:srgbClr val="0070C0"/>
                </a:solidFill>
              </a:rPr>
              <a:t>formal languages</a:t>
            </a:r>
            <a:r>
              <a:rPr lang="en-US" altLang="zh-TW" dirty="0"/>
              <a:t> are precise, but hard to use.</a:t>
            </a:r>
          </a:p>
          <a:p>
            <a:pPr eaLnBrk="1" hangingPunct="1"/>
            <a:r>
              <a:rPr lang="en-US" altLang="zh-TW" dirty="0"/>
              <a:t>OCL tries to be </a:t>
            </a:r>
            <a:r>
              <a:rPr lang="en-US" altLang="zh-TW" dirty="0">
                <a:solidFill>
                  <a:srgbClr val="0070C0"/>
                </a:solidFill>
              </a:rPr>
              <a:t>formal</a:t>
            </a:r>
            <a:r>
              <a:rPr lang="en-US" altLang="zh-TW" dirty="0"/>
              <a:t> and yet </a:t>
            </a:r>
            <a:r>
              <a:rPr lang="en-US" altLang="zh-TW" dirty="0">
                <a:solidFill>
                  <a:srgbClr val="0070C0"/>
                </a:solidFill>
              </a:rPr>
              <a:t>easy to use</a:t>
            </a:r>
            <a:r>
              <a:rPr lang="en-US" altLang="zh-TW" dirty="0"/>
              <a:t>. </a:t>
            </a:r>
          </a:p>
          <a:p>
            <a:pPr eaLnBrk="1" hangingPunct="1">
              <a:buFontTx/>
              <a:buNone/>
            </a:pPr>
            <a:endParaRPr lang="en-US" altLang="zh-TW" sz="2000" dirty="0"/>
          </a:p>
          <a:p>
            <a:pPr eaLnBrk="1" hangingPunct="1">
              <a:buFontTx/>
              <a:buNone/>
            </a:pPr>
            <a:r>
              <a:rPr lang="en-US" altLang="zh-TW" sz="2000" dirty="0">
                <a:solidFill>
                  <a:srgbClr val="C00000"/>
                </a:solidFill>
              </a:rPr>
              <a:t>Note: OCL does not seem to be in wide use, perhaps due to other similar competing specification languages such as JML; however, this exposition shows how UML specifications can be made more precise.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How Can the OCL Be Used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>
                <a:solidFill>
                  <a:srgbClr val="0070C0"/>
                </a:solidFill>
              </a:rPr>
              <a:t>Queries</a:t>
            </a:r>
            <a:r>
              <a:rPr lang="en-US" altLang="zh-TW" dirty="0"/>
              <a:t> over objects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>
                <a:solidFill>
                  <a:srgbClr val="0070C0"/>
                </a:solidFill>
              </a:rPr>
              <a:t>Invariants</a:t>
            </a:r>
            <a:r>
              <a:rPr lang="en-US" altLang="zh-TW" dirty="0"/>
              <a:t> on classes and types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>
                <a:solidFill>
                  <a:srgbClr val="0070C0"/>
                </a:solidFill>
              </a:rPr>
              <a:t>Pre</a:t>
            </a:r>
            <a:r>
              <a:rPr lang="en-US" altLang="zh-TW" dirty="0"/>
              <a:t> and </a:t>
            </a:r>
            <a:r>
              <a:rPr lang="en-US" altLang="zh-TW" dirty="0">
                <a:solidFill>
                  <a:srgbClr val="0070C0"/>
                </a:solidFill>
              </a:rPr>
              <a:t>post-conditions</a:t>
            </a:r>
            <a:r>
              <a:rPr lang="en-US" altLang="zh-TW" dirty="0"/>
              <a:t> on operations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Guards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Target sets for messages and actions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>
                <a:solidFill>
                  <a:srgbClr val="0070C0"/>
                </a:solidFill>
              </a:rPr>
              <a:t>Constraints</a:t>
            </a:r>
            <a:r>
              <a:rPr lang="en-US" altLang="zh-TW" dirty="0"/>
              <a:t> on operations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>
                <a:solidFill>
                  <a:srgbClr val="0070C0"/>
                </a:solidFill>
              </a:rPr>
              <a:t>Derivation rules</a:t>
            </a:r>
            <a:r>
              <a:rPr lang="en-US" altLang="zh-TW" dirty="0"/>
              <a:t> for attributes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Class Diagram Example</a:t>
            </a:r>
          </a:p>
        </p:txBody>
      </p:sp>
      <p:pic>
        <p:nvPicPr>
          <p:cNvPr id="19459" name="Picture 2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1625" y="908050"/>
            <a:ext cx="8540750" cy="5761038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  <p:cxnSp>
        <p:nvCxnSpPr>
          <p:cNvPr id="8" name="直線接點 7"/>
          <p:cNvCxnSpPr/>
          <p:nvPr/>
        </p:nvCxnSpPr>
        <p:spPr bwMode="auto">
          <a:xfrm>
            <a:off x="539552" y="4437112"/>
            <a:ext cx="2088232" cy="0"/>
          </a:xfrm>
          <a:prstGeom prst="lin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Relation with UML Models: Contexts</a:t>
            </a:r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Each OCL expression is written in the </a:t>
            </a:r>
            <a:r>
              <a:rPr lang="en-US" altLang="zh-TW" b="1" dirty="0">
                <a:solidFill>
                  <a:srgbClr val="0070C0"/>
                </a:solidFill>
              </a:rPr>
              <a:t>context</a:t>
            </a:r>
            <a:r>
              <a:rPr lang="en-US" altLang="zh-TW" dirty="0"/>
              <a:t> of an instance of a specific type.</a:t>
            </a:r>
          </a:p>
          <a:p>
            <a:pPr eaLnBrk="1" hangingPunct="1"/>
            <a:r>
              <a:rPr lang="en-US" altLang="zh-TW" dirty="0"/>
              <a:t>The reserved word </a:t>
            </a:r>
            <a:r>
              <a:rPr lang="en-US" altLang="zh-TW" i="1" dirty="0">
                <a:solidFill>
                  <a:srgbClr val="0070C0"/>
                </a:solidFill>
              </a:rPr>
              <a:t>self</a:t>
            </a:r>
            <a:r>
              <a:rPr lang="en-US" altLang="zh-TW" dirty="0"/>
              <a:t>  is used to refer to the </a:t>
            </a:r>
            <a:r>
              <a:rPr lang="en-US" altLang="zh-TW" dirty="0">
                <a:solidFill>
                  <a:srgbClr val="0070C0"/>
                </a:solidFill>
              </a:rPr>
              <a:t>contextual instance</a:t>
            </a:r>
            <a:r>
              <a:rPr lang="en-US" altLang="zh-TW" dirty="0"/>
              <a:t>.</a:t>
            </a:r>
          </a:p>
          <a:p>
            <a:pPr eaLnBrk="1" hangingPunct="1"/>
            <a:r>
              <a:rPr lang="en-US" altLang="zh-TW" dirty="0"/>
              <a:t>The context may be specified by a </a:t>
            </a:r>
            <a:r>
              <a:rPr lang="en-US" altLang="zh-TW" dirty="0">
                <a:solidFill>
                  <a:srgbClr val="0070C0"/>
                </a:solidFill>
              </a:rPr>
              <a:t>context declaration</a:t>
            </a:r>
            <a:r>
              <a:rPr lang="en-US" altLang="zh-TW" dirty="0"/>
              <a:t>.</a:t>
            </a:r>
          </a:p>
          <a:p>
            <a:pPr eaLnBrk="1" hangingPunct="1"/>
            <a:r>
              <a:rPr lang="en-US" altLang="zh-TW" dirty="0"/>
              <a:t>An explicit context declaration may be omitted if the OCL expression is properly placed in a diagram.</a:t>
            </a:r>
            <a:endParaRPr lang="en-US" altLang="zh-TW" b="1" i="1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Context for Invariants</a:t>
            </a:r>
            <a:endParaRPr lang="zh-TW" altLang="en-US" dirty="0"/>
          </a:p>
        </p:txBody>
      </p:sp>
      <p:sp>
        <p:nvSpPr>
          <p:cNvPr id="21507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/>
              <a:t>Inside the class diagram, as part of the constraint stereotype &lt;&lt;invariant&gt;&gt;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/>
              <a:t>	Example: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/>
              <a:t>	</a:t>
            </a:r>
            <a:r>
              <a:rPr lang="en-US" altLang="zh-TW" dirty="0" err="1">
                <a:solidFill>
                  <a:srgbClr val="0070C0"/>
                </a:solidFill>
              </a:rPr>
              <a:t>self.numberOfEmployees</a:t>
            </a:r>
            <a:r>
              <a:rPr lang="en-US" altLang="zh-TW" dirty="0">
                <a:solidFill>
                  <a:srgbClr val="0070C0"/>
                </a:solidFill>
              </a:rPr>
              <a:t> &gt; 50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/>
              <a:t>	specifies that the number of employees (of an object in the class Company) must always exceed 50.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TW" dirty="0"/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Alternatively (in a separate file),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/>
              <a:t>	</a:t>
            </a:r>
            <a:r>
              <a:rPr lang="en-US" altLang="zh-TW" b="1" dirty="0">
                <a:solidFill>
                  <a:srgbClr val="0070C0"/>
                </a:solidFill>
              </a:rPr>
              <a:t>context </a:t>
            </a:r>
            <a:r>
              <a:rPr lang="en-US" altLang="zh-TW" dirty="0">
                <a:solidFill>
                  <a:srgbClr val="0070C0"/>
                </a:solidFill>
              </a:rPr>
              <a:t>Company </a:t>
            </a:r>
            <a:r>
              <a:rPr lang="en-US" altLang="zh-TW" b="1" dirty="0">
                <a:solidFill>
                  <a:srgbClr val="0070C0"/>
                </a:solidFill>
              </a:rPr>
              <a:t>inv</a:t>
            </a:r>
            <a:r>
              <a:rPr lang="en-US" altLang="zh-TW" dirty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>
                <a:solidFill>
                  <a:srgbClr val="0070C0"/>
                </a:solidFill>
              </a:rPr>
              <a:t>		</a:t>
            </a:r>
            <a:r>
              <a:rPr lang="en-US" altLang="zh-TW" dirty="0" err="1">
                <a:solidFill>
                  <a:srgbClr val="0070C0"/>
                </a:solidFill>
              </a:rPr>
              <a:t>self.numberOfEmployees</a:t>
            </a:r>
            <a:r>
              <a:rPr lang="en-US" altLang="zh-TW" dirty="0">
                <a:solidFill>
                  <a:srgbClr val="0070C0"/>
                </a:solidFill>
              </a:rPr>
              <a:t> &gt; 50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Context for Invariants (cont.)</a:t>
            </a:r>
            <a:endParaRPr lang="zh-TW" altLang="en-US" dirty="0"/>
          </a:p>
        </p:txBody>
      </p:sp>
      <p:sp>
        <p:nvSpPr>
          <p:cNvPr id="2253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/>
              <a:t>The keyword </a:t>
            </a:r>
            <a:r>
              <a:rPr lang="en-US" altLang="zh-TW" i="1" dirty="0">
                <a:solidFill>
                  <a:srgbClr val="0070C0"/>
                </a:solidFill>
              </a:rPr>
              <a:t>self</a:t>
            </a:r>
            <a:r>
              <a:rPr lang="en-US" altLang="zh-TW" dirty="0"/>
              <a:t> may be omitted.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Also, a different name may be used for </a:t>
            </a:r>
            <a:r>
              <a:rPr lang="en-US" altLang="zh-TW" i="1" dirty="0"/>
              <a:t>self </a:t>
            </a:r>
            <a:r>
              <a:rPr lang="en-US" altLang="zh-TW" dirty="0"/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/>
              <a:t>	</a:t>
            </a:r>
            <a:r>
              <a:rPr lang="en-US" altLang="zh-TW" b="1" dirty="0">
                <a:solidFill>
                  <a:srgbClr val="0070C0"/>
                </a:solidFill>
              </a:rPr>
              <a:t>context </a:t>
            </a:r>
            <a:r>
              <a:rPr lang="en-US" altLang="zh-TW" dirty="0">
                <a:solidFill>
                  <a:srgbClr val="0070C0"/>
                </a:solidFill>
              </a:rPr>
              <a:t>c : Company </a:t>
            </a:r>
            <a:r>
              <a:rPr lang="en-US" altLang="zh-TW" b="1" dirty="0">
                <a:solidFill>
                  <a:srgbClr val="0070C0"/>
                </a:solidFill>
              </a:rPr>
              <a:t>inv</a:t>
            </a:r>
            <a:r>
              <a:rPr lang="en-US" altLang="zh-TW" dirty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>
                <a:solidFill>
                  <a:srgbClr val="0070C0"/>
                </a:solidFill>
              </a:rPr>
              <a:t>		</a:t>
            </a:r>
            <a:r>
              <a:rPr lang="en-US" altLang="zh-TW" dirty="0" err="1">
                <a:solidFill>
                  <a:srgbClr val="0070C0"/>
                </a:solidFill>
              </a:rPr>
              <a:t>c.numberOfEmployees</a:t>
            </a:r>
            <a:r>
              <a:rPr lang="en-US" altLang="zh-TW" dirty="0">
                <a:solidFill>
                  <a:srgbClr val="0070C0"/>
                </a:solidFill>
              </a:rPr>
              <a:t> &gt; 50</a:t>
            </a:r>
            <a:endParaRPr lang="en-US" altLang="zh-TW" dirty="0"/>
          </a:p>
          <a:p>
            <a:pPr eaLnBrk="1" hangingPunct="1">
              <a:lnSpc>
                <a:spcPct val="80000"/>
              </a:lnSpc>
              <a:buNone/>
            </a:pPr>
            <a:endParaRPr lang="en-US" altLang="zh-TW" dirty="0"/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The invariant itself can also be given a name (after </a:t>
            </a:r>
            <a:r>
              <a:rPr lang="en-US" altLang="zh-TW" b="1" dirty="0"/>
              <a:t>inv</a:t>
            </a:r>
            <a:r>
              <a:rPr lang="en-US" altLang="zh-TW" dirty="0"/>
              <a:t>) for later references: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/>
              <a:t>	</a:t>
            </a:r>
            <a:r>
              <a:rPr lang="en-US" altLang="zh-TW" b="1" dirty="0">
                <a:solidFill>
                  <a:srgbClr val="0070C0"/>
                </a:solidFill>
              </a:rPr>
              <a:t>context </a:t>
            </a:r>
            <a:r>
              <a:rPr lang="en-US" altLang="zh-TW" dirty="0">
                <a:solidFill>
                  <a:srgbClr val="0070C0"/>
                </a:solidFill>
              </a:rPr>
              <a:t>c : Company </a:t>
            </a:r>
            <a:r>
              <a:rPr lang="en-US" altLang="zh-TW" b="1" dirty="0">
                <a:solidFill>
                  <a:srgbClr val="0070C0"/>
                </a:solidFill>
              </a:rPr>
              <a:t>inv</a:t>
            </a:r>
            <a:r>
              <a:rPr lang="en-US" altLang="zh-TW" dirty="0">
                <a:solidFill>
                  <a:srgbClr val="0070C0"/>
                </a:solidFill>
              </a:rPr>
              <a:t> </a:t>
            </a:r>
            <a:r>
              <a:rPr lang="en-US" altLang="zh-TW" dirty="0" err="1">
                <a:solidFill>
                  <a:srgbClr val="0070C0"/>
                </a:solidFill>
              </a:rPr>
              <a:t>enoughEmployees</a:t>
            </a:r>
            <a:r>
              <a:rPr lang="en-US" altLang="zh-TW" dirty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>
                <a:solidFill>
                  <a:srgbClr val="0070C0"/>
                </a:solidFill>
              </a:rPr>
              <a:t>		</a:t>
            </a:r>
            <a:r>
              <a:rPr lang="en-US" altLang="zh-TW" dirty="0" err="1">
                <a:solidFill>
                  <a:srgbClr val="0070C0"/>
                </a:solidFill>
              </a:rPr>
              <a:t>c.numberOfEmployees</a:t>
            </a:r>
            <a:r>
              <a:rPr lang="en-US" altLang="zh-TW" dirty="0">
                <a:solidFill>
                  <a:srgbClr val="0070C0"/>
                </a:solidFill>
              </a:rPr>
              <a:t> &gt; 50</a:t>
            </a:r>
            <a:endParaRPr lang="en-US" altLang="zh-TW" dirty="0"/>
          </a:p>
          <a:p>
            <a:pPr eaLnBrk="1" hangingPunct="1">
              <a:lnSpc>
                <a:spcPct val="80000"/>
              </a:lnSpc>
              <a:buNone/>
            </a:pP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Context for Pre and Post-Conditions</a:t>
            </a:r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As part of the &lt;&lt;precondition&gt;&gt; and &lt;&lt;</a:t>
            </a:r>
            <a:r>
              <a:rPr lang="en-US" altLang="zh-TW" dirty="0" err="1"/>
              <a:t>postcondition</a:t>
            </a:r>
            <a:r>
              <a:rPr lang="en-US" altLang="zh-TW" dirty="0"/>
              <a:t>&gt;&gt; constraint stereotypes associated with an operation</a:t>
            </a:r>
          </a:p>
          <a:p>
            <a:pPr eaLnBrk="1" hangingPunct="1"/>
            <a:r>
              <a:rPr lang="en-US" altLang="zh-TW" dirty="0"/>
              <a:t>Here, </a:t>
            </a:r>
            <a:r>
              <a:rPr lang="en-US" altLang="zh-TW" i="1" dirty="0">
                <a:solidFill>
                  <a:srgbClr val="0070C0"/>
                </a:solidFill>
              </a:rPr>
              <a:t>self </a:t>
            </a:r>
            <a:r>
              <a:rPr lang="en-US" altLang="zh-TW" dirty="0"/>
              <a:t>refers to an instance of the class that owns the operation.</a:t>
            </a:r>
          </a:p>
          <a:p>
            <a:pPr eaLnBrk="1" hangingPunct="1"/>
            <a:r>
              <a:rPr lang="en-US" altLang="zh-TW" dirty="0"/>
              <a:t>Basic form:</a:t>
            </a:r>
          </a:p>
          <a:p>
            <a:pPr eaLnBrk="1" hangingPunct="1">
              <a:buFontTx/>
              <a:buNone/>
            </a:pPr>
            <a:r>
              <a:rPr lang="en-US" altLang="zh-TW" b="1" dirty="0"/>
              <a:t>	context </a:t>
            </a:r>
            <a:r>
              <a:rPr lang="en-US" altLang="zh-TW" dirty="0" err="1"/>
              <a:t>Typename</a:t>
            </a:r>
            <a:r>
              <a:rPr lang="en-US" altLang="zh-TW" dirty="0"/>
              <a:t>::</a:t>
            </a:r>
            <a:r>
              <a:rPr lang="en-US" altLang="zh-TW" dirty="0" err="1"/>
              <a:t>operationName</a:t>
            </a:r>
            <a:r>
              <a:rPr lang="en-US" altLang="zh-TW" dirty="0"/>
              <a:t>(param1 : Type1, ... ): </a:t>
            </a:r>
            <a:r>
              <a:rPr lang="en-US" altLang="zh-TW" dirty="0" err="1"/>
              <a:t>ReturnType</a:t>
            </a:r>
            <a:endParaRPr lang="en-US" altLang="zh-TW" dirty="0"/>
          </a:p>
          <a:p>
            <a:pPr eaLnBrk="1" hangingPunct="1">
              <a:buFontTx/>
              <a:buNone/>
            </a:pPr>
            <a:r>
              <a:rPr lang="en-US" altLang="zh-TW" b="1" dirty="0"/>
              <a:t>		</a:t>
            </a:r>
            <a:r>
              <a:rPr lang="en-US" altLang="zh-TW" b="1" dirty="0">
                <a:solidFill>
                  <a:srgbClr val="0070C0"/>
                </a:solidFill>
              </a:rPr>
              <a:t>pre</a:t>
            </a:r>
            <a:r>
              <a:rPr lang="en-US" altLang="zh-TW" dirty="0"/>
              <a:t>: param1 &gt; ...</a:t>
            </a:r>
          </a:p>
          <a:p>
            <a:pPr eaLnBrk="1" hangingPunct="1">
              <a:buFontTx/>
              <a:buNone/>
            </a:pPr>
            <a:r>
              <a:rPr lang="en-US" altLang="zh-TW" b="1" dirty="0"/>
              <a:t>		</a:t>
            </a:r>
            <a:r>
              <a:rPr lang="en-US" altLang="zh-TW" b="1" dirty="0">
                <a:solidFill>
                  <a:srgbClr val="0070C0"/>
                </a:solidFill>
              </a:rPr>
              <a:t>post</a:t>
            </a:r>
            <a:r>
              <a:rPr lang="en-US" altLang="zh-TW" dirty="0"/>
              <a:t>: </a:t>
            </a:r>
            <a:r>
              <a:rPr lang="en-US" altLang="zh-TW" dirty="0">
                <a:solidFill>
                  <a:srgbClr val="C00000"/>
                </a:solidFill>
              </a:rPr>
              <a:t>result</a:t>
            </a:r>
            <a:r>
              <a:rPr lang="en-US" altLang="zh-TW" dirty="0"/>
              <a:t> = ... (result is a reserved keyword)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Context for Pre and Post-Conditions (cont.)</a:t>
            </a:r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endParaRPr lang="en-US" altLang="zh-TW" sz="2800" dirty="0"/>
          </a:p>
          <a:p>
            <a:pPr eaLnBrk="1" hangingPunct="1"/>
            <a:r>
              <a:rPr lang="en-US" altLang="zh-TW" dirty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context </a:t>
            </a:r>
            <a:r>
              <a:rPr lang="en-US" altLang="zh-TW" sz="2800" dirty="0"/>
              <a:t>Person::income(d : Date) : Integer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	post</a:t>
            </a:r>
            <a:r>
              <a:rPr lang="en-US" altLang="zh-TW" sz="2800" dirty="0"/>
              <a:t>: result = 5000</a:t>
            </a:r>
          </a:p>
          <a:p>
            <a:pPr eaLnBrk="1" hangingPunct="1"/>
            <a:r>
              <a:rPr lang="en-US" altLang="zh-TW" dirty="0"/>
              <a:t>Names may be given: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context </a:t>
            </a:r>
            <a:r>
              <a:rPr lang="en-US" altLang="zh-TW" sz="2800" dirty="0" err="1"/>
              <a:t>Typename</a:t>
            </a:r>
            <a:r>
              <a:rPr lang="en-US" altLang="zh-TW" sz="2800" dirty="0"/>
              <a:t>::</a:t>
            </a:r>
            <a:r>
              <a:rPr lang="en-US" altLang="zh-TW" sz="2800" dirty="0" err="1"/>
              <a:t>operationName</a:t>
            </a:r>
            <a:r>
              <a:rPr lang="en-US" altLang="zh-TW" sz="2800" dirty="0"/>
              <a:t>(param1 : Type1, ... ): </a:t>
            </a:r>
            <a:r>
              <a:rPr lang="en-US" altLang="zh-TW" sz="2800" dirty="0" err="1"/>
              <a:t>ReturnType</a:t>
            </a:r>
            <a:endParaRPr lang="en-US" altLang="zh-TW" sz="2800" dirty="0"/>
          </a:p>
          <a:p>
            <a:pPr eaLnBrk="1" hangingPunct="1">
              <a:buFontTx/>
              <a:buNone/>
            </a:pPr>
            <a:r>
              <a:rPr lang="en-US" altLang="zh-TW" sz="2800" b="1" dirty="0"/>
              <a:t>		pre </a:t>
            </a:r>
            <a:r>
              <a:rPr lang="en-US" altLang="zh-TW" sz="2800" dirty="0" err="1">
                <a:solidFill>
                  <a:srgbClr val="0070C0"/>
                </a:solidFill>
              </a:rPr>
              <a:t>parameterOk</a:t>
            </a:r>
            <a:r>
              <a:rPr lang="en-US" altLang="zh-TW" sz="2800" dirty="0"/>
              <a:t>: param1 &gt; ...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	post </a:t>
            </a:r>
            <a:r>
              <a:rPr lang="en-US" altLang="zh-TW" sz="2800" dirty="0" err="1">
                <a:solidFill>
                  <a:srgbClr val="0070C0"/>
                </a:solidFill>
              </a:rPr>
              <a:t>resultOk</a:t>
            </a:r>
            <a:r>
              <a:rPr lang="en-US" altLang="zh-TW" sz="2800" dirty="0"/>
              <a:t>: result = ...</a:t>
            </a:r>
          </a:p>
          <a:p>
            <a:pPr eaLnBrk="1" hangingPunct="1">
              <a:buFontTx/>
              <a:buNone/>
            </a:pPr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Package Context</a:t>
            </a: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When necessary, the package context can be given.</a:t>
            </a:r>
          </a:p>
          <a:p>
            <a:pPr eaLnBrk="1" hangingPunct="1"/>
            <a:r>
              <a:rPr lang="en-US" altLang="zh-TW" dirty="0"/>
              <a:t>Package statement:</a:t>
            </a:r>
          </a:p>
          <a:p>
            <a:pPr eaLnBrk="1" hangingPunct="1">
              <a:buFontTx/>
              <a:buNone/>
            </a:pPr>
            <a:r>
              <a:rPr lang="en-US" altLang="zh-TW" b="1" dirty="0">
                <a:solidFill>
                  <a:srgbClr val="0070C0"/>
                </a:solidFill>
              </a:rPr>
              <a:t>	</a:t>
            </a:r>
            <a:r>
              <a:rPr lang="en-US" altLang="zh-TW" sz="2800" b="1" dirty="0">
                <a:solidFill>
                  <a:srgbClr val="0070C0"/>
                </a:solidFill>
              </a:rPr>
              <a:t>package</a:t>
            </a:r>
            <a:r>
              <a:rPr lang="en-US" altLang="zh-TW" sz="2800" b="1" dirty="0"/>
              <a:t> </a:t>
            </a:r>
            <a:r>
              <a:rPr lang="en-US" altLang="zh-TW" sz="2800" dirty="0" err="1"/>
              <a:t>Package</a:t>
            </a:r>
            <a:r>
              <a:rPr lang="en-US" altLang="zh-TW" sz="2800" dirty="0"/>
              <a:t>::</a:t>
            </a:r>
            <a:r>
              <a:rPr lang="en-US" altLang="zh-TW" sz="2800" dirty="0" err="1"/>
              <a:t>SubPackage</a:t>
            </a:r>
            <a:endParaRPr lang="en-US" altLang="zh-TW" sz="2800" dirty="0"/>
          </a:p>
          <a:p>
            <a:pPr eaLnBrk="1" hangingPunct="1">
              <a:buFontTx/>
              <a:buNone/>
            </a:pPr>
            <a:r>
              <a:rPr lang="en-US" altLang="zh-TW" sz="2800" b="1" dirty="0"/>
              <a:t>	context </a:t>
            </a:r>
            <a:r>
              <a:rPr lang="en-US" altLang="zh-TW" sz="2800" dirty="0"/>
              <a:t>X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... some invariant ...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context </a:t>
            </a:r>
            <a:r>
              <a:rPr lang="en-US" altLang="zh-TW" sz="2800" dirty="0"/>
              <a:t>X::</a:t>
            </a:r>
            <a:r>
              <a:rPr lang="en-US" altLang="zh-TW" sz="2800" dirty="0" err="1"/>
              <a:t>operationName</a:t>
            </a:r>
            <a:r>
              <a:rPr lang="en-US" altLang="zh-TW" sz="2800" dirty="0"/>
              <a:t>(..)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	pre</a:t>
            </a:r>
            <a:r>
              <a:rPr lang="en-US" altLang="zh-TW" sz="2800" dirty="0"/>
              <a:t>: ... some precondition ...</a:t>
            </a:r>
          </a:p>
          <a:p>
            <a:pPr eaLnBrk="1" hangingPunct="1">
              <a:buFontTx/>
              <a:buNone/>
            </a:pPr>
            <a:r>
              <a:rPr lang="en-US" altLang="zh-TW" sz="2800" dirty="0">
                <a:solidFill>
                  <a:srgbClr val="0070C0"/>
                </a:solidFill>
              </a:rPr>
              <a:t>	</a:t>
            </a:r>
            <a:r>
              <a:rPr lang="en-US" altLang="zh-TW" sz="2800" dirty="0" err="1">
                <a:solidFill>
                  <a:srgbClr val="0070C0"/>
                </a:solidFill>
              </a:rPr>
              <a:t>endpackage</a:t>
            </a:r>
            <a:endParaRPr lang="en-US" altLang="zh-TW" sz="2800" dirty="0">
              <a:solidFill>
                <a:srgbClr val="0070C0"/>
              </a:solidFill>
            </a:endParaRPr>
          </a:p>
          <a:p>
            <a:pPr eaLnBrk="1" hangingPunct="1">
              <a:buNone/>
            </a:pPr>
            <a:endParaRPr lang="en-US" altLang="zh-TW" dirty="0">
              <a:solidFill>
                <a:srgbClr val="0070C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Context for Initial and Derived Values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66884"/>
            <a:ext cx="8229600" cy="511970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TW" b="1" dirty="0"/>
              <a:t>context </a:t>
            </a:r>
            <a:r>
              <a:rPr lang="en-US" altLang="zh-TW" dirty="0"/>
              <a:t>Person::income : Integer</a:t>
            </a:r>
          </a:p>
          <a:p>
            <a:pPr eaLnBrk="1" hangingPunct="1">
              <a:buFontTx/>
              <a:buNone/>
            </a:pPr>
            <a:r>
              <a:rPr lang="en-US" altLang="zh-TW" b="1" dirty="0">
                <a:solidFill>
                  <a:srgbClr val="0070C0"/>
                </a:solidFill>
              </a:rPr>
              <a:t>init</a:t>
            </a:r>
            <a:r>
              <a:rPr lang="en-US" altLang="zh-TW" dirty="0"/>
              <a:t>: </a:t>
            </a:r>
            <a:r>
              <a:rPr lang="en-US" altLang="zh-TW" dirty="0" err="1"/>
              <a:t>parents.income</a:t>
            </a:r>
            <a:r>
              <a:rPr lang="en-US" altLang="zh-TW" dirty="0"/>
              <a:t>-&gt;sum() * 1% 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	-- pocket allowance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           -- the “income” attribute will be defined later</a:t>
            </a:r>
          </a:p>
          <a:p>
            <a:pPr eaLnBrk="1" hangingPunct="1">
              <a:buFontTx/>
              <a:buNone/>
            </a:pPr>
            <a:r>
              <a:rPr lang="en-US" altLang="zh-TW" b="1" dirty="0">
                <a:solidFill>
                  <a:srgbClr val="0070C0"/>
                </a:solidFill>
              </a:rPr>
              <a:t>derive</a:t>
            </a:r>
            <a:r>
              <a:rPr lang="en-US" altLang="zh-TW" dirty="0"/>
              <a:t>: if </a:t>
            </a:r>
            <a:r>
              <a:rPr lang="en-US" altLang="zh-TW" dirty="0" err="1"/>
              <a:t>underAge</a:t>
            </a:r>
            <a:endParaRPr lang="en-US" altLang="zh-TW" dirty="0"/>
          </a:p>
          <a:p>
            <a:pPr eaLnBrk="1" hangingPunct="1">
              <a:buFontTx/>
              <a:buNone/>
            </a:pPr>
            <a:r>
              <a:rPr lang="en-US" altLang="zh-TW" dirty="0"/>
              <a:t>		then </a:t>
            </a:r>
            <a:r>
              <a:rPr lang="en-US" altLang="zh-TW" dirty="0" err="1"/>
              <a:t>parents.income</a:t>
            </a:r>
            <a:r>
              <a:rPr lang="en-US" altLang="zh-TW" dirty="0"/>
              <a:t>-&gt;sum() * 1% 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		-- pocket allowance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	else </a:t>
            </a:r>
            <a:r>
              <a:rPr lang="en-US" altLang="zh-TW" dirty="0" err="1"/>
              <a:t>job.salary</a:t>
            </a:r>
            <a:r>
              <a:rPr lang="en-US" altLang="zh-TW" dirty="0"/>
              <a:t> -- income from regular job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	</a:t>
            </a:r>
            <a:r>
              <a:rPr lang="en-US" altLang="zh-TW" dirty="0" err="1"/>
              <a:t>endif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Basic (Predefined) Values and Types</a:t>
            </a:r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rgbClr val="0070C0"/>
                </a:solidFill>
              </a:rPr>
              <a:t>Boolean</a:t>
            </a:r>
            <a:r>
              <a:rPr lang="en-US" altLang="zh-TW" dirty="0"/>
              <a:t>: true, false</a:t>
            </a:r>
          </a:p>
          <a:p>
            <a:pPr eaLnBrk="1" hangingPunct="1"/>
            <a:r>
              <a:rPr lang="en-US" altLang="zh-TW" dirty="0">
                <a:solidFill>
                  <a:srgbClr val="0070C0"/>
                </a:solidFill>
              </a:rPr>
              <a:t>Integer</a:t>
            </a:r>
            <a:r>
              <a:rPr lang="en-US" altLang="zh-TW" dirty="0"/>
              <a:t>: 1, -5, 2, 34, 26524, ...</a:t>
            </a:r>
          </a:p>
          <a:p>
            <a:pPr eaLnBrk="1" hangingPunct="1"/>
            <a:r>
              <a:rPr lang="en-US" altLang="zh-TW" dirty="0">
                <a:solidFill>
                  <a:srgbClr val="0070C0"/>
                </a:solidFill>
              </a:rPr>
              <a:t>Real</a:t>
            </a:r>
            <a:r>
              <a:rPr lang="en-US" altLang="zh-TW" dirty="0"/>
              <a:t>: 1.5, 3.14, ...</a:t>
            </a:r>
          </a:p>
          <a:p>
            <a:pPr eaLnBrk="1" hangingPunct="1"/>
            <a:r>
              <a:rPr lang="en-US" altLang="zh-TW" dirty="0">
                <a:solidFill>
                  <a:srgbClr val="0070C0"/>
                </a:solidFill>
              </a:rPr>
              <a:t>String</a:t>
            </a:r>
            <a:r>
              <a:rPr lang="en-US" altLang="zh-TW" dirty="0"/>
              <a:t>: ‘To be or not to be’, ‘This is a system message’, …</a:t>
            </a:r>
          </a:p>
          <a:p>
            <a:pPr eaLnBrk="1" hangingPunct="1"/>
            <a:r>
              <a:rPr lang="en-US" altLang="zh-TW" dirty="0"/>
              <a:t>Others</a:t>
            </a:r>
          </a:p>
          <a:p>
            <a:pPr lvl="1" eaLnBrk="1" hangingPunct="1"/>
            <a:r>
              <a:rPr lang="en-US" altLang="zh-TW" dirty="0"/>
              <a:t>Collection: Set, Bag, Sequence</a:t>
            </a:r>
          </a:p>
          <a:p>
            <a:pPr lvl="1" eaLnBrk="1" hangingPunct="1"/>
            <a:r>
              <a:rPr lang="en-US" altLang="zh-TW" dirty="0" err="1"/>
              <a:t>Tuple</a:t>
            </a:r>
            <a:endParaRPr lang="en-US" altLang="zh-TW" dirty="0"/>
          </a:p>
          <a:p>
            <a:pPr eaLnBrk="1" hangingPunct="1">
              <a:buNone/>
            </a:pP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Basic Operations (partial list)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Integer: *, +, -, /, abs()</a:t>
            </a:r>
          </a:p>
          <a:p>
            <a:pPr eaLnBrk="1" hangingPunct="1"/>
            <a:r>
              <a:rPr lang="en-US" altLang="zh-TW" dirty="0"/>
              <a:t>Real: *, +, -, /, floor()</a:t>
            </a:r>
          </a:p>
          <a:p>
            <a:pPr eaLnBrk="1" hangingPunct="1"/>
            <a:r>
              <a:rPr lang="en-US" altLang="zh-TW" dirty="0"/>
              <a:t>Boolean: and, or, </a:t>
            </a:r>
            <a:r>
              <a:rPr lang="en-US" altLang="zh-TW" dirty="0" err="1"/>
              <a:t>xor</a:t>
            </a:r>
            <a:r>
              <a:rPr lang="en-US" altLang="zh-TW" dirty="0"/>
              <a:t>, not, implies, if-then-else</a:t>
            </a:r>
          </a:p>
          <a:p>
            <a:pPr eaLnBrk="1" hangingPunct="1"/>
            <a:r>
              <a:rPr lang="en-US" altLang="zh-TW" dirty="0"/>
              <a:t>String: </a:t>
            </a:r>
            <a:r>
              <a:rPr lang="en-US" altLang="zh-TW" dirty="0" err="1"/>
              <a:t>concat</a:t>
            </a:r>
            <a:r>
              <a:rPr lang="en-US" altLang="zh-TW" dirty="0"/>
              <a:t>(), size(), substring()</a:t>
            </a:r>
          </a:p>
          <a:p>
            <a:pPr eaLnBrk="1" hangingPunct="1"/>
            <a:r>
              <a:rPr lang="en-US" altLang="zh-TW" dirty="0"/>
              <a:t>Collection: select, reject, </a:t>
            </a:r>
            <a:r>
              <a:rPr lang="en-US" altLang="zh-TW" dirty="0" err="1"/>
              <a:t>forAll</a:t>
            </a:r>
            <a:r>
              <a:rPr lang="en-US" altLang="zh-TW" dirty="0"/>
              <a:t>, exists, … (to be described later)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Other Types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rgbClr val="0070C0"/>
                </a:solidFill>
              </a:rPr>
              <a:t>Classifiers</a:t>
            </a:r>
          </a:p>
          <a:p>
            <a:pPr lvl="1" eaLnBrk="1" hangingPunct="1"/>
            <a:r>
              <a:rPr lang="en-US" altLang="zh-TW" dirty="0"/>
              <a:t>All classifiers of a UML model are </a:t>
            </a:r>
            <a:r>
              <a:rPr lang="en-US" altLang="zh-TW" dirty="0">
                <a:solidFill>
                  <a:srgbClr val="0070C0"/>
                </a:solidFill>
              </a:rPr>
              <a:t>types</a:t>
            </a:r>
            <a:r>
              <a:rPr lang="en-US" altLang="zh-TW" dirty="0"/>
              <a:t> in its OCL expressions.</a:t>
            </a:r>
          </a:p>
          <a:p>
            <a:pPr eaLnBrk="1" hangingPunct="1"/>
            <a:r>
              <a:rPr lang="en-US" altLang="zh-TW" dirty="0">
                <a:solidFill>
                  <a:srgbClr val="0070C0"/>
                </a:solidFill>
              </a:rPr>
              <a:t>Enumerations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Sub-expressions: the Use of </a:t>
            </a:r>
            <a:r>
              <a:rPr lang="en-US" altLang="zh-TW" i="1" dirty="0"/>
              <a:t>let</a:t>
            </a:r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/>
              <a:t>context </a:t>
            </a:r>
            <a:r>
              <a:rPr lang="en-US" altLang="zh-TW" dirty="0"/>
              <a:t>Person </a:t>
            </a:r>
            <a:r>
              <a:rPr lang="en-US" altLang="zh-TW" b="1" dirty="0"/>
              <a:t>inv</a:t>
            </a:r>
            <a:r>
              <a:rPr lang="en-US" altLang="zh-TW" dirty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>
                <a:solidFill>
                  <a:srgbClr val="0070C0"/>
                </a:solidFill>
              </a:rPr>
              <a:t>	let</a:t>
            </a:r>
            <a:r>
              <a:rPr lang="en-US" altLang="zh-TW" b="1" dirty="0"/>
              <a:t> </a:t>
            </a:r>
            <a:r>
              <a:rPr lang="en-US" altLang="zh-TW" dirty="0"/>
              <a:t>income : Integer = </a:t>
            </a:r>
            <a:r>
              <a:rPr lang="en-US" altLang="zh-TW" dirty="0" err="1"/>
              <a:t>self.job.salary</a:t>
            </a:r>
            <a:r>
              <a:rPr lang="en-US" altLang="zh-TW" dirty="0"/>
              <a:t>-&gt;sum() </a:t>
            </a:r>
            <a:r>
              <a:rPr lang="en-US" altLang="zh-TW" b="1" dirty="0">
                <a:solidFill>
                  <a:srgbClr val="0070C0"/>
                </a:solidFill>
              </a:rPr>
              <a:t>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/>
              <a:t>	if </a:t>
            </a:r>
            <a:r>
              <a:rPr lang="en-US" altLang="zh-TW" dirty="0" err="1"/>
              <a:t>isUnemployed</a:t>
            </a:r>
            <a:r>
              <a:rPr lang="en-US" altLang="zh-TW" dirty="0"/>
              <a:t> </a:t>
            </a:r>
            <a:r>
              <a:rPr lang="en-US" altLang="zh-TW" b="1" dirty="0"/>
              <a:t>then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/>
              <a:t>		income &lt; 100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/>
              <a:t>	else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/>
              <a:t>		income &gt;= 100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/>
              <a:t>	</a:t>
            </a:r>
            <a:r>
              <a:rPr lang="en-US" altLang="zh-TW" b="1" dirty="0" err="1"/>
              <a:t>endif</a:t>
            </a:r>
            <a:endParaRPr lang="en-US" altLang="zh-TW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Definition Expressions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Variables and operations may be introduced for reuse across multiple OCL expressions.</a:t>
            </a:r>
          </a:p>
          <a:p>
            <a:pPr eaLnBrk="1" hangingPunct="1"/>
            <a:r>
              <a:rPr lang="en-US" altLang="zh-TW" dirty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context </a:t>
            </a:r>
            <a:r>
              <a:rPr lang="en-US" altLang="zh-TW" sz="2800" dirty="0"/>
              <a:t>Person</a:t>
            </a:r>
          </a:p>
          <a:p>
            <a:pPr eaLnBrk="1" hangingPunct="1">
              <a:buFontTx/>
              <a:buNone/>
            </a:pPr>
            <a:r>
              <a:rPr lang="en-US" altLang="zh-TW" sz="2800" b="1" dirty="0">
                <a:solidFill>
                  <a:srgbClr val="0070C0"/>
                </a:solidFill>
              </a:rPr>
              <a:t>	def</a:t>
            </a:r>
            <a:r>
              <a:rPr lang="en-US" altLang="zh-TW" sz="2800" dirty="0"/>
              <a:t>: income : Integer = </a:t>
            </a:r>
            <a:r>
              <a:rPr lang="en-US" altLang="zh-TW" sz="2800" dirty="0" err="1"/>
              <a:t>self.job.salary</a:t>
            </a:r>
            <a:r>
              <a:rPr lang="en-US" altLang="zh-TW" sz="2800" dirty="0"/>
              <a:t>-&gt;sum()</a:t>
            </a:r>
          </a:p>
          <a:p>
            <a:pPr eaLnBrk="1" hangingPunct="1">
              <a:buFontTx/>
              <a:buNone/>
            </a:pPr>
            <a:r>
              <a:rPr lang="en-US" altLang="zh-TW" sz="2800" b="1" dirty="0">
                <a:solidFill>
                  <a:srgbClr val="0070C0"/>
                </a:solidFill>
              </a:rPr>
              <a:t>	def</a:t>
            </a:r>
            <a:r>
              <a:rPr lang="en-US" altLang="zh-TW" sz="2800" dirty="0"/>
              <a:t>: nickname : String = ’Little Red Rooster’</a:t>
            </a:r>
          </a:p>
          <a:p>
            <a:pPr eaLnBrk="1" hangingPunct="1">
              <a:buFontTx/>
              <a:buNone/>
            </a:pPr>
            <a:r>
              <a:rPr lang="en-US" altLang="zh-TW" sz="2800" b="1" dirty="0">
                <a:solidFill>
                  <a:srgbClr val="0070C0"/>
                </a:solidFill>
              </a:rPr>
              <a:t>	def</a:t>
            </a:r>
            <a:r>
              <a:rPr lang="en-US" altLang="zh-TW" sz="2800" dirty="0"/>
              <a:t>: </a:t>
            </a:r>
            <a:r>
              <a:rPr lang="en-US" altLang="zh-TW" sz="2800" dirty="0" err="1"/>
              <a:t>hasTitle</a:t>
            </a:r>
            <a:r>
              <a:rPr lang="en-US" altLang="zh-TW" sz="2800" dirty="0"/>
              <a:t>(t : String) : Boolean 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= </a:t>
            </a:r>
            <a:r>
              <a:rPr lang="en-US" altLang="zh-TW" sz="2800" dirty="0" err="1"/>
              <a:t>self.job</a:t>
            </a:r>
            <a:r>
              <a:rPr lang="en-US" altLang="zh-TW" sz="2800" dirty="0"/>
              <a:t>-&gt;exists(title = t)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/>
              <a:t>Previous Values in Post-Conditions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b="1" dirty="0"/>
              <a:t>context </a:t>
            </a:r>
            <a:r>
              <a:rPr lang="en-US" altLang="zh-TW" sz="2800" dirty="0"/>
              <a:t>Person::</a:t>
            </a:r>
            <a:r>
              <a:rPr lang="en-US" altLang="zh-TW" sz="2800" dirty="0" err="1"/>
              <a:t>birthdayHappens</a:t>
            </a:r>
            <a:r>
              <a:rPr lang="en-US" altLang="zh-TW" sz="2800" dirty="0"/>
              <a:t>()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post</a:t>
            </a:r>
            <a:r>
              <a:rPr lang="en-US" altLang="zh-TW" sz="2800" dirty="0"/>
              <a:t>: age = </a:t>
            </a:r>
            <a:r>
              <a:rPr lang="en-US" altLang="zh-TW" sz="2800" dirty="0" err="1"/>
              <a:t>age</a:t>
            </a:r>
            <a:r>
              <a:rPr lang="en-US" altLang="zh-TW" sz="2800" dirty="0" err="1">
                <a:solidFill>
                  <a:srgbClr val="0070C0"/>
                </a:solidFill>
              </a:rPr>
              <a:t>@pre</a:t>
            </a:r>
            <a:r>
              <a:rPr lang="en-US" altLang="zh-TW" sz="2800" dirty="0"/>
              <a:t> + 1</a:t>
            </a:r>
          </a:p>
          <a:p>
            <a:pPr eaLnBrk="1" hangingPunct="1">
              <a:buFontTx/>
              <a:buNone/>
            </a:pPr>
            <a:endParaRPr lang="en-US" altLang="zh-TW" sz="2800" dirty="0"/>
          </a:p>
          <a:p>
            <a:pPr eaLnBrk="1" hangingPunct="1"/>
            <a:r>
              <a:rPr lang="en-US" altLang="zh-TW" sz="2800" b="1" dirty="0"/>
              <a:t>context </a:t>
            </a:r>
            <a:r>
              <a:rPr lang="en-US" altLang="zh-TW" sz="2800" dirty="0"/>
              <a:t>Company::</a:t>
            </a:r>
            <a:r>
              <a:rPr lang="en-US" altLang="zh-TW" sz="2800" dirty="0" err="1"/>
              <a:t>hireEmployee</a:t>
            </a:r>
            <a:r>
              <a:rPr lang="en-US" altLang="zh-TW" sz="2800" dirty="0"/>
              <a:t>(p : Person)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post</a:t>
            </a:r>
            <a:r>
              <a:rPr lang="en-US" altLang="zh-TW" sz="2800" dirty="0"/>
              <a:t>: employees = </a:t>
            </a:r>
            <a:r>
              <a:rPr lang="en-US" altLang="zh-TW" sz="2800" dirty="0" err="1"/>
              <a:t>employees</a:t>
            </a:r>
            <a:r>
              <a:rPr lang="en-US" altLang="zh-TW" sz="2800" dirty="0" err="1">
                <a:solidFill>
                  <a:srgbClr val="0070C0"/>
                </a:solidFill>
              </a:rPr>
              <a:t>@pre</a:t>
            </a:r>
            <a:r>
              <a:rPr lang="en-US" altLang="zh-TW" sz="2800" dirty="0"/>
              <a:t>-&gt;including(p) 		</a:t>
            </a:r>
            <a:r>
              <a:rPr lang="en-US" altLang="zh-TW" sz="2800" b="1" dirty="0"/>
              <a:t>and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	</a:t>
            </a:r>
            <a:r>
              <a:rPr lang="en-US" altLang="zh-TW" sz="2800" dirty="0" err="1"/>
              <a:t>stockprice</a:t>
            </a:r>
            <a:r>
              <a:rPr lang="en-US" altLang="zh-TW" sz="2800" dirty="0"/>
              <a:t>() = </a:t>
            </a:r>
            <a:r>
              <a:rPr lang="en-US" altLang="zh-TW" sz="2800" dirty="0" err="1"/>
              <a:t>stockprice</a:t>
            </a:r>
            <a:r>
              <a:rPr lang="en-US" altLang="zh-TW" sz="2800" dirty="0" err="1">
                <a:solidFill>
                  <a:srgbClr val="0070C0"/>
                </a:solidFill>
              </a:rPr>
              <a:t>@pre</a:t>
            </a:r>
            <a:r>
              <a:rPr lang="en-US" altLang="zh-TW" sz="2800" dirty="0"/>
              <a:t>() + 10</a:t>
            </a:r>
          </a:p>
          <a:p>
            <a:pPr eaLnBrk="1" hangingPunct="1"/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57158" y="277813"/>
            <a:ext cx="8686800" cy="839787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Previous Values in Post-Conditions (cont.)</a:t>
            </a: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dirty="0"/>
              <a:t>a.b</a:t>
            </a:r>
            <a:r>
              <a:rPr lang="en-US" altLang="zh-TW" dirty="0">
                <a:solidFill>
                  <a:srgbClr val="0070C0"/>
                </a:solidFill>
              </a:rPr>
              <a:t>@pre</a:t>
            </a:r>
            <a:r>
              <a:rPr lang="en-US" altLang="zh-TW" dirty="0"/>
              <a:t>.c 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-- takes the old value of property b of a, say x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-- and then the new value of c of x.</a:t>
            </a:r>
          </a:p>
          <a:p>
            <a:pPr eaLnBrk="1" hangingPunct="1">
              <a:buFontTx/>
              <a:buNone/>
            </a:pPr>
            <a:endParaRPr lang="en-US" altLang="zh-TW" dirty="0"/>
          </a:p>
          <a:p>
            <a:pPr eaLnBrk="1" hangingPunct="1">
              <a:buFontTx/>
              <a:buNone/>
            </a:pPr>
            <a:r>
              <a:rPr lang="en-US" altLang="zh-TW" dirty="0" err="1"/>
              <a:t>a.b</a:t>
            </a:r>
            <a:r>
              <a:rPr lang="en-US" altLang="zh-TW" dirty="0" err="1">
                <a:solidFill>
                  <a:srgbClr val="0070C0"/>
                </a:solidFill>
              </a:rPr>
              <a:t>@pre</a:t>
            </a:r>
            <a:r>
              <a:rPr lang="en-US" altLang="zh-TW" dirty="0" err="1"/>
              <a:t>.c</a:t>
            </a:r>
            <a:r>
              <a:rPr lang="en-US" altLang="zh-TW" dirty="0" err="1">
                <a:solidFill>
                  <a:srgbClr val="0070C0"/>
                </a:solidFill>
              </a:rPr>
              <a:t>@pre</a:t>
            </a:r>
            <a:r>
              <a:rPr lang="en-US" altLang="zh-TW" dirty="0"/>
              <a:t> 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-- takes the old value of property b of a, say x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-- and then the old value of c of x.</a:t>
            </a:r>
          </a:p>
          <a:p>
            <a:pPr eaLnBrk="1" hangingPunct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/>
              <a:t>More about Types and Operations</a:t>
            </a: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Type conformance (like in an object-oriented language)</a:t>
            </a:r>
          </a:p>
          <a:p>
            <a:pPr eaLnBrk="1" hangingPunct="1"/>
            <a:r>
              <a:rPr lang="en-US" altLang="zh-TW" dirty="0"/>
              <a:t>Casting (re-typing)</a:t>
            </a:r>
          </a:p>
          <a:p>
            <a:pPr lvl="1" eaLnBrk="1" hangingPunct="1"/>
            <a:r>
              <a:rPr lang="en-US" altLang="zh-TW" dirty="0"/>
              <a:t>Syntax: </a:t>
            </a:r>
            <a:r>
              <a:rPr lang="en-US" altLang="zh-TW" dirty="0" err="1"/>
              <a:t>object.oclAsType</a:t>
            </a:r>
            <a:r>
              <a:rPr lang="en-US" altLang="zh-TW" dirty="0"/>
              <a:t>(</a:t>
            </a:r>
            <a:r>
              <a:rPr lang="en-US" altLang="zh-TW" dirty="0" err="1"/>
              <a:t>OclType</a:t>
            </a:r>
            <a:r>
              <a:rPr lang="en-US" altLang="zh-TW" dirty="0"/>
              <a:t>)</a:t>
            </a:r>
          </a:p>
          <a:p>
            <a:pPr eaLnBrk="1" hangingPunct="1"/>
            <a:r>
              <a:rPr lang="en-US" altLang="zh-TW" dirty="0"/>
              <a:t>Precedence rules</a:t>
            </a:r>
          </a:p>
          <a:p>
            <a:pPr eaLnBrk="1" hangingPunct="1"/>
            <a:r>
              <a:rPr lang="en-US" altLang="zh-TW" dirty="0"/>
              <a:t>Infix operators</a:t>
            </a:r>
          </a:p>
          <a:p>
            <a:pPr lvl="1" eaLnBrk="1" hangingPunct="1"/>
            <a:r>
              <a:rPr lang="en-US" altLang="zh-TW" dirty="0"/>
              <a:t>Example: “a.+(b)” as “</a:t>
            </a:r>
            <a:r>
              <a:rPr lang="en-US" altLang="zh-TW" dirty="0" err="1"/>
              <a:t>a+b</a:t>
            </a:r>
            <a:r>
              <a:rPr lang="en-US" altLang="zh-TW" dirty="0"/>
              <a:t>”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Properties</a:t>
            </a: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More generally, OCL expressions may talk about things called </a:t>
            </a:r>
            <a:r>
              <a:rPr lang="en-US" altLang="zh-TW" dirty="0">
                <a:solidFill>
                  <a:srgbClr val="0070C0"/>
                </a:solidFill>
              </a:rPr>
              <a:t>properties</a:t>
            </a:r>
            <a:r>
              <a:rPr lang="en-US" altLang="zh-TW" dirty="0"/>
              <a:t>.</a:t>
            </a:r>
          </a:p>
          <a:p>
            <a:pPr eaLnBrk="1" hangingPunct="1"/>
            <a:r>
              <a:rPr lang="en-US" altLang="zh-TW" dirty="0"/>
              <a:t>A property is one of the following:</a:t>
            </a:r>
          </a:p>
          <a:p>
            <a:pPr lvl="1" eaLnBrk="1" hangingPunct="1"/>
            <a:r>
              <a:rPr lang="en-US" altLang="zh-TW" dirty="0"/>
              <a:t>An </a:t>
            </a:r>
            <a:r>
              <a:rPr lang="en-US" altLang="zh-TW" dirty="0">
                <a:solidFill>
                  <a:srgbClr val="0070C0"/>
                </a:solidFill>
              </a:rPr>
              <a:t>Attribute</a:t>
            </a:r>
          </a:p>
          <a:p>
            <a:pPr lvl="1" eaLnBrk="1" hangingPunct="1">
              <a:buFontTx/>
              <a:buNone/>
            </a:pPr>
            <a:r>
              <a:rPr lang="en-US" altLang="zh-TW" b="1" dirty="0"/>
              <a:t>		context </a:t>
            </a:r>
            <a:r>
              <a:rPr lang="en-US" altLang="zh-TW" dirty="0"/>
              <a:t>Person </a:t>
            </a:r>
            <a:r>
              <a:rPr lang="en-US" altLang="zh-TW" b="1" dirty="0"/>
              <a:t>inv</a:t>
            </a:r>
            <a:r>
              <a:rPr lang="en-US" altLang="zh-TW" dirty="0"/>
              <a:t>: </a:t>
            </a:r>
            <a:r>
              <a:rPr lang="en-US" altLang="zh-TW" dirty="0" err="1"/>
              <a:t>self.age</a:t>
            </a:r>
            <a:r>
              <a:rPr lang="en-US" altLang="zh-TW" dirty="0"/>
              <a:t> &gt; 0</a:t>
            </a:r>
          </a:p>
          <a:p>
            <a:pPr lvl="1" eaLnBrk="1" hangingPunct="1"/>
            <a:r>
              <a:rPr lang="en-US" altLang="zh-TW" dirty="0"/>
              <a:t>An </a:t>
            </a:r>
            <a:r>
              <a:rPr lang="en-US" altLang="zh-TW" dirty="0" err="1">
                <a:solidFill>
                  <a:srgbClr val="0070C0"/>
                </a:solidFill>
              </a:rPr>
              <a:t>AssociationEnd</a:t>
            </a:r>
            <a:endParaRPr lang="en-US" altLang="zh-TW" dirty="0">
              <a:solidFill>
                <a:srgbClr val="0070C0"/>
              </a:solidFill>
            </a:endParaRPr>
          </a:p>
          <a:p>
            <a:pPr lvl="1" eaLnBrk="1" hangingPunct="1"/>
            <a:r>
              <a:rPr lang="en-US" altLang="zh-TW" dirty="0"/>
              <a:t>An </a:t>
            </a:r>
            <a:r>
              <a:rPr lang="en-US" altLang="zh-TW" dirty="0">
                <a:solidFill>
                  <a:srgbClr val="0070C0"/>
                </a:solidFill>
              </a:rPr>
              <a:t>Operation with </a:t>
            </a:r>
            <a:r>
              <a:rPr lang="en-US" altLang="zh-TW" i="1" dirty="0" err="1">
                <a:solidFill>
                  <a:srgbClr val="0070C0"/>
                </a:solidFill>
              </a:rPr>
              <a:t>isQuery</a:t>
            </a:r>
            <a:r>
              <a:rPr lang="en-US" altLang="zh-TW" dirty="0"/>
              <a:t> (no side effects)</a:t>
            </a:r>
            <a:endParaRPr lang="en-US" altLang="zh-TW" i="1" dirty="0"/>
          </a:p>
          <a:p>
            <a:pPr lvl="1" eaLnBrk="1" hangingPunct="1"/>
            <a:r>
              <a:rPr lang="en-US" altLang="zh-TW" dirty="0"/>
              <a:t>A </a:t>
            </a:r>
            <a:r>
              <a:rPr lang="en-US" altLang="zh-TW" dirty="0">
                <a:solidFill>
                  <a:srgbClr val="0070C0"/>
                </a:solidFill>
              </a:rPr>
              <a:t>Method with </a:t>
            </a:r>
            <a:r>
              <a:rPr lang="en-US" altLang="zh-TW" i="1" dirty="0" err="1">
                <a:solidFill>
                  <a:srgbClr val="0070C0"/>
                </a:solidFill>
              </a:rPr>
              <a:t>isQuery</a:t>
            </a:r>
            <a:r>
              <a:rPr lang="en-US" altLang="zh-TW" dirty="0"/>
              <a:t> (no side effects)</a:t>
            </a:r>
          </a:p>
          <a:p>
            <a:pPr eaLnBrk="1" hangingPunct="1"/>
            <a:r>
              <a:rPr lang="en-US" altLang="zh-TW" dirty="0"/>
              <a:t>Syntax: </a:t>
            </a:r>
            <a:r>
              <a:rPr lang="en-US" altLang="zh-TW" dirty="0" err="1"/>
              <a:t>object.property</a:t>
            </a:r>
            <a:endParaRPr lang="en-US" altLang="zh-TW" dirty="0"/>
          </a:p>
          <a:p>
            <a:pPr eaLnBrk="1" hangingPunct="1"/>
            <a:r>
              <a:rPr lang="en-US" altLang="zh-TW" dirty="0"/>
              <a:t>Multiplicities greater than 1 result in collections.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Properties: AssociationEnds</a:t>
            </a:r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Starting from an object, we can </a:t>
            </a:r>
            <a:r>
              <a:rPr lang="en-US" altLang="zh-TW" dirty="0">
                <a:solidFill>
                  <a:srgbClr val="0070C0"/>
                </a:solidFill>
              </a:rPr>
              <a:t>navigate an association</a:t>
            </a:r>
            <a:r>
              <a:rPr lang="en-US" altLang="zh-TW" dirty="0"/>
              <a:t> to refer to other objects.</a:t>
            </a:r>
          </a:p>
          <a:p>
            <a:pPr eaLnBrk="1" hangingPunct="1"/>
            <a:r>
              <a:rPr lang="en-US" altLang="zh-TW" dirty="0"/>
              <a:t>Example:</a:t>
            </a:r>
          </a:p>
          <a:p>
            <a:pPr lvl="1" eaLnBrk="1" hangingPunct="1"/>
            <a:r>
              <a:rPr lang="en-US" altLang="zh-TW" b="1" dirty="0"/>
              <a:t>context </a:t>
            </a:r>
            <a:r>
              <a:rPr lang="en-US" altLang="zh-TW" dirty="0"/>
              <a:t>Person </a:t>
            </a:r>
          </a:p>
          <a:p>
            <a:pPr lvl="1" eaLnBrk="1" hangingPunct="1">
              <a:buFontTx/>
              <a:buNone/>
            </a:pPr>
            <a:r>
              <a:rPr lang="en-US" altLang="zh-TW" b="1" dirty="0"/>
              <a:t>		inv</a:t>
            </a:r>
            <a:r>
              <a:rPr lang="en-US" altLang="zh-TW" dirty="0"/>
              <a:t>: </a:t>
            </a:r>
            <a:r>
              <a:rPr lang="en-US" altLang="zh-TW" dirty="0" err="1">
                <a:solidFill>
                  <a:srgbClr val="0070C0"/>
                </a:solidFill>
              </a:rPr>
              <a:t>self.manager</a:t>
            </a:r>
            <a:r>
              <a:rPr lang="en-US" altLang="zh-TW" dirty="0" err="1"/>
              <a:t>.isUnemployed</a:t>
            </a:r>
            <a:r>
              <a:rPr lang="en-US" altLang="zh-TW" dirty="0"/>
              <a:t> = false</a:t>
            </a:r>
          </a:p>
          <a:p>
            <a:pPr lvl="1" eaLnBrk="1" hangingPunct="1">
              <a:buFontTx/>
              <a:buNone/>
            </a:pPr>
            <a:r>
              <a:rPr lang="en-US" altLang="zh-TW" dirty="0"/>
              <a:t>		</a:t>
            </a:r>
            <a:r>
              <a:rPr lang="en-US" altLang="zh-TW" b="1" dirty="0"/>
              <a:t>inv</a:t>
            </a:r>
            <a:r>
              <a:rPr lang="en-US" altLang="zh-TW" dirty="0"/>
              <a:t>: </a:t>
            </a:r>
            <a:r>
              <a:rPr lang="en-US" altLang="zh-TW" dirty="0" err="1">
                <a:solidFill>
                  <a:srgbClr val="0070C0"/>
                </a:solidFill>
              </a:rPr>
              <a:t>self.employee</a:t>
            </a:r>
            <a:r>
              <a:rPr lang="en-US" altLang="zh-TW" dirty="0"/>
              <a:t>-&gt;</a:t>
            </a:r>
            <a:r>
              <a:rPr lang="en-US" altLang="zh-TW" dirty="0" err="1"/>
              <a:t>notEmpty</a:t>
            </a:r>
            <a:r>
              <a:rPr lang="en-US" altLang="zh-TW" dirty="0"/>
              <a:t>()</a:t>
            </a:r>
            <a:endParaRPr lang="en-US" altLang="zh-TW" dirty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/>
              <a:t>By default, navigation results in a Set.</a:t>
            </a:r>
            <a:endParaRPr lang="en-US" altLang="zh-TW" b="1" dirty="0"/>
          </a:p>
          <a:p>
            <a:pPr eaLnBrk="1" hangingPunct="1"/>
            <a:r>
              <a:rPr lang="en-US" altLang="zh-TW" dirty="0"/>
              <a:t>When the multiplicity is 1, the result may be treated as a single object.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Collections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OCL Collection Types:</a:t>
            </a:r>
          </a:p>
          <a:p>
            <a:pPr lvl="1" eaLnBrk="1" hangingPunct="1"/>
            <a:r>
              <a:rPr lang="en-US" altLang="zh-TW" dirty="0"/>
              <a:t>Set</a:t>
            </a:r>
          </a:p>
          <a:p>
            <a:pPr lvl="1" eaLnBrk="1" hangingPunct="1"/>
            <a:r>
              <a:rPr lang="en-US" altLang="zh-TW" dirty="0"/>
              <a:t>Bag (may contain duplicates)</a:t>
            </a:r>
          </a:p>
          <a:p>
            <a:pPr lvl="1" eaLnBrk="1" hangingPunct="1"/>
            <a:r>
              <a:rPr lang="en-US" altLang="zh-TW" dirty="0"/>
              <a:t>Sequence (like a bag, but ordered)</a:t>
            </a:r>
          </a:p>
          <a:p>
            <a:pPr eaLnBrk="1" hangingPunct="1"/>
            <a:r>
              <a:rPr lang="en-US" altLang="zh-TW" dirty="0"/>
              <a:t>Collection literals:</a:t>
            </a:r>
          </a:p>
          <a:p>
            <a:pPr lvl="1" eaLnBrk="1" hangingPunct="1"/>
            <a:r>
              <a:rPr lang="en-US" altLang="zh-TW" dirty="0"/>
              <a:t>Set { 1, 2, 5 }</a:t>
            </a:r>
          </a:p>
          <a:p>
            <a:pPr lvl="1" eaLnBrk="1" hangingPunct="1"/>
            <a:r>
              <a:rPr lang="en-US" altLang="zh-TW" dirty="0"/>
              <a:t>Bag { 1, 3, 4, 3 }</a:t>
            </a:r>
          </a:p>
          <a:p>
            <a:pPr lvl="1" eaLnBrk="1" hangingPunct="1"/>
            <a:r>
              <a:rPr lang="en-US" altLang="zh-TW" dirty="0"/>
              <a:t>Sequence { 1..10 }</a:t>
            </a:r>
          </a:p>
          <a:p>
            <a:pPr eaLnBrk="1" hangingPunct="1"/>
            <a:r>
              <a:rPr lang="en-US" altLang="zh-TW" dirty="0"/>
              <a:t>The OCL</a:t>
            </a:r>
            <a:r>
              <a:rPr lang="zh-TW" altLang="en-US" dirty="0"/>
              <a:t> </a:t>
            </a:r>
            <a:r>
              <a:rPr lang="en-US" altLang="zh-TW" dirty="0"/>
              <a:t>defines many operations on collections.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Collection Operations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Select 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</a:t>
            </a:r>
            <a:r>
              <a:rPr lang="en-US" altLang="zh-TW" sz="2800" b="1" dirty="0"/>
              <a:t>context </a:t>
            </a:r>
            <a:r>
              <a:rPr lang="en-US" altLang="zh-TW" sz="2800" dirty="0"/>
              <a:t>Company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select</a:t>
            </a:r>
            <a:r>
              <a:rPr lang="en-US" altLang="zh-TW" sz="2800" dirty="0"/>
              <a:t>(age &gt; 50)-&gt;</a:t>
            </a:r>
            <a:r>
              <a:rPr lang="en-US" altLang="zh-TW" sz="2800" dirty="0" err="1"/>
              <a:t>notEmpty</a:t>
            </a:r>
            <a:r>
              <a:rPr lang="en-US" altLang="zh-TW" sz="2800" dirty="0"/>
              <a:t>()</a:t>
            </a:r>
          </a:p>
          <a:p>
            <a:pPr eaLnBrk="1" hangingPunct="1"/>
            <a:r>
              <a:rPr lang="en-US" altLang="zh-TW" dirty="0"/>
              <a:t>Reject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context </a:t>
            </a:r>
            <a:r>
              <a:rPr lang="en-US" altLang="zh-TW" sz="2800" dirty="0"/>
              <a:t>Company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reject</a:t>
            </a:r>
            <a:r>
              <a:rPr lang="en-US" altLang="zh-TW" sz="2800" dirty="0"/>
              <a:t>( </a:t>
            </a:r>
            <a:r>
              <a:rPr lang="en-US" altLang="zh-TW" sz="2800" dirty="0" err="1"/>
              <a:t>isMarried</a:t>
            </a:r>
            <a:r>
              <a:rPr lang="en-US" altLang="zh-TW" sz="2800" dirty="0"/>
              <a:t> )-&gt;</a:t>
            </a:r>
            <a:r>
              <a:rPr lang="en-US" altLang="zh-TW" sz="2800" dirty="0" err="1"/>
              <a:t>isEmpty</a:t>
            </a:r>
            <a:r>
              <a:rPr lang="en-US" altLang="zh-TW" sz="2800" dirty="0"/>
              <a:t>()</a:t>
            </a:r>
          </a:p>
          <a:p>
            <a:pPr eaLnBrk="1" hangingPunct="1"/>
            <a:r>
              <a:rPr lang="en-US" altLang="zh-TW" dirty="0"/>
              <a:t>The select and reject operations always give a sub-collection of the original collection.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Derived Collections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From a collection, one may also derive a collection of </a:t>
            </a:r>
            <a:r>
              <a:rPr lang="en-US" altLang="zh-TW" i="1" dirty="0"/>
              <a:t>different </a:t>
            </a:r>
            <a:r>
              <a:rPr lang="en-US" altLang="zh-TW" dirty="0"/>
              <a:t>objects.</a:t>
            </a:r>
          </a:p>
          <a:p>
            <a:pPr eaLnBrk="1" hangingPunct="1"/>
            <a:r>
              <a:rPr lang="en-US" altLang="zh-TW" dirty="0"/>
              <a:t>Examples:</a:t>
            </a:r>
          </a:p>
          <a:p>
            <a:pPr eaLnBrk="1" hangingPunct="1">
              <a:buNone/>
            </a:pPr>
            <a:r>
              <a:rPr lang="en-US" altLang="zh-TW" sz="32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collect</a:t>
            </a:r>
            <a:r>
              <a:rPr lang="en-US" altLang="zh-TW" sz="2800" dirty="0"/>
              <a:t>( </a:t>
            </a:r>
            <a:r>
              <a:rPr lang="en-US" altLang="zh-TW" sz="2800" dirty="0" err="1"/>
              <a:t>birthDate</a:t>
            </a:r>
            <a:r>
              <a:rPr lang="en-US" altLang="zh-TW" sz="2800" dirty="0"/>
              <a:t> )</a:t>
            </a:r>
          </a:p>
          <a:p>
            <a:pPr eaLnBrk="1" hangingPunct="1">
              <a:buNone/>
            </a:pPr>
            <a:r>
              <a:rPr lang="en-US" altLang="zh-TW" sz="28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collect</a:t>
            </a:r>
            <a:r>
              <a:rPr lang="en-US" altLang="zh-TW" sz="2800" dirty="0"/>
              <a:t>( </a:t>
            </a:r>
            <a:r>
              <a:rPr lang="en-US" altLang="zh-TW" sz="2800" dirty="0" err="1"/>
              <a:t>p|p.birthDate</a:t>
            </a:r>
            <a:r>
              <a:rPr lang="en-US" altLang="zh-TW" sz="2800" dirty="0"/>
              <a:t> )</a:t>
            </a:r>
          </a:p>
          <a:p>
            <a:pPr eaLnBrk="1" hangingPunct="1">
              <a:buNone/>
            </a:pPr>
            <a:r>
              <a:rPr lang="en-US" altLang="zh-TW" sz="28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collect</a:t>
            </a:r>
            <a:r>
              <a:rPr lang="en-US" altLang="zh-TW" sz="2800" dirty="0"/>
              <a:t>( p:Person|p.birthDate )</a:t>
            </a:r>
          </a:p>
          <a:p>
            <a:pPr eaLnBrk="1" hangingPunct="1"/>
            <a:r>
              <a:rPr lang="en-US" altLang="zh-TW" dirty="0"/>
              <a:t>The result above is a Bag, which may be turned into a Set:</a:t>
            </a:r>
          </a:p>
          <a:p>
            <a:pPr lvl="1" eaLnBrk="1" hangingPunct="1">
              <a:buNone/>
            </a:pP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collect</a:t>
            </a:r>
            <a:r>
              <a:rPr lang="en-US" altLang="zh-TW" sz="2800" dirty="0"/>
              <a:t>( </a:t>
            </a:r>
            <a:r>
              <a:rPr lang="en-US" altLang="zh-TW" sz="2800" dirty="0" err="1"/>
              <a:t>birthDate</a:t>
            </a:r>
            <a:r>
              <a:rPr lang="en-US" altLang="zh-TW" sz="2800" dirty="0"/>
              <a:t> )-&gt;</a:t>
            </a:r>
            <a:r>
              <a:rPr lang="en-US" altLang="zh-TW" sz="2800" dirty="0" err="1"/>
              <a:t>asSet</a:t>
            </a:r>
            <a:r>
              <a:rPr lang="en-US" altLang="zh-TW" sz="2800" dirty="0"/>
              <a:t>()</a:t>
            </a:r>
          </a:p>
          <a:p>
            <a:pPr eaLnBrk="1" hangingPunct="1">
              <a:buNone/>
            </a:pPr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Collection Operation: </a:t>
            </a:r>
            <a:r>
              <a:rPr lang="en-US" altLang="zh-TW" dirty="0" err="1"/>
              <a:t>ForAll</a:t>
            </a:r>
            <a:endParaRPr lang="en-US" altLang="zh-TW" dirty="0"/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z="2800" b="1" dirty="0"/>
              <a:t>context </a:t>
            </a:r>
            <a:r>
              <a:rPr lang="en-US" altLang="zh-TW" sz="2800" dirty="0"/>
              <a:t>Company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inv</a:t>
            </a:r>
            <a:r>
              <a:rPr lang="en-US" altLang="zh-TW" sz="2800" dirty="0"/>
              <a:t>: 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 err="1">
                <a:solidFill>
                  <a:srgbClr val="0070C0"/>
                </a:solidFill>
              </a:rPr>
              <a:t>forAll</a:t>
            </a:r>
            <a:r>
              <a:rPr lang="en-US" altLang="zh-TW" sz="2800" dirty="0"/>
              <a:t>( age &lt;= 65 )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inv</a:t>
            </a:r>
            <a:r>
              <a:rPr lang="en-US" altLang="zh-TW" sz="2800" dirty="0"/>
              <a:t>: 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 err="1">
                <a:solidFill>
                  <a:srgbClr val="0070C0"/>
                </a:solidFill>
              </a:rPr>
              <a:t>forAll</a:t>
            </a:r>
            <a:r>
              <a:rPr lang="en-US" altLang="zh-TW" sz="2800" dirty="0"/>
              <a:t>( p | </a:t>
            </a:r>
            <a:r>
              <a:rPr lang="en-US" altLang="zh-TW" sz="2800" dirty="0" err="1"/>
              <a:t>p.age</a:t>
            </a:r>
            <a:r>
              <a:rPr lang="en-US" altLang="zh-TW" sz="2800" dirty="0"/>
              <a:t> &lt;= 65 )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inv</a:t>
            </a:r>
            <a:r>
              <a:rPr lang="en-US" altLang="zh-TW" sz="2800" dirty="0"/>
              <a:t>: 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 err="1">
                <a:solidFill>
                  <a:srgbClr val="0070C0"/>
                </a:solidFill>
              </a:rPr>
              <a:t>forAll</a:t>
            </a:r>
            <a:r>
              <a:rPr lang="en-US" altLang="zh-TW" sz="2800" dirty="0"/>
              <a:t>( p : Person | </a:t>
            </a:r>
            <a:r>
              <a:rPr lang="en-US" altLang="zh-TW" sz="2800" dirty="0" err="1"/>
              <a:t>p.age</a:t>
            </a:r>
            <a:r>
              <a:rPr lang="en-US" altLang="zh-TW" sz="2800" dirty="0"/>
              <a:t> &lt;= 65 )</a:t>
            </a:r>
          </a:p>
          <a:p>
            <a:pPr eaLnBrk="1" hangingPunct="1">
              <a:buFontTx/>
              <a:buNone/>
            </a:pPr>
            <a:endParaRPr lang="en-US" altLang="zh-TW" sz="2800" dirty="0"/>
          </a:p>
          <a:p>
            <a:pPr eaLnBrk="1" hangingPunct="1">
              <a:buFontTx/>
              <a:buNone/>
            </a:pPr>
            <a:r>
              <a:rPr lang="en-US" altLang="zh-TW" sz="2800" b="1" dirty="0"/>
              <a:t>context </a:t>
            </a:r>
            <a:r>
              <a:rPr lang="en-US" altLang="zh-TW" sz="2800" dirty="0"/>
              <a:t>Company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 err="1">
                <a:solidFill>
                  <a:srgbClr val="0070C0"/>
                </a:solidFill>
              </a:rPr>
              <a:t>forAll</a:t>
            </a:r>
            <a:r>
              <a:rPr lang="en-US" altLang="zh-TW" sz="2800" dirty="0"/>
              <a:t>( e1, e2 : Person |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e1 &lt;&gt; e2 implies e1.firstName &lt;&gt; e2.firstName)</a:t>
            </a:r>
          </a:p>
          <a:p>
            <a:pPr eaLnBrk="1" hangingPunct="1">
              <a:buFontTx/>
              <a:buNone/>
            </a:pPr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Collection Operation: Exists</a:t>
            </a:r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z="2800" b="1" dirty="0"/>
              <a:t>context </a:t>
            </a:r>
            <a:r>
              <a:rPr lang="en-US" altLang="zh-TW" sz="2800" dirty="0"/>
              <a:t>Company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exists</a:t>
            </a:r>
            <a:r>
              <a:rPr lang="en-US" altLang="zh-TW" sz="2800" dirty="0"/>
              <a:t>( </a:t>
            </a:r>
            <a:r>
              <a:rPr lang="en-US" altLang="zh-TW" sz="2800" dirty="0" err="1"/>
              <a:t>firstName</a:t>
            </a:r>
            <a:r>
              <a:rPr lang="en-US" altLang="zh-TW" sz="2800" dirty="0"/>
              <a:t> = 'Jack' )</a:t>
            </a:r>
          </a:p>
          <a:p>
            <a:pPr eaLnBrk="1" hangingPunct="1">
              <a:buFontTx/>
              <a:buNone/>
            </a:pPr>
            <a:endParaRPr lang="en-US" altLang="zh-TW" sz="2800" b="1" dirty="0"/>
          </a:p>
          <a:p>
            <a:pPr eaLnBrk="1" hangingPunct="1">
              <a:buFontTx/>
              <a:buNone/>
            </a:pPr>
            <a:r>
              <a:rPr lang="en-US" altLang="zh-TW" sz="2800" b="1" dirty="0"/>
              <a:t>context </a:t>
            </a:r>
            <a:r>
              <a:rPr lang="en-US" altLang="zh-TW" sz="2800" dirty="0"/>
              <a:t>Company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exists</a:t>
            </a:r>
            <a:r>
              <a:rPr lang="en-US" altLang="zh-TW" sz="2800" dirty="0"/>
              <a:t>( p | </a:t>
            </a:r>
            <a:r>
              <a:rPr lang="en-US" altLang="zh-TW" sz="2800" dirty="0" err="1"/>
              <a:t>p.firstName</a:t>
            </a:r>
            <a:r>
              <a:rPr lang="en-US" altLang="zh-TW" sz="2800" dirty="0"/>
              <a:t> = 'Jack' )</a:t>
            </a:r>
          </a:p>
          <a:p>
            <a:pPr eaLnBrk="1" hangingPunct="1">
              <a:buFontTx/>
              <a:buNone/>
            </a:pPr>
            <a:endParaRPr lang="en-US" altLang="zh-TW" sz="2800" dirty="0"/>
          </a:p>
          <a:p>
            <a:pPr eaLnBrk="1" hangingPunct="1">
              <a:buFontTx/>
              <a:buNone/>
            </a:pPr>
            <a:r>
              <a:rPr lang="en-US" altLang="zh-TW" sz="2800" b="1" dirty="0"/>
              <a:t>context </a:t>
            </a:r>
            <a:r>
              <a:rPr lang="en-US" altLang="zh-TW" sz="2800" dirty="0"/>
              <a:t>Company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exists</a:t>
            </a:r>
            <a:r>
              <a:rPr lang="en-US" altLang="zh-TW" sz="2800" dirty="0"/>
              <a:t>( p : Person | </a:t>
            </a:r>
            <a:r>
              <a:rPr lang="en-US" altLang="zh-TW" sz="2800" dirty="0" err="1"/>
              <a:t>p.firstName</a:t>
            </a:r>
            <a:r>
              <a:rPr lang="en-US" altLang="zh-TW" sz="2800" dirty="0"/>
              <a:t> = 'Jack' 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The Iterate Operation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i="1" dirty="0"/>
              <a:t>Reject, Select, </a:t>
            </a:r>
            <a:r>
              <a:rPr lang="en-US" altLang="zh-TW" i="1" dirty="0" err="1"/>
              <a:t>forAll</a:t>
            </a:r>
            <a:r>
              <a:rPr lang="en-US" altLang="zh-TW" i="1" dirty="0"/>
              <a:t>, Exists, </a:t>
            </a:r>
            <a:r>
              <a:rPr lang="en-US" altLang="zh-TW" dirty="0"/>
              <a:t>and</a:t>
            </a:r>
            <a:r>
              <a:rPr lang="en-US" altLang="zh-TW" i="1" dirty="0"/>
              <a:t> Collect</a:t>
            </a:r>
            <a:r>
              <a:rPr lang="en-US" altLang="zh-TW" dirty="0"/>
              <a:t> can all be described in terms of </a:t>
            </a:r>
            <a:r>
              <a:rPr lang="en-US" altLang="zh-TW" i="1" dirty="0">
                <a:solidFill>
                  <a:srgbClr val="0070C0"/>
                </a:solidFill>
              </a:rPr>
              <a:t>iterate</a:t>
            </a:r>
            <a:r>
              <a:rPr lang="en-US" altLang="zh-TW" dirty="0"/>
              <a:t>.</a:t>
            </a:r>
          </a:p>
          <a:p>
            <a:pPr eaLnBrk="1" hangingPunct="1"/>
            <a:r>
              <a:rPr lang="en-US" altLang="zh-TW" dirty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collection-&gt;</a:t>
            </a:r>
            <a:r>
              <a:rPr lang="en-US" altLang="zh-TW" sz="2800" dirty="0">
                <a:solidFill>
                  <a:srgbClr val="0070C0"/>
                </a:solidFill>
              </a:rPr>
              <a:t>collect</a:t>
            </a:r>
            <a:r>
              <a:rPr lang="en-US" altLang="zh-TW" sz="2800" dirty="0"/>
              <a:t>(x : T | </a:t>
            </a:r>
            <a:r>
              <a:rPr lang="en-US" altLang="zh-TW" sz="2800" dirty="0" err="1"/>
              <a:t>x.property</a:t>
            </a:r>
            <a:r>
              <a:rPr lang="en-US" altLang="zh-TW" sz="2800" dirty="0"/>
              <a:t>)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-- is identical to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collection-&gt;</a:t>
            </a:r>
            <a:r>
              <a:rPr lang="en-US" altLang="zh-TW" sz="2800" dirty="0">
                <a:solidFill>
                  <a:srgbClr val="0070C0"/>
                </a:solidFill>
              </a:rPr>
              <a:t>iterate</a:t>
            </a:r>
            <a:r>
              <a:rPr lang="en-US" altLang="zh-TW" sz="2800" dirty="0"/>
              <a:t>(x : T; acc : T2 = Bag{} |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acc-&gt;</a:t>
            </a:r>
            <a:r>
              <a:rPr lang="en-US" altLang="zh-TW" sz="2800" dirty="0">
                <a:solidFill>
                  <a:srgbClr val="0070C0"/>
                </a:solidFill>
              </a:rPr>
              <a:t>including</a:t>
            </a:r>
            <a:r>
              <a:rPr lang="en-US" altLang="zh-TW" sz="2800" dirty="0"/>
              <a:t>(</a:t>
            </a:r>
            <a:r>
              <a:rPr lang="en-US" altLang="zh-TW" sz="2800" dirty="0" err="1"/>
              <a:t>x.property</a:t>
            </a:r>
            <a:r>
              <a:rPr lang="en-US" altLang="zh-TW" sz="2800" dirty="0"/>
              <a:t>))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-- here x is the </a:t>
            </a:r>
            <a:r>
              <a:rPr lang="en-US" altLang="zh-TW" sz="2800" i="1" dirty="0" err="1"/>
              <a:t>iterator</a:t>
            </a:r>
            <a:r>
              <a:rPr lang="en-US" altLang="zh-TW" sz="2800" dirty="0"/>
              <a:t> and acc is the </a:t>
            </a:r>
            <a:r>
              <a:rPr lang="en-US" altLang="zh-TW" sz="2800" i="1" dirty="0"/>
              <a:t>accumulator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Features on Classes Themselves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It is also possible to use features defined on classes themselves.</a:t>
            </a:r>
          </a:p>
          <a:p>
            <a:r>
              <a:rPr lang="en-US" altLang="zh-TW" dirty="0"/>
              <a:t>A predefined feature is </a:t>
            </a:r>
            <a:r>
              <a:rPr lang="en-US" altLang="zh-TW" i="1" dirty="0" err="1"/>
              <a:t>allInstances</a:t>
            </a:r>
            <a:r>
              <a:rPr lang="en-US" altLang="zh-TW" dirty="0"/>
              <a:t>, which gives the set of all instances at the time of evaluation.</a:t>
            </a:r>
          </a:p>
          <a:p>
            <a:r>
              <a:rPr lang="en-US" altLang="zh-TW" dirty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3200" b="1" dirty="0"/>
              <a:t>	</a:t>
            </a:r>
            <a:r>
              <a:rPr lang="en-US" altLang="zh-TW" sz="2800" b="1" dirty="0"/>
              <a:t>context </a:t>
            </a:r>
            <a:r>
              <a:rPr lang="en-US" altLang="zh-TW" sz="2800" dirty="0"/>
              <a:t>Person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</a:t>
            </a:r>
            <a:r>
              <a:rPr lang="en-US" altLang="zh-TW" sz="2800" dirty="0" err="1"/>
              <a:t>Person.</a:t>
            </a:r>
            <a:r>
              <a:rPr lang="en-US" altLang="zh-TW" sz="2800" dirty="0" err="1">
                <a:solidFill>
                  <a:srgbClr val="0070C0"/>
                </a:solidFill>
              </a:rPr>
              <a:t>allInstances</a:t>
            </a:r>
            <a:r>
              <a:rPr lang="en-US" altLang="zh-TW" sz="2800" dirty="0"/>
              <a:t>()-&gt;</a:t>
            </a:r>
            <a:r>
              <a:rPr lang="en-US" altLang="zh-TW" sz="2800" dirty="0" err="1"/>
              <a:t>forAll</a:t>
            </a:r>
            <a:r>
              <a:rPr lang="en-US" altLang="zh-TW" sz="2800" dirty="0"/>
              <a:t>(p1, p2|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p1 &lt;&gt; p2 </a:t>
            </a:r>
            <a:r>
              <a:rPr lang="en-US" altLang="zh-TW" sz="2800" b="1" dirty="0"/>
              <a:t>implies</a:t>
            </a:r>
            <a:r>
              <a:rPr lang="en-US" altLang="zh-TW" sz="2800" dirty="0"/>
              <a:t> p1.firstName &lt;&gt; p2.firstName)</a:t>
            </a:r>
          </a:p>
          <a:p>
            <a:pPr>
              <a:buNone/>
            </a:pPr>
            <a:endParaRPr lang="zh-TW" altLang="en-US" sz="3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10632</TotalTime>
  <Words>1956</Words>
  <Application>Microsoft Macintosh PowerPoint</Application>
  <PresentationFormat>如螢幕大小 (4:3)</PresentationFormat>
  <Paragraphs>313</Paragraphs>
  <Slides>30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30</vt:i4>
      </vt:variant>
    </vt:vector>
  </HeadingPairs>
  <TitlesOfParts>
    <vt:vector size="36" baseType="lpstr">
      <vt:lpstr>新細明體</vt:lpstr>
      <vt:lpstr>Arial</vt:lpstr>
      <vt:lpstr>Calibri</vt:lpstr>
      <vt:lpstr>Wingdings</vt:lpstr>
      <vt:lpstr>1_Edge</vt:lpstr>
      <vt:lpstr>Office 佈景主題</vt:lpstr>
      <vt:lpstr>Object Constraint Language (OCL) (Based on [OMG 2012])</vt:lpstr>
      <vt:lpstr>Outline</vt:lpstr>
      <vt:lpstr>About the OCL</vt:lpstr>
      <vt:lpstr>Why OCL</vt:lpstr>
      <vt:lpstr>How Can the OCL Be Used</vt:lpstr>
      <vt:lpstr>Class Diagram Example</vt:lpstr>
      <vt:lpstr>Relation with UML Models: Contexts</vt:lpstr>
      <vt:lpstr>Context for Invariants</vt:lpstr>
      <vt:lpstr>Context for Invariants (cont.)</vt:lpstr>
      <vt:lpstr>Context for Pre and Post-Conditions</vt:lpstr>
      <vt:lpstr>Context for Pre and Post-Conditions (cont.)</vt:lpstr>
      <vt:lpstr>Package Context</vt:lpstr>
      <vt:lpstr>Context for Initial and Derived Values</vt:lpstr>
      <vt:lpstr>Basic (Predefined) Values and Types</vt:lpstr>
      <vt:lpstr>Basic Operations (partial list)</vt:lpstr>
      <vt:lpstr>Other Types</vt:lpstr>
      <vt:lpstr>Sub-expressions: the Use of let</vt:lpstr>
      <vt:lpstr>Definition Expressions</vt:lpstr>
      <vt:lpstr>Previous Values in Post-Conditions</vt:lpstr>
      <vt:lpstr>Previous Values in Post-Conditions (cont.)</vt:lpstr>
      <vt:lpstr>More about Types and Operations</vt:lpstr>
      <vt:lpstr>Properties</vt:lpstr>
      <vt:lpstr>Properties: AssociationEnds</vt:lpstr>
      <vt:lpstr>Collections</vt:lpstr>
      <vt:lpstr>Collection Operations</vt:lpstr>
      <vt:lpstr>Derived Collections</vt:lpstr>
      <vt:lpstr>Collection Operation: ForAll</vt:lpstr>
      <vt:lpstr>Collection Operation: Exists</vt:lpstr>
      <vt:lpstr>The Iterate Operation</vt:lpstr>
      <vt:lpstr>Features on Classes Themselves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Microsoft Office User</cp:lastModifiedBy>
  <cp:revision>517</cp:revision>
  <dcterms:created xsi:type="dcterms:W3CDTF">2009-06-21T02:54:00Z</dcterms:created>
  <dcterms:modified xsi:type="dcterms:W3CDTF">2020-06-03T03:51:02Z</dcterms:modified>
</cp:coreProperties>
</file>