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notesMasterIdLst>
    <p:notesMasterId r:id="rId55"/>
  </p:notesMasterIdLst>
  <p:handoutMasterIdLst>
    <p:handoutMasterId r:id="rId56"/>
  </p:handoutMasterIdLst>
  <p:sldIdLst>
    <p:sldId id="377" r:id="rId3"/>
    <p:sldId id="463" r:id="rId4"/>
    <p:sldId id="487" r:id="rId5"/>
    <p:sldId id="426" r:id="rId6"/>
    <p:sldId id="443" r:id="rId7"/>
    <p:sldId id="441" r:id="rId8"/>
    <p:sldId id="442" r:id="rId9"/>
    <p:sldId id="464" r:id="rId10"/>
    <p:sldId id="465" r:id="rId11"/>
    <p:sldId id="466" r:id="rId12"/>
    <p:sldId id="467" r:id="rId13"/>
    <p:sldId id="427" r:id="rId14"/>
    <p:sldId id="444" r:id="rId15"/>
    <p:sldId id="445" r:id="rId16"/>
    <p:sldId id="468" r:id="rId17"/>
    <p:sldId id="428" r:id="rId18"/>
    <p:sldId id="429" r:id="rId19"/>
    <p:sldId id="446" r:id="rId20"/>
    <p:sldId id="447" r:id="rId21"/>
    <p:sldId id="469" r:id="rId22"/>
    <p:sldId id="430" r:id="rId23"/>
    <p:sldId id="431" r:id="rId24"/>
    <p:sldId id="489" r:id="rId25"/>
    <p:sldId id="448" r:id="rId26"/>
    <p:sldId id="449" r:id="rId27"/>
    <p:sldId id="488" r:id="rId28"/>
    <p:sldId id="491" r:id="rId29"/>
    <p:sldId id="470" r:id="rId30"/>
    <p:sldId id="471" r:id="rId31"/>
    <p:sldId id="472" r:id="rId32"/>
    <p:sldId id="451" r:id="rId33"/>
    <p:sldId id="455" r:id="rId34"/>
    <p:sldId id="454" r:id="rId35"/>
    <p:sldId id="435" r:id="rId36"/>
    <p:sldId id="436" r:id="rId37"/>
    <p:sldId id="458" r:id="rId38"/>
    <p:sldId id="459" r:id="rId39"/>
    <p:sldId id="481" r:id="rId40"/>
    <p:sldId id="482" r:id="rId41"/>
    <p:sldId id="473" r:id="rId42"/>
    <p:sldId id="474" r:id="rId43"/>
    <p:sldId id="475" r:id="rId44"/>
    <p:sldId id="490" r:id="rId45"/>
    <p:sldId id="457" r:id="rId46"/>
    <p:sldId id="478" r:id="rId47"/>
    <p:sldId id="479" r:id="rId48"/>
    <p:sldId id="480" r:id="rId49"/>
    <p:sldId id="440" r:id="rId50"/>
    <p:sldId id="485" r:id="rId51"/>
    <p:sldId id="486" r:id="rId52"/>
    <p:sldId id="484" r:id="rId53"/>
    <p:sldId id="439" r:id="rId54"/>
  </p:sldIdLst>
  <p:sldSz cx="9144000" cy="6858000" type="screen4x3"/>
  <p:notesSz cx="6797675" cy="987425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6330" autoAdjust="0"/>
  </p:normalViewPr>
  <p:slideViewPr>
    <p:cSldViewPr>
      <p:cViewPr>
        <p:scale>
          <a:sx n="60" d="100"/>
          <a:sy n="60" d="100"/>
        </p:scale>
        <p:origin x="-492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294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r">
              <a:defRPr sz="1100"/>
            </a:lvl1pPr>
          </a:lstStyle>
          <a:p>
            <a:fld id="{30B0BA80-867D-495D-A2A5-DE736D988FD1}" type="datetimeFigureOut">
              <a:rPr lang="zh-TW" altLang="en-US" smtClean="0"/>
              <a:pPr/>
              <a:t>2015/11/29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294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r">
              <a:defRPr sz="1100"/>
            </a:lvl1pPr>
          </a:lstStyle>
          <a:p>
            <a:fld id="{C5016A92-CA56-4516-AD95-8492D9A6F09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r">
              <a:defRPr sz="1200"/>
            </a:lvl1pPr>
          </a:lstStyle>
          <a:p>
            <a:fld id="{906FD2B2-1F63-47DE-812F-31F51145E81B}" type="datetimeFigureOut">
              <a:rPr lang="zh-TW" altLang="en-US" smtClean="0"/>
              <a:pPr/>
              <a:t>2015/11/29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7" rIns="93174" bIns="46587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3174" tIns="46587" rIns="93174" bIns="46587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r">
              <a:defRPr sz="1200"/>
            </a:lvl1pPr>
          </a:lstStyle>
          <a:p>
            <a:fld id="{C9BDA2D7-307D-4608-850F-618728A36AD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D13F58-81F3-47F8-8831-A06521B9E8D5}" type="slidenum">
              <a:rPr lang="zh-TW" altLang="en-US" smtClean="0">
                <a:ea typeface="新細明體" charset="-120"/>
              </a:rPr>
              <a:pPr/>
              <a:t>20</a:t>
            </a:fld>
            <a:endParaRPr lang="en-US" altLang="zh-TW" smtClean="0">
              <a:ea typeface="新細明體" charset="-120"/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altLang="zh-TW" smtClean="0">
                <a:ea typeface="新細明體" charset="-120"/>
              </a:rPr>
              <a:t>Descending order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 flipV="1">
            <a:off x="899593" y="3789040"/>
            <a:ext cx="7344816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524000"/>
            <a:ext cx="7330008" cy="1760984"/>
          </a:xfrm>
        </p:spPr>
        <p:txBody>
          <a:bodyPr/>
          <a:lstStyle>
            <a:lvl1pPr algn="ctr">
              <a:defRPr sz="5000"/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168" y="4149080"/>
            <a:ext cx="6553200" cy="209932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</a:t>
            </a:r>
            <a:r>
              <a:rPr lang="en-US" altLang="zh-TW" sz="1200" dirty="0" smtClean="0"/>
              <a:t>52</a:t>
            </a:r>
            <a:endParaRPr lang="zh-TW" altLang="en-US" sz="1200" dirty="0"/>
          </a:p>
        </p:txBody>
      </p:sp>
      <p:grpSp>
        <p:nvGrpSpPr>
          <p:cNvPr id="2" name="群組 13"/>
          <p:cNvGrpSpPr/>
          <p:nvPr userDrawn="1"/>
        </p:nvGrpSpPr>
        <p:grpSpPr>
          <a:xfrm>
            <a:off x="6394450" y="785794"/>
            <a:ext cx="2286000" cy="366712"/>
            <a:chOff x="6394450" y="847710"/>
            <a:chExt cx="2286000" cy="366712"/>
          </a:xfrm>
        </p:grpSpPr>
        <p:sp>
          <p:nvSpPr>
            <p:cNvPr id="12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13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26000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DS 2015: Sorting Algorithms and Their Efficiency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Sorting Algorithms and Their Efficiency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1B998F-952A-4FC2-8074-713ED7FB8F0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Sorting Algorithms and Their Efficiency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8E6BE2-BF97-414A-A987-278B92ABFCC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Sorting Algorithms and Their Efficiency</a:t>
            </a:r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0F1512E-D9EC-42F1-A625-7D195B30F3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Sorting Algorithms and Their Efficiency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BC653B-7227-43A7-8823-A2F551763E8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Sorting Algorithms and Their Efficiency</a:t>
            </a: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Sorting Algorithms and Their Efficiency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513A34-AFE8-4E23-BFAA-59C4D71AE4E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Sorting Algorithms and Their Efficiency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F55BDAC-F5B1-468D-8578-2803192DF5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Sorting Algorithms and Their Efficiency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C3B7A0-9A05-4293-809D-331917DF30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4"/>
            <a:ext cx="2057400" cy="6199187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4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Sorting Algorithms and Their Efficiency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57C70EA-210A-4B97-8403-CBFA73CFF62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Sorting Algorithms and Their Efficiency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36883D-96B3-4516-8DD8-4A8F664094C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Sorting Algorithms and Their Efficiency</a:t>
            </a:r>
            <a:endParaRPr lang="en-US" altLang="zh-TW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BA4A58-33B2-45AA-AED9-A5A5E89C302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Sorting Algorithms and Their Efficiency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207B9D-6361-4CA1-B643-002354BF2A5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Sorting Algorithms and Their Efficiency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Sorting Algorithms and Their Efficiency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Sorting Algorithms and Their Efficiency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Sorting Algorithms and Their Efficiency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Sorting Algorithms and Their Efficiency</a:t>
            </a: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Sorting Algorithms and Their Efficiency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Sorting Algorithms and Their Efficiency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Sorting Algorithms and Their Efficiency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Sorting Algorithms and Their Efficiency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Sorting Algorithms and Their Efficiency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Sorting Algorithms and Their Efficiency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4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按一下以編輯母片標題樣式</a:t>
            </a:r>
            <a:endParaRPr lang="en-US" altLang="zh-TW" dirty="0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0950"/>
            <a:ext cx="8229600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</a:t>
            </a:r>
            <a:endParaRPr lang="en-US" altLang="zh-TW" dirty="0" smtClean="0"/>
          </a:p>
          <a:p>
            <a:pPr lvl="1"/>
            <a:r>
              <a:rPr lang="en-US" altLang="zh-TW" dirty="0" err="1" smtClean="0"/>
              <a:t>第二層</a:t>
            </a:r>
            <a:endParaRPr lang="en-US" altLang="zh-TW" dirty="0" smtClean="0"/>
          </a:p>
          <a:p>
            <a:pPr lvl="2"/>
            <a:r>
              <a:rPr lang="en-US" altLang="zh-TW" dirty="0" err="1" smtClean="0"/>
              <a:t>第三層</a:t>
            </a:r>
            <a:endParaRPr lang="en-US" altLang="zh-TW" dirty="0" smtClean="0"/>
          </a:p>
          <a:p>
            <a:pPr lvl="3"/>
            <a:r>
              <a:rPr lang="en-US" altLang="zh-TW" dirty="0" err="1" smtClean="0"/>
              <a:t>第四層</a:t>
            </a:r>
            <a:endParaRPr lang="en-US" altLang="zh-TW" dirty="0" smtClean="0"/>
          </a:p>
          <a:p>
            <a:pPr lvl="4"/>
            <a:r>
              <a:rPr lang="en-US" altLang="zh-TW" dirty="0" err="1" smtClean="0"/>
              <a:t>第五層</a:t>
            </a:r>
            <a:endParaRPr lang="en-US" altLang="zh-TW" dirty="0" smtClean="0"/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53200"/>
            <a:ext cx="204309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90800" y="6553200"/>
            <a:ext cx="518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DS 2015: Sorting Algorithms and Their Efficiency</a:t>
            </a:r>
            <a:endParaRPr lang="en-US" altLang="zh-TW" dirty="0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grpSp>
        <p:nvGrpSpPr>
          <p:cNvPr id="2" name="群組 11"/>
          <p:cNvGrpSpPr/>
          <p:nvPr userDrawn="1"/>
        </p:nvGrpSpPr>
        <p:grpSpPr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 smtClean="0"/>
                <a:t>SVVRL  </a:t>
              </a:r>
              <a:r>
                <a:rPr lang="en-US" altLang="zh-TW" dirty="0"/>
                <a:t>@  IM.NTU</a:t>
              </a:r>
            </a:p>
          </p:txBody>
        </p:sp>
        <p:pic>
          <p:nvPicPr>
            <p:cNvPr id="23562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86710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文字方塊 10"/>
          <p:cNvSpPr txBox="1"/>
          <p:nvPr userDrawn="1"/>
        </p:nvSpPr>
        <p:spPr>
          <a:xfrm>
            <a:off x="8199550" y="6588002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</a:t>
            </a:r>
            <a:r>
              <a:rPr lang="en-US" altLang="zh-TW" sz="1200" dirty="0" smtClean="0"/>
              <a:t>52</a:t>
            </a:r>
            <a:endParaRPr lang="en-US" altLang="zh-TW" sz="1200" dirty="0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Calibri" pitchFamily="34" charset="0"/>
          <a:ea typeface="+mn-ea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Calibri" pitchFamily="34" charset="0"/>
          <a:ea typeface="+mn-ea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Calibri" pitchFamily="34" charset="0"/>
          <a:ea typeface="+mn-ea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Calibri" pitchFamily="34" charset="0"/>
          <a:ea typeface="+mn-ea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DS 2015: Sorting Algorithms and Their Efficiency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1" y="1412776"/>
            <a:ext cx="7330008" cy="216024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altLang="zh-TW" sz="4800" dirty="0" smtClean="0"/>
              <a:t>Sorting Algorithms </a:t>
            </a:r>
            <a:br>
              <a:rPr lang="en-US" altLang="zh-TW" sz="4800" dirty="0" smtClean="0"/>
            </a:br>
            <a:r>
              <a:rPr lang="en-US" altLang="zh-TW" sz="4800" dirty="0" smtClean="0"/>
              <a:t>and </a:t>
            </a:r>
            <a:br>
              <a:rPr lang="en-US" altLang="zh-TW" sz="4800" dirty="0" smtClean="0"/>
            </a:br>
            <a:r>
              <a:rPr lang="en-US" altLang="zh-TW" sz="4800" dirty="0" smtClean="0"/>
              <a:t>Their Efficiency</a:t>
            </a:r>
            <a:br>
              <a:rPr lang="en-US" altLang="zh-TW" sz="4800" dirty="0" smtClean="0"/>
            </a:br>
            <a:endParaRPr lang="zh-TW" altLang="en-US" sz="36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31168" y="4005064"/>
            <a:ext cx="6553200" cy="2664296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400" b="1" dirty="0" smtClean="0"/>
              <a:t>Yih-Kuen Tsay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Dept. of Information Management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National Taiwan University</a:t>
            </a:r>
          </a:p>
          <a:p>
            <a:pPr eaLnBrk="1" hangingPunct="1">
              <a:lnSpc>
                <a:spcPct val="90000"/>
              </a:lnSpc>
            </a:pPr>
            <a:endParaRPr lang="en-US" altLang="zh-TW" sz="12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Based on [</a:t>
            </a:r>
            <a:r>
              <a:rPr lang="en-US" altLang="zh-TW" sz="2400" dirty="0" err="1" smtClean="0"/>
              <a:t>Carrano</a:t>
            </a:r>
            <a:r>
              <a:rPr lang="en-US" altLang="zh-TW" sz="2400" dirty="0" smtClean="0"/>
              <a:t> and Henry 2013]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With help from Chien Chin Chen</a:t>
            </a:r>
          </a:p>
          <a:p>
            <a:pPr eaLnBrk="1" hangingPunct="1">
              <a:lnSpc>
                <a:spcPct val="90000"/>
              </a:lnSpc>
            </a:pPr>
            <a:endParaRPr lang="en-US" altLang="zh-TW" sz="1200" dirty="0" smtClean="0"/>
          </a:p>
          <a:p>
            <a:pPr eaLnBrk="1" hangingPunct="1">
              <a:lnSpc>
                <a:spcPct val="90000"/>
              </a:lnSpc>
            </a:pPr>
            <a:endParaRPr lang="zh-TW" altLang="en-US" sz="2400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E142BF-BAEC-4559-B2C0-405982237AAD}" type="slidenum">
              <a:rPr lang="zh-TW" altLang="en-US"/>
              <a:pPr>
                <a:defRPr/>
              </a:pPr>
              <a:t>2</a:t>
            </a:fld>
            <a:endParaRPr lang="en-US" altLang="zh-TW"/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Sorting Algorithms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zh-TW" sz="2800" dirty="0" smtClean="0"/>
              <a:t>Sorting: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400" dirty="0" smtClean="0"/>
              <a:t>A process that organizes a collection of data into either </a:t>
            </a:r>
            <a:r>
              <a:rPr lang="en-US" altLang="zh-TW" sz="2400" i="1" dirty="0" smtClean="0"/>
              <a:t>ascending</a:t>
            </a:r>
            <a:r>
              <a:rPr lang="en-US" altLang="zh-TW" sz="2400" dirty="0" smtClean="0"/>
              <a:t> or </a:t>
            </a:r>
            <a:r>
              <a:rPr lang="en-US" altLang="zh-TW" sz="2400" i="1" dirty="0" smtClean="0"/>
              <a:t>descending</a:t>
            </a:r>
            <a:r>
              <a:rPr lang="en-US" altLang="zh-TW" sz="2400" dirty="0" smtClean="0"/>
              <a:t> order.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400" dirty="0" smtClean="0"/>
              <a:t>The sort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key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zh-TW" dirty="0" smtClean="0"/>
              <a:t>The part of a data item that we consider when sorting a data collection.</a:t>
            </a:r>
          </a:p>
          <a:p>
            <a:pPr lvl="2" eaLnBrk="1" hangingPunct="1">
              <a:lnSpc>
                <a:spcPct val="80000"/>
              </a:lnSpc>
            </a:pPr>
            <a:endParaRPr lang="en-US" altLang="zh-TW" sz="1800" dirty="0" smtClean="0"/>
          </a:p>
          <a:p>
            <a:pPr eaLnBrk="1" hangingPunct="1">
              <a:lnSpc>
                <a:spcPct val="80000"/>
              </a:lnSpc>
            </a:pPr>
            <a:r>
              <a:rPr lang="en-US" altLang="zh-TW" sz="2800" dirty="0" smtClean="0"/>
              <a:t>Categories of sorting algorithms.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400" dirty="0" smtClean="0"/>
              <a:t>An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internal</a:t>
            </a:r>
            <a:r>
              <a:rPr lang="en-US" altLang="zh-TW" sz="2400" dirty="0" smtClean="0"/>
              <a:t> sort: 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zh-TW" dirty="0" smtClean="0"/>
              <a:t>Requires that the collection of data fit entirely in the computer’s main memory.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400" dirty="0" smtClean="0"/>
              <a:t>An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external</a:t>
            </a:r>
            <a:r>
              <a:rPr lang="en-US" altLang="zh-TW" sz="2400" dirty="0" smtClean="0"/>
              <a:t> sort: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zh-TW" dirty="0" smtClean="0"/>
              <a:t>The collection of data will not fit in the computer’s main memory all at once, but must reside in secondary storage.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Sorting Algorithms and Their Efficiency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4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4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Determining Efficiency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Sorting in general </a:t>
            </a:r>
            <a:r>
              <a:rPr lang="en-US" altLang="zh-TW" b="1" u="sng" dirty="0" smtClean="0"/>
              <a:t>compares</a:t>
            </a:r>
            <a:r>
              <a:rPr lang="en-US" altLang="zh-TW" dirty="0" smtClean="0"/>
              <a:t>, </a:t>
            </a:r>
            <a:r>
              <a:rPr lang="en-US" altLang="zh-TW" b="1" u="sng" dirty="0" smtClean="0"/>
              <a:t>exchanges</a:t>
            </a:r>
            <a:r>
              <a:rPr lang="en-US" altLang="zh-TW" dirty="0" smtClean="0"/>
              <a:t>, or </a:t>
            </a:r>
            <a:r>
              <a:rPr lang="en-US" altLang="zh-TW" b="1" u="sng" dirty="0" smtClean="0"/>
              <a:t>moves</a:t>
            </a:r>
            <a:r>
              <a:rPr lang="en-US" altLang="zh-TW" dirty="0" smtClean="0"/>
              <a:t> items.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We should count these operations.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Such operations are more expensive than ones that control loops or manipulate array indexes, particularly when the data to be sorted are complex.</a:t>
            </a:r>
          </a:p>
          <a:p>
            <a:r>
              <a:rPr lang="en-US" altLang="zh-TW" dirty="0" smtClean="0"/>
              <a:t>A sorting algorithm typically proceeds in stages/iterations.</a:t>
            </a:r>
          </a:p>
          <a:p>
            <a:r>
              <a:rPr lang="en-US" altLang="zh-TW" dirty="0" smtClean="0"/>
              <a:t>To determine its execution time, we calculate</a:t>
            </a:r>
          </a:p>
          <a:p>
            <a:pPr lvl="1"/>
            <a:r>
              <a:rPr lang="en-US" altLang="zh-TW" dirty="0" smtClean="0"/>
              <a:t>The number of iterations</a:t>
            </a:r>
          </a:p>
          <a:p>
            <a:pPr lvl="1"/>
            <a:r>
              <a:rPr lang="en-US" altLang="zh-TW" dirty="0" smtClean="0"/>
              <a:t>The number of steps/operations in each iteration</a:t>
            </a:r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Sorting Algorithms and Their Efficiency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Selection Sort (1/8)</a:t>
            </a:r>
            <a:endParaRPr lang="zh-TW" altLang="en-US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Sorting Algorithms and Their Efficiency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4</a:t>
            </a:fld>
            <a:endParaRPr lang="en-US" altLang="zh-TW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1797050"/>
            <a:ext cx="4911725" cy="3287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11-1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Selection Sort (2/8)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Sorting Algorithms and Their Efficiency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</a:t>
            </a:fld>
            <a:endParaRPr lang="en-US" altLang="zh-TW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72008" y="1773971"/>
            <a:ext cx="8964488" cy="424731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/** Finds the largest item in an array.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@pre  The size of the array is &gt;= 1.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@post  The arguments are unchanged.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param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The given array.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param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size  The number of elements in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.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@return  The index of the largest entry in the array. */ </a:t>
            </a:r>
          </a:p>
          <a:p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findIndexofLargest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[],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size); </a:t>
            </a:r>
          </a:p>
          <a:p>
            <a:endParaRPr lang="en-US" altLang="zh-TW" dirty="0" smtClean="0">
              <a:latin typeface="Lucida Sans Typewriter" pitchFamily="49" charset="0"/>
            </a:endParaRP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/** Sorts the items in an array into ascending order.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@pre  None.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@post  The array is sorted into ascending order; the size of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the array is unchanged.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param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The array to sort.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param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n  The size of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. */</a:t>
            </a:r>
            <a:r>
              <a:rPr lang="en-US" altLang="zh-TW" dirty="0" smtClean="0">
                <a:latin typeface="Lucida Sans Typewriter" pitchFamily="49" charset="0"/>
              </a:rPr>
              <a:t/>
            </a:r>
            <a:br>
              <a:rPr lang="en-US" altLang="zh-TW" dirty="0" smtClean="0">
                <a:latin typeface="Lucida Sans Typewriter" pitchFamily="49" charset="0"/>
              </a:rPr>
            </a:b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void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selectionSort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[],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n)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Selection Sort (3/8)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Sorting Algorithms and Their Efficiency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</a:t>
            </a:fld>
            <a:endParaRPr lang="en-US" altLang="zh-TW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72008" y="1196752"/>
            <a:ext cx="8964488" cy="50783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void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selectionSort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[],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n)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{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last = index of the last item in the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subarray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of items yet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to be sorted;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largest = index of the largest item found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for</a:t>
            </a:r>
            <a:r>
              <a:rPr lang="en-US" altLang="zh-TW" dirty="0" smtClean="0">
                <a:latin typeface="Lucida Sans Typewriter" pitchFamily="49" charset="0"/>
              </a:rPr>
              <a:t> (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last = n - 1; last &gt;= 1; last--) {</a:t>
            </a:r>
          </a:p>
          <a:p>
            <a:endParaRPr lang="en-US" altLang="zh-TW" dirty="0" smtClean="0">
              <a:latin typeface="Lucida Sans Typewriter" pitchFamily="49" charset="0"/>
            </a:endParaRPr>
          </a:p>
          <a:p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At this point,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[last+1..n-1] is sorted, and its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// entries are greater than those in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[0..last].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// Select the largest entry in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[0..last]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largest = </a:t>
            </a:r>
            <a:r>
              <a:rPr lang="en-US" altLang="zh-TW" dirty="0" err="1" smtClean="0">
                <a:latin typeface="Lucida Sans Typewriter" pitchFamily="49" charset="0"/>
              </a:rPr>
              <a:t>findIndexofLargest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, last + 1); </a:t>
            </a:r>
          </a:p>
          <a:p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Swap the largest entry,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[largest], with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//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[last]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std::swap(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[largest], 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[last]);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} // end for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} // end </a:t>
            </a:r>
            <a:r>
              <a:rPr lang="en-US" altLang="zh-TW" dirty="0" err="1" smtClean="0">
                <a:latin typeface="Lucida Sans Typewriter" pitchFamily="49" charset="0"/>
              </a:rPr>
              <a:t>selectionSort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</a:t>
            </a:r>
            <a:endParaRPr lang="en-US" altLang="zh-TW" dirty="0">
              <a:solidFill>
                <a:srgbClr val="00B0F0"/>
              </a:solidFill>
              <a:latin typeface="Lucida Sans Typewriter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Selection Sort (4/8)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Sorting Algorithms and Their Efficiency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7</a:t>
            </a:fld>
            <a:endParaRPr lang="en-US" altLang="zh-TW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72008" y="1823913"/>
            <a:ext cx="8964488" cy="369331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findIndexofLargest</a:t>
            </a:r>
            <a:r>
              <a:rPr lang="en-US" altLang="zh-TW" dirty="0" smtClean="0">
                <a:latin typeface="Lucida Sans Typewriter" pitchFamily="49" charset="0"/>
              </a:rPr>
              <a:t>(const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[],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size)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{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indexSoFar</a:t>
            </a:r>
            <a:r>
              <a:rPr lang="en-US" altLang="zh-TW" dirty="0" smtClean="0">
                <a:latin typeface="Lucida Sans Typewriter" pitchFamily="49" charset="0"/>
              </a:rPr>
              <a:t> = 0;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Index of largest entry found so far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for</a:t>
            </a:r>
            <a:r>
              <a:rPr lang="en-US" altLang="zh-TW" dirty="0" smtClean="0">
                <a:latin typeface="Lucida Sans Typewriter" pitchFamily="49" charset="0"/>
              </a:rPr>
              <a:t> (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currentIndex</a:t>
            </a:r>
            <a:r>
              <a:rPr lang="en-US" altLang="zh-TW" dirty="0" smtClean="0">
                <a:latin typeface="Lucida Sans Typewriter" pitchFamily="49" charset="0"/>
              </a:rPr>
              <a:t> = 1; </a:t>
            </a:r>
            <a:r>
              <a:rPr lang="en-US" altLang="zh-TW" dirty="0" err="1" smtClean="0">
                <a:latin typeface="Lucida Sans Typewriter" pitchFamily="49" charset="0"/>
              </a:rPr>
              <a:t>currentIndex</a:t>
            </a:r>
            <a:r>
              <a:rPr lang="en-US" altLang="zh-TW" dirty="0" smtClean="0">
                <a:latin typeface="Lucida Sans Typewriter" pitchFamily="49" charset="0"/>
              </a:rPr>
              <a:t> &lt; size;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   </a:t>
            </a:r>
            <a:r>
              <a:rPr lang="en-US" altLang="zh-TW" dirty="0" err="1" smtClean="0">
                <a:latin typeface="Lucida Sans Typewriter" pitchFamily="49" charset="0"/>
              </a:rPr>
              <a:t>currentIndex</a:t>
            </a:r>
            <a:r>
              <a:rPr lang="en-US" altLang="zh-TW" dirty="0" smtClean="0">
                <a:latin typeface="Lucida Sans Typewriter" pitchFamily="49" charset="0"/>
              </a:rPr>
              <a:t>++) { </a:t>
            </a:r>
          </a:p>
          <a:p>
            <a:endParaRPr lang="en-US" altLang="zh-TW" b="1" dirty="0" smtClean="0">
              <a:solidFill>
                <a:srgbClr val="00B0F0"/>
              </a:solidFill>
              <a:latin typeface="Lucida Sans Typewriter" pitchFamily="49" charset="0"/>
            </a:endParaRPr>
          </a:p>
          <a:p>
            <a:r>
              <a:rPr lang="en-US" altLang="zh-TW" b="1" dirty="0" smtClean="0">
                <a:solidFill>
                  <a:srgbClr val="00B0F0"/>
                </a:solidFill>
                <a:latin typeface="Lucida Sans Typewriter" pitchFamily="49" charset="0"/>
              </a:rPr>
              <a:t>    // At this point, </a:t>
            </a:r>
            <a:r>
              <a:rPr lang="en-US" altLang="zh-TW" b="1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b="1" dirty="0" smtClean="0">
                <a:solidFill>
                  <a:srgbClr val="00B0F0"/>
                </a:solidFill>
                <a:latin typeface="Lucida Sans Typewriter" pitchFamily="49" charset="0"/>
              </a:rPr>
              <a:t>[</a:t>
            </a:r>
            <a:r>
              <a:rPr lang="en-US" altLang="zh-TW" b="1" dirty="0" err="1" smtClean="0">
                <a:solidFill>
                  <a:srgbClr val="00B0F0"/>
                </a:solidFill>
                <a:latin typeface="Lucida Sans Typewriter" pitchFamily="49" charset="0"/>
              </a:rPr>
              <a:t>indexSoFar</a:t>
            </a:r>
            <a:r>
              <a:rPr lang="en-US" altLang="zh-TW" b="1" dirty="0" smtClean="0">
                <a:solidFill>
                  <a:srgbClr val="00B0F0"/>
                </a:solidFill>
                <a:latin typeface="Lucida Sans Typewriter" pitchFamily="49" charset="0"/>
              </a:rPr>
              <a:t>] &gt;= all entries in </a:t>
            </a:r>
          </a:p>
          <a:p>
            <a:r>
              <a:rPr lang="en-US" altLang="zh-TW" b="1" dirty="0" smtClean="0">
                <a:solidFill>
                  <a:srgbClr val="00B0F0"/>
                </a:solidFill>
                <a:latin typeface="Lucida Sans Typewriter" pitchFamily="49" charset="0"/>
              </a:rPr>
              <a:t>    // </a:t>
            </a:r>
            <a:r>
              <a:rPr lang="en-US" altLang="zh-TW" b="1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b="1" dirty="0" smtClean="0">
                <a:solidFill>
                  <a:srgbClr val="00B0F0"/>
                </a:solidFill>
                <a:latin typeface="Lucida Sans Typewriter" pitchFamily="49" charset="0"/>
              </a:rPr>
              <a:t>[0..currentIndex - 1]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if</a:t>
            </a:r>
            <a:r>
              <a:rPr lang="en-US" altLang="zh-TW" dirty="0" smtClean="0">
                <a:latin typeface="Lucida Sans Typewriter" pitchFamily="49" charset="0"/>
              </a:rPr>
              <a:t> (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[</a:t>
            </a:r>
            <a:r>
              <a:rPr lang="en-US" altLang="zh-TW" dirty="0" err="1" smtClean="0">
                <a:latin typeface="Lucida Sans Typewriter" pitchFamily="49" charset="0"/>
              </a:rPr>
              <a:t>currentIndex</a:t>
            </a:r>
            <a:r>
              <a:rPr lang="en-US" altLang="zh-TW" dirty="0" smtClean="0">
                <a:latin typeface="Lucida Sans Typewriter" pitchFamily="49" charset="0"/>
              </a:rPr>
              <a:t>] &gt; 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[</a:t>
            </a:r>
            <a:r>
              <a:rPr lang="en-US" altLang="zh-TW" dirty="0" err="1" smtClean="0">
                <a:latin typeface="Lucida Sans Typewriter" pitchFamily="49" charset="0"/>
              </a:rPr>
              <a:t>indexSoFar</a:t>
            </a:r>
            <a:r>
              <a:rPr lang="en-US" altLang="zh-TW" dirty="0" smtClean="0">
                <a:latin typeface="Lucida Sans Typewriter" pitchFamily="49" charset="0"/>
              </a:rPr>
              <a:t>])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 </a:t>
            </a:r>
            <a:r>
              <a:rPr lang="en-US" altLang="zh-TW" dirty="0" err="1" smtClean="0">
                <a:latin typeface="Lucida Sans Typewriter" pitchFamily="49" charset="0"/>
              </a:rPr>
              <a:t>indexSoFar</a:t>
            </a:r>
            <a:r>
              <a:rPr lang="en-US" altLang="zh-TW" dirty="0" smtClean="0">
                <a:latin typeface="Lucida Sans Typewriter" pitchFamily="49" charset="0"/>
              </a:rPr>
              <a:t> = </a:t>
            </a:r>
            <a:r>
              <a:rPr lang="en-US" altLang="zh-TW" dirty="0" err="1" smtClean="0">
                <a:latin typeface="Lucida Sans Typewriter" pitchFamily="49" charset="0"/>
              </a:rPr>
              <a:t>currentIndex</a:t>
            </a:r>
            <a:r>
              <a:rPr lang="en-US" altLang="zh-TW" dirty="0" smtClean="0">
                <a:latin typeface="Lucida Sans Typewriter" pitchFamily="49" charset="0"/>
              </a:rPr>
              <a:t>;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for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return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indexSoFar</a:t>
            </a:r>
            <a:r>
              <a:rPr lang="en-US" altLang="zh-TW" dirty="0" smtClean="0">
                <a:latin typeface="Lucida Sans Typewriter" pitchFamily="49" charset="0"/>
              </a:rPr>
              <a:t>;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Index of largest entry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findIndexofLargest</a:t>
            </a:r>
            <a:endParaRPr lang="en-US" altLang="zh-TW" dirty="0">
              <a:solidFill>
                <a:srgbClr val="00B0F0"/>
              </a:solidFill>
              <a:latin typeface="Lucida Sans Typewriter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B884D6-D38B-4D61-8342-5AEAFB02A374}" type="slidenum">
              <a:rPr lang="zh-TW" altLang="en-US"/>
              <a:pPr>
                <a:defRPr/>
              </a:pPr>
              <a:t>8</a:t>
            </a:fld>
            <a:endParaRPr lang="en-US" altLang="zh-TW"/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Selection Sort (5/8)</a:t>
            </a:r>
            <a:endParaRPr lang="zh-TW" altLang="en-US" dirty="0" smtClean="0"/>
          </a:p>
        </p:txBody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Again,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Sorting in general </a:t>
            </a:r>
            <a:r>
              <a:rPr lang="en-US" altLang="zh-TW" b="1" u="sng" dirty="0" smtClean="0"/>
              <a:t>compares</a:t>
            </a:r>
            <a:r>
              <a:rPr lang="en-US" altLang="zh-TW" dirty="0" smtClean="0"/>
              <a:t>, </a:t>
            </a:r>
            <a:r>
              <a:rPr lang="en-US" altLang="zh-TW" b="1" u="sng" dirty="0" smtClean="0"/>
              <a:t>exchanges</a:t>
            </a:r>
            <a:r>
              <a:rPr lang="en-US" altLang="zh-TW" dirty="0" smtClean="0"/>
              <a:t>, or </a:t>
            </a:r>
            <a:r>
              <a:rPr lang="en-US" altLang="zh-TW" b="1" u="sng" dirty="0" smtClean="0"/>
              <a:t>moves</a:t>
            </a:r>
            <a:r>
              <a:rPr lang="en-US" altLang="zh-TW" dirty="0" smtClean="0"/>
              <a:t> items.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Such operations are the more expensive ones.</a:t>
            </a:r>
          </a:p>
          <a:p>
            <a:pPr lvl="2" eaLnBrk="1" hangingPunct="1">
              <a:lnSpc>
                <a:spcPct val="90000"/>
              </a:lnSpc>
            </a:pPr>
            <a:endParaRPr lang="en-US" altLang="zh-TW" sz="14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The for loop in the function </a:t>
            </a:r>
            <a:r>
              <a:rPr lang="en-US" altLang="zh-TW" sz="2600" dirty="0" err="1" smtClean="0">
                <a:latin typeface="Lucida Sans Typewriter" pitchFamily="49" charset="0"/>
              </a:rPr>
              <a:t>selectionSort</a:t>
            </a:r>
            <a:r>
              <a:rPr lang="en-US" altLang="zh-TW" dirty="0" smtClean="0"/>
              <a:t> executes </a:t>
            </a:r>
            <a:r>
              <a:rPr lang="en-US" altLang="zh-TW" sz="2600" dirty="0" smtClean="0">
                <a:latin typeface="Lucida Sans Typewriter" pitchFamily="49" charset="0"/>
              </a:rPr>
              <a:t>n-1</a:t>
            </a:r>
            <a:r>
              <a:rPr lang="en-US" altLang="zh-TW" dirty="0" smtClean="0"/>
              <a:t> times.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err="1" smtClean="0">
                <a:latin typeface="Lucida Sans Typewriter" pitchFamily="49" charset="0"/>
              </a:rPr>
              <a:t>findIndexOfLargest</a:t>
            </a:r>
            <a:r>
              <a:rPr lang="en-US" altLang="zh-TW" dirty="0" smtClean="0"/>
              <a:t> and </a:t>
            </a:r>
            <a:r>
              <a:rPr lang="en-US" altLang="zh-TW" sz="2400" dirty="0" smtClean="0">
                <a:latin typeface="Lucida Sans Typewriter" pitchFamily="49" charset="0"/>
              </a:rPr>
              <a:t>swap</a:t>
            </a:r>
            <a:r>
              <a:rPr lang="en-US" altLang="zh-TW" dirty="0" smtClean="0"/>
              <a:t> are called  </a:t>
            </a:r>
            <a:r>
              <a:rPr lang="en-US" altLang="zh-TW" dirty="0" smtClean="0">
                <a:latin typeface="Lucida Sans Typewriter" pitchFamily="49" charset="0"/>
              </a:rPr>
              <a:t>n-1</a:t>
            </a:r>
            <a:r>
              <a:rPr lang="en-US" altLang="zh-TW" dirty="0" smtClean="0"/>
              <a:t> times.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Sorting Algorithms and Their Efficiency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98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98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976600-26C4-45B8-95CC-6B07155F2568}" type="slidenum">
              <a:rPr lang="zh-TW" altLang="en-US"/>
              <a:pPr>
                <a:defRPr/>
              </a:pPr>
              <a:t>9</a:t>
            </a:fld>
            <a:endParaRPr lang="en-US" altLang="zh-TW"/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Selection Sort (6/8)</a:t>
            </a:r>
            <a:endParaRPr lang="zh-TW" altLang="en-US" dirty="0" smtClean="0"/>
          </a:p>
        </p:txBody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Each call to </a:t>
            </a:r>
            <a:r>
              <a:rPr lang="en-US" altLang="zh-TW" sz="2600" dirty="0" err="1" smtClean="0">
                <a:latin typeface="Lucida Sans Typewriter" pitchFamily="49" charset="0"/>
              </a:rPr>
              <a:t>findIndexOfLargest</a:t>
            </a:r>
            <a:r>
              <a:rPr lang="en-US" altLang="zh-TW" dirty="0" smtClean="0"/>
              <a:t> causes its loop to execute </a:t>
            </a:r>
            <a:r>
              <a:rPr lang="en-US" altLang="zh-TW" sz="2600" dirty="0" smtClean="0">
                <a:latin typeface="Lucida Sans Typewriter" pitchFamily="49" charset="0"/>
              </a:rPr>
              <a:t>last</a:t>
            </a:r>
            <a:r>
              <a:rPr lang="en-US" altLang="zh-TW" dirty="0" smtClean="0"/>
              <a:t> (or </a:t>
            </a:r>
            <a:r>
              <a:rPr lang="en-US" altLang="zh-TW" sz="2600" dirty="0" smtClean="0">
                <a:latin typeface="Lucida Sans Typewriter" pitchFamily="49" charset="0"/>
              </a:rPr>
              <a:t>size – 1</a:t>
            </a:r>
            <a:r>
              <a:rPr lang="en-US" altLang="zh-TW" dirty="0" smtClean="0"/>
              <a:t>) times.</a:t>
            </a:r>
          </a:p>
          <a:p>
            <a:pPr lvl="1" eaLnBrk="1" hangingPunct="1"/>
            <a:endParaRPr lang="en-US" altLang="zh-TW" sz="1400" dirty="0" smtClean="0"/>
          </a:p>
          <a:p>
            <a:pPr lvl="1" eaLnBrk="1" hangingPunct="1"/>
            <a:r>
              <a:rPr lang="en-US" altLang="zh-TW" dirty="0" smtClean="0"/>
              <a:t>The loop executes a total of:</a:t>
            </a:r>
          </a:p>
          <a:p>
            <a:pPr lvl="2" eaLnBrk="1" hangingPunct="1"/>
            <a:r>
              <a:rPr lang="en-US" altLang="zh-TW" sz="2400" dirty="0" smtClean="0"/>
              <a:t>(n-1) + (n-2) + … + 1 = 		 times.</a:t>
            </a:r>
          </a:p>
          <a:p>
            <a:pPr lvl="1" eaLnBrk="1" hangingPunct="1"/>
            <a:endParaRPr lang="en-US" altLang="zh-TW" sz="1400" dirty="0" smtClean="0"/>
          </a:p>
          <a:p>
            <a:pPr lvl="1" eaLnBrk="1" hangingPunct="1"/>
            <a:r>
              <a:rPr lang="en-US" altLang="zh-TW" dirty="0" smtClean="0"/>
              <a:t>Each execution of the loop performs one </a:t>
            </a:r>
            <a:r>
              <a:rPr lang="en-US" altLang="zh-TW" b="1" u="sng" dirty="0" smtClean="0"/>
              <a:t>comparison</a:t>
            </a:r>
            <a:r>
              <a:rPr lang="en-US" altLang="zh-TW" dirty="0" smtClean="0"/>
              <a:t>:</a:t>
            </a:r>
          </a:p>
          <a:p>
            <a:pPr lvl="2" eaLnBrk="1" hangingPunct="1"/>
            <a:r>
              <a:rPr lang="en-US" altLang="zh-TW" sz="2400" dirty="0" smtClean="0"/>
              <a:t>The calls of </a:t>
            </a:r>
            <a:r>
              <a:rPr lang="en-US" altLang="zh-TW" dirty="0" err="1" smtClean="0">
                <a:latin typeface="Lucida Sans Typewriter" pitchFamily="49" charset="0"/>
              </a:rPr>
              <a:t>findIndexOfLargest</a:t>
            </a:r>
            <a:r>
              <a:rPr lang="en-US" altLang="zh-TW" sz="2400" dirty="0" smtClean="0"/>
              <a:t> require n</a:t>
            </a:r>
            <a:r>
              <a:rPr lang="en-US" altLang="zh-TW" sz="2400" dirty="0" smtClean="0">
                <a:latin typeface="Arial Unicode MS"/>
                <a:ea typeface="Arial Unicode MS"/>
                <a:cs typeface="Arial Unicode MS"/>
              </a:rPr>
              <a:t>×</a:t>
            </a:r>
            <a:r>
              <a:rPr lang="en-US" altLang="zh-TW" sz="2400" dirty="0" smtClean="0"/>
              <a:t>((n-1)/2 </a:t>
            </a:r>
            <a:r>
              <a:rPr lang="en-US" altLang="zh-TW" sz="2400" b="1" u="sng" dirty="0" smtClean="0"/>
              <a:t>comparisons</a:t>
            </a:r>
            <a:r>
              <a:rPr lang="en-US" altLang="zh-TW" sz="2400" dirty="0" smtClean="0"/>
              <a:t>.</a:t>
            </a:r>
          </a:p>
          <a:p>
            <a:pPr lvl="2" eaLnBrk="1" hangingPunct="1"/>
            <a:endParaRPr lang="en-US" altLang="zh-TW" dirty="0" smtClean="0"/>
          </a:p>
          <a:p>
            <a:pPr eaLnBrk="1" hangingPunct="1"/>
            <a:endParaRPr lang="zh-TW" altLang="en-US" dirty="0" smtClean="0"/>
          </a:p>
        </p:txBody>
      </p:sp>
      <p:sp>
        <p:nvSpPr>
          <p:cNvPr id="124932" name="Text Box 4"/>
          <p:cNvSpPr txBox="1">
            <a:spLocks noChangeArrowheads="1"/>
          </p:cNvSpPr>
          <p:nvPr/>
        </p:nvSpPr>
        <p:spPr bwMode="auto">
          <a:xfrm>
            <a:off x="4499992" y="2967335"/>
            <a:ext cx="13981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2400" dirty="0" smtClean="0">
                <a:latin typeface="Calibri" pitchFamily="34" charset="0"/>
              </a:rPr>
              <a:t>n</a:t>
            </a:r>
            <a:r>
              <a:rPr lang="en-US" altLang="zh-TW" sz="2400" dirty="0" smtClean="0">
                <a:latin typeface="Arial Unicode MS"/>
                <a:ea typeface="Arial Unicode MS"/>
                <a:cs typeface="Arial Unicode MS"/>
              </a:rPr>
              <a:t>×</a:t>
            </a:r>
            <a:r>
              <a:rPr lang="en-US" altLang="zh-TW" sz="2400" dirty="0" smtClean="0">
                <a:latin typeface="Calibri" pitchFamily="34" charset="0"/>
              </a:rPr>
              <a:t>(n-1)/2</a:t>
            </a:r>
            <a:endParaRPr lang="en-US" altLang="zh-TW" sz="2400" dirty="0">
              <a:latin typeface="Calibri" pitchFamily="34" charset="0"/>
            </a:endParaRP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Sorting Algorithms and Their Efficiency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4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4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4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49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49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93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711BEA-166B-4852-9116-B807A8F58040}" type="slidenum">
              <a:rPr lang="zh-TW" altLang="en-US"/>
              <a:pPr>
                <a:defRPr/>
              </a:pPr>
              <a:t>10</a:t>
            </a:fld>
            <a:endParaRPr lang="en-US" altLang="zh-TW"/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Selection Sort (7/8)</a:t>
            </a:r>
            <a:endParaRPr lang="zh-TW" altLang="en-US" dirty="0" smtClean="0"/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The </a:t>
            </a:r>
            <a:r>
              <a:rPr lang="en-US" altLang="zh-TW" sz="2800" dirty="0" smtClean="0">
                <a:latin typeface="Courier New" pitchFamily="49" charset="0"/>
              </a:rPr>
              <a:t>n-1</a:t>
            </a:r>
            <a:r>
              <a:rPr lang="en-US" altLang="zh-TW" dirty="0" smtClean="0"/>
              <a:t> calls to </a:t>
            </a:r>
            <a:r>
              <a:rPr lang="en-US" altLang="zh-TW" sz="2600" dirty="0" smtClean="0">
                <a:latin typeface="Lucida Sans Typewriter" pitchFamily="49" charset="0"/>
              </a:rPr>
              <a:t>swap</a:t>
            </a:r>
            <a:r>
              <a:rPr lang="en-US" altLang="zh-TW" dirty="0" smtClean="0"/>
              <a:t> require:</a:t>
            </a:r>
          </a:p>
          <a:p>
            <a:pPr lvl="1" eaLnBrk="1" hangingPunct="1"/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3</a:t>
            </a:r>
            <a:r>
              <a:rPr lang="en-US" altLang="zh-TW" sz="2800" dirty="0" smtClean="0">
                <a:latin typeface="Courier New" pitchFamily="49" charset="0"/>
                <a:ea typeface="Arial Unicode MS"/>
                <a:cs typeface="Courier New" pitchFamily="49" charset="0"/>
              </a:rPr>
              <a:t>×</a:t>
            </a:r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(n-1)</a:t>
            </a:r>
            <a:r>
              <a:rPr lang="en-US" altLang="zh-TW" dirty="0" smtClean="0"/>
              <a:t> </a:t>
            </a:r>
            <a:r>
              <a:rPr lang="en-US" altLang="zh-TW" b="1" u="sng" dirty="0" smtClean="0"/>
              <a:t>moves</a:t>
            </a:r>
            <a:r>
              <a:rPr lang="en-US" altLang="zh-TW" dirty="0" smtClean="0"/>
              <a:t>.</a:t>
            </a:r>
          </a:p>
          <a:p>
            <a:pPr lvl="1" eaLnBrk="1" hangingPunct="1"/>
            <a:endParaRPr lang="zh-TW" altLang="en-US" dirty="0" smtClean="0"/>
          </a:p>
          <a:p>
            <a:pPr eaLnBrk="1" hangingPunct="1"/>
            <a:r>
              <a:rPr lang="en-US" altLang="zh-TW" dirty="0" smtClean="0"/>
              <a:t>Together, a Selection sort of </a:t>
            </a:r>
            <a:r>
              <a:rPr lang="en-US" altLang="zh-TW" dirty="0" smtClean="0">
                <a:latin typeface="Courier New" pitchFamily="49" charset="0"/>
              </a:rPr>
              <a:t>n</a:t>
            </a:r>
            <a:r>
              <a:rPr lang="en-US" altLang="zh-TW" dirty="0" smtClean="0"/>
              <a:t> items requires:</a:t>
            </a:r>
          </a:p>
          <a:p>
            <a:pPr lvl="1" eaLnBrk="1" hangingPunct="1"/>
            <a:r>
              <a:rPr lang="en-US" altLang="zh-TW" dirty="0" smtClean="0">
                <a:latin typeface="Courier New" pitchFamily="49" charset="0"/>
              </a:rPr>
              <a:t>n</a:t>
            </a:r>
            <a:r>
              <a:rPr lang="en-US" altLang="zh-TW" sz="2400" dirty="0" smtClean="0">
                <a:latin typeface="Courier New" pitchFamily="49" charset="0"/>
                <a:ea typeface="Arial Unicode MS"/>
                <a:cs typeface="Courier New" pitchFamily="49" charset="0"/>
              </a:rPr>
              <a:t>×(</a:t>
            </a:r>
            <a:r>
              <a:rPr lang="en-US" altLang="zh-TW" dirty="0" smtClean="0">
                <a:latin typeface="Courier New" pitchFamily="49" charset="0"/>
              </a:rPr>
              <a:t>n-1)/2 + 3(n-1)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altLang="zh-TW" dirty="0" smtClean="0">
                <a:latin typeface="Courier New" pitchFamily="49" charset="0"/>
              </a:rPr>
              <a:t>      = n</a:t>
            </a:r>
            <a:r>
              <a:rPr lang="en-US" altLang="zh-TW" baseline="30000" dirty="0" smtClean="0">
                <a:latin typeface="Courier New" pitchFamily="49" charset="0"/>
              </a:rPr>
              <a:t>2</a:t>
            </a:r>
            <a:r>
              <a:rPr lang="en-US" altLang="zh-TW" dirty="0" smtClean="0">
                <a:latin typeface="Courier New" pitchFamily="49" charset="0"/>
              </a:rPr>
              <a:t>/2 + 5n/2 -3 </a:t>
            </a:r>
            <a:r>
              <a:rPr lang="en-US" altLang="zh-TW" b="1" u="sng" dirty="0" smtClean="0"/>
              <a:t>major operations</a:t>
            </a:r>
            <a:r>
              <a:rPr lang="en-US" altLang="zh-TW" dirty="0" smtClean="0"/>
              <a:t>.</a:t>
            </a:r>
          </a:p>
          <a:p>
            <a:pPr lvl="1" eaLnBrk="1" hangingPunct="1"/>
            <a:endParaRPr lang="en-US" altLang="zh-TW" dirty="0" smtClean="0"/>
          </a:p>
          <a:p>
            <a:pPr eaLnBrk="1" hangingPunct="1"/>
            <a:r>
              <a:rPr lang="en-US" altLang="zh-TW" dirty="0" smtClean="0"/>
              <a:t>Thus, Selection sort is </a:t>
            </a:r>
            <a:r>
              <a:rPr lang="en-US" altLang="zh-TW" b="1" dirty="0" smtClean="0"/>
              <a:t>O(</a:t>
            </a:r>
            <a:r>
              <a:rPr lang="en-US" altLang="zh-TW" b="1" i="1" dirty="0" smtClean="0"/>
              <a:t>n</a:t>
            </a:r>
            <a:r>
              <a:rPr lang="en-US" altLang="zh-TW" b="1" baseline="30000" dirty="0" smtClean="0"/>
              <a:t>2</a:t>
            </a:r>
            <a:r>
              <a:rPr lang="en-US" altLang="zh-TW" b="1" dirty="0" smtClean="0"/>
              <a:t>)</a:t>
            </a:r>
            <a:r>
              <a:rPr lang="en-US" altLang="zh-TW" dirty="0" smtClean="0"/>
              <a:t>.</a:t>
            </a:r>
          </a:p>
          <a:p>
            <a:pPr eaLnBrk="1" hangingPunct="1"/>
            <a:endParaRPr lang="zh-TW" altLang="en-US" dirty="0" smtClean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Sorting Algorithms and Their Efficiency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28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28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28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28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98A231-F5F2-49FC-AC68-4C01F3E200AF}" type="slidenum">
              <a:rPr lang="zh-TW" altLang="en-US"/>
              <a:pPr>
                <a:defRPr/>
              </a:pPr>
              <a:t>11</a:t>
            </a:fld>
            <a:endParaRPr lang="en-US" altLang="zh-TW"/>
          </a:p>
        </p:txBody>
      </p:sp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Selection Sort (8/8)</a:t>
            </a:r>
            <a:endParaRPr lang="zh-TW" altLang="en-US" dirty="0" smtClean="0"/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Does not depend on the initial arrangement of the data.</a:t>
            </a:r>
          </a:p>
          <a:p>
            <a:pPr lvl="1" eaLnBrk="1" hangingPunct="1"/>
            <a:r>
              <a:rPr lang="en-US" altLang="zh-TW" dirty="0" smtClean="0"/>
              <a:t>Best case = worst case = average case = O(</a:t>
            </a:r>
            <a:r>
              <a:rPr lang="en-US" altLang="zh-TW" i="1" dirty="0" smtClean="0"/>
              <a:t>n</a:t>
            </a:r>
            <a:r>
              <a:rPr lang="en-US" altLang="zh-TW" baseline="30000" dirty="0" smtClean="0"/>
              <a:t>2</a:t>
            </a:r>
            <a:r>
              <a:rPr lang="en-US" altLang="zh-TW" dirty="0" smtClean="0"/>
              <a:t>)</a:t>
            </a:r>
          </a:p>
          <a:p>
            <a:pPr lvl="1" eaLnBrk="1" hangingPunct="1"/>
            <a:r>
              <a:rPr lang="en-US" altLang="zh-TW" b="1" u="sng" dirty="0" smtClean="0"/>
              <a:t>Only appropriate for small </a:t>
            </a:r>
            <a:r>
              <a:rPr lang="en-US" altLang="zh-TW" b="1" i="1" u="sng" dirty="0" smtClean="0"/>
              <a:t>n</a:t>
            </a:r>
            <a:r>
              <a:rPr lang="en-US" altLang="zh-TW" b="1" dirty="0" smtClean="0"/>
              <a:t>!!</a:t>
            </a:r>
            <a:endParaRPr lang="zh-TW" altLang="en-US" b="1" dirty="0" smtClean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Sorting Algorithms and Their Efficiency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8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8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Bubble Sort (1/4)</a:t>
            </a:r>
            <a:endParaRPr lang="zh-TW" altLang="en-US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Sorting Algorithms and Their Efficiency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12</a:t>
            </a:fld>
            <a:endParaRPr lang="en-US" altLang="zh-TW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11-2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09675" y="1758950"/>
            <a:ext cx="6932613" cy="324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Bubble Sort (2/4)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Sorting Algorithms and Their Efficiency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13</a:t>
            </a:fld>
            <a:endParaRPr lang="en-US" altLang="zh-TW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72008" y="1773971"/>
            <a:ext cx="8964488" cy="369331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/** Sorts the items in an array into ascending order.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@pre  None.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@post 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is sorted into ascending order; n is unchanged.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param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The given array.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param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n  The size of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. */ </a:t>
            </a:r>
          </a:p>
          <a:p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void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bubbleSort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[],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n)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{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sorted =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false</a:t>
            </a:r>
            <a:r>
              <a:rPr lang="en-US" altLang="zh-TW" dirty="0" smtClean="0">
                <a:latin typeface="Lucida Sans Typewriter" pitchFamily="49" charset="0"/>
              </a:rPr>
              <a:t>;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False when swaps occur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pass = 1;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while</a:t>
            </a:r>
            <a:r>
              <a:rPr lang="en-US" altLang="zh-TW" dirty="0" smtClean="0">
                <a:latin typeface="Lucida Sans Typewriter" pitchFamily="49" charset="0"/>
              </a:rPr>
              <a:t> (!sorted &amp;&amp; (pass &lt; n)) {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// At this point,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[n+1-pass..n-1] is sorted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// and all of its entries are &gt; the entries in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//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[0..n-pass]</a:t>
            </a:r>
            <a:endParaRPr lang="en-US" altLang="zh-TW" dirty="0" smtClean="0">
              <a:latin typeface="Lucida Sans Typewriter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Bubble Sort (3/4)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Sorting Algorithms and Their Efficiency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14</a:t>
            </a:fld>
            <a:endParaRPr lang="en-US" altLang="zh-TW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72008" y="1052736"/>
            <a:ext cx="8964488" cy="59093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while</a:t>
            </a:r>
            <a:r>
              <a:rPr lang="en-US" altLang="zh-TW" dirty="0" smtClean="0">
                <a:latin typeface="Lucida Sans Typewriter" pitchFamily="49" charset="0"/>
              </a:rPr>
              <a:t> (!sorted &amp;&amp; (pass &lt; n)) {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// At this point,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[n+1-pass..n-1] is sorted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// and all of its entries are &gt; the entries in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//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[0..n-pass]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sorted =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true</a:t>
            </a:r>
            <a:r>
              <a:rPr lang="en-US" altLang="zh-TW" dirty="0" smtClean="0">
                <a:latin typeface="Lucida Sans Typewriter" pitchFamily="49" charset="0"/>
              </a:rPr>
              <a:t>;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Assume sorted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for</a:t>
            </a:r>
            <a:r>
              <a:rPr lang="en-US" altLang="zh-TW" dirty="0" smtClean="0">
                <a:latin typeface="Lucida Sans Typewriter" pitchFamily="49" charset="0"/>
              </a:rPr>
              <a:t> (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index = 0; index &lt; n - pass; index++) {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  // At this point, all entries in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[0..index-1]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  // are &lt;=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[index]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nextIndex</a:t>
            </a:r>
            <a:r>
              <a:rPr lang="en-US" altLang="zh-TW" dirty="0" smtClean="0">
                <a:latin typeface="Lucida Sans Typewriter" pitchFamily="49" charset="0"/>
              </a:rPr>
              <a:t> = index + 1;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if</a:t>
            </a:r>
            <a:r>
              <a:rPr lang="en-US" altLang="zh-TW" dirty="0" smtClean="0">
                <a:latin typeface="Lucida Sans Typewriter" pitchFamily="49" charset="0"/>
              </a:rPr>
              <a:t> (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[index] &gt; 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[</a:t>
            </a:r>
            <a:r>
              <a:rPr lang="en-US" altLang="zh-TW" dirty="0" err="1" smtClean="0">
                <a:latin typeface="Lucida Sans Typewriter" pitchFamily="49" charset="0"/>
              </a:rPr>
              <a:t>nextIndex</a:t>
            </a:r>
            <a:r>
              <a:rPr lang="en-US" altLang="zh-TW" dirty="0" smtClean="0">
                <a:latin typeface="Lucida Sans Typewriter" pitchFamily="49" charset="0"/>
              </a:rPr>
              <a:t>]) {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    // Exchange entries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    std::swap(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[index], 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[</a:t>
            </a:r>
            <a:r>
              <a:rPr lang="en-US" altLang="zh-TW" dirty="0" err="1" smtClean="0">
                <a:latin typeface="Lucida Sans Typewriter" pitchFamily="49" charset="0"/>
              </a:rPr>
              <a:t>nextIndex</a:t>
            </a:r>
            <a:r>
              <a:rPr lang="en-US" altLang="zh-TW" dirty="0" smtClean="0">
                <a:latin typeface="Lucida Sans Typewriter" pitchFamily="49" charset="0"/>
              </a:rPr>
              <a:t>]);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    sorted =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false</a:t>
            </a:r>
            <a:r>
              <a:rPr lang="en-US" altLang="zh-TW" dirty="0" smtClean="0">
                <a:latin typeface="Lucida Sans Typewriter" pitchFamily="49" charset="0"/>
              </a:rPr>
              <a:t>;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    // Signal exchange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  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if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for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// Assertion: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[0..n-pass-1] &lt;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[n-pass]</a:t>
            </a:r>
          </a:p>
          <a:p>
            <a:endParaRPr lang="en-US" altLang="zh-TW" dirty="0" smtClean="0">
              <a:latin typeface="Lucida Sans Typewriter" pitchFamily="49" charset="0"/>
            </a:endParaRPr>
          </a:p>
          <a:p>
            <a:r>
              <a:rPr lang="en-US" altLang="zh-TW" dirty="0" smtClean="0">
                <a:latin typeface="Lucida Sans Typewriter" pitchFamily="49" charset="0"/>
              </a:rPr>
              <a:t>    pass++;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while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bubbleSort</a:t>
            </a:r>
            <a:endParaRPr lang="en-US" altLang="zh-TW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45E05D-B3F7-4C6E-85FF-C0962E66C452}" type="slidenum">
              <a:rPr lang="zh-TW" altLang="en-US"/>
              <a:pPr>
                <a:defRPr/>
              </a:pPr>
              <a:t>15</a:t>
            </a:fld>
            <a:endParaRPr lang="en-US" altLang="zh-TW"/>
          </a:p>
        </p:txBody>
      </p:sp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Bubble Sort (4/4)</a:t>
            </a:r>
            <a:endParaRPr lang="zh-TW" altLang="en-US" smtClean="0"/>
          </a:p>
        </p:txBody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800" dirty="0" smtClean="0"/>
              <a:t>Analysis: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/>
              <a:t>In the </a:t>
            </a:r>
            <a:r>
              <a:rPr lang="en-US" altLang="zh-TW" sz="2400" b="1" u="sng" dirty="0" smtClean="0"/>
              <a:t>worst</a:t>
            </a:r>
            <a:r>
              <a:rPr lang="en-US" altLang="zh-TW" sz="2400" dirty="0" smtClean="0"/>
              <a:t> case, the bubble sort requires at most </a:t>
            </a:r>
            <a:r>
              <a:rPr lang="en-US" altLang="zh-TW" sz="2400" dirty="0" smtClean="0">
                <a:latin typeface="Courier New" pitchFamily="49" charset="0"/>
              </a:rPr>
              <a:t>n-1</a:t>
            </a:r>
            <a:r>
              <a:rPr lang="en-US" altLang="zh-TW" sz="2400" dirty="0" smtClean="0"/>
              <a:t> passes through the array.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sz="2000" dirty="0" smtClean="0"/>
              <a:t>Pass 1 requires </a:t>
            </a:r>
            <a:r>
              <a:rPr lang="en-US" altLang="zh-TW" sz="2000" dirty="0" smtClean="0">
                <a:latin typeface="Courier New" pitchFamily="49" charset="0"/>
              </a:rPr>
              <a:t>n-1</a:t>
            </a:r>
            <a:r>
              <a:rPr lang="en-US" altLang="zh-TW" sz="2000" dirty="0" smtClean="0"/>
              <a:t> comparisons and at most </a:t>
            </a:r>
            <a:r>
              <a:rPr lang="en-US" altLang="zh-TW" sz="2000" dirty="0" smtClean="0">
                <a:latin typeface="Courier New" pitchFamily="49" charset="0"/>
              </a:rPr>
              <a:t>n-1</a:t>
            </a:r>
            <a:r>
              <a:rPr lang="en-US" altLang="zh-TW" sz="2000" dirty="0" smtClean="0"/>
              <a:t> exchanges.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sz="2000" dirty="0" smtClean="0"/>
              <a:t>Pass 2 require </a:t>
            </a:r>
            <a:r>
              <a:rPr lang="en-US" altLang="zh-TW" sz="2000" dirty="0" smtClean="0">
                <a:latin typeface="Courier New" pitchFamily="49" charset="0"/>
              </a:rPr>
              <a:t>n-2</a:t>
            </a:r>
            <a:r>
              <a:rPr lang="en-US" altLang="zh-TW" sz="2000" dirty="0" smtClean="0"/>
              <a:t> comparisons and at most </a:t>
            </a:r>
            <a:r>
              <a:rPr lang="en-US" altLang="zh-TW" sz="2000" dirty="0" smtClean="0">
                <a:latin typeface="Courier New" pitchFamily="49" charset="0"/>
              </a:rPr>
              <a:t>n-2</a:t>
            </a:r>
            <a:r>
              <a:rPr lang="en-US" altLang="zh-TW" sz="2000" dirty="0" smtClean="0"/>
              <a:t> exchanges.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sz="2000" dirty="0" smtClean="0"/>
              <a:t>...</a:t>
            </a:r>
          </a:p>
          <a:p>
            <a:pPr lvl="2" eaLnBrk="1" hangingPunct="1">
              <a:lnSpc>
                <a:spcPct val="90000"/>
              </a:lnSpc>
            </a:pPr>
            <a:endParaRPr lang="en-US" altLang="zh-TW" sz="2000" dirty="0" smtClean="0"/>
          </a:p>
          <a:p>
            <a:pPr lvl="2" eaLnBrk="1" hangingPunct="1">
              <a:lnSpc>
                <a:spcPct val="90000"/>
              </a:lnSpc>
            </a:pPr>
            <a:r>
              <a:rPr lang="en-US" altLang="zh-TW" sz="2000" dirty="0" smtClean="0"/>
              <a:t>Require a total of </a:t>
            </a:r>
          </a:p>
          <a:p>
            <a:pPr lvl="3" eaLnBrk="1" hangingPunct="1">
              <a:lnSpc>
                <a:spcPct val="90000"/>
              </a:lnSpc>
            </a:pPr>
            <a:r>
              <a:rPr lang="en-US" altLang="zh-TW" dirty="0" smtClean="0">
                <a:latin typeface="Courier New" pitchFamily="49" charset="0"/>
              </a:rPr>
              <a:t>(n-1) + (n-2) + … + 1 = n*(n-1)/2</a:t>
            </a:r>
            <a:r>
              <a:rPr lang="en-US" altLang="zh-TW" dirty="0" smtClean="0"/>
              <a:t> comparisons.</a:t>
            </a:r>
          </a:p>
          <a:p>
            <a:pPr lvl="3" eaLnBrk="1" hangingPunct="1">
              <a:lnSpc>
                <a:spcPct val="90000"/>
              </a:lnSpc>
            </a:pPr>
            <a:r>
              <a:rPr lang="en-US" altLang="zh-TW" dirty="0" smtClean="0">
                <a:latin typeface="Courier New" pitchFamily="49" charset="0"/>
              </a:rPr>
              <a:t>(n-1) + (n-2) + … + 1 = n*(n-1)/2</a:t>
            </a:r>
            <a:r>
              <a:rPr lang="en-US" altLang="zh-TW" dirty="0" smtClean="0"/>
              <a:t> exchanges.</a:t>
            </a:r>
          </a:p>
          <a:p>
            <a:pPr lvl="4" eaLnBrk="1" hangingPunct="1">
              <a:lnSpc>
                <a:spcPct val="90000"/>
              </a:lnSpc>
            </a:pPr>
            <a:r>
              <a:rPr lang="en-US" altLang="zh-TW" dirty="0" smtClean="0"/>
              <a:t>Each exchange require 3 moves.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sz="2000" dirty="0" smtClean="0"/>
              <a:t>Thus, altogether there are: </a:t>
            </a:r>
            <a:r>
              <a:rPr lang="en-US" altLang="zh-TW" sz="2000" dirty="0" smtClean="0">
                <a:latin typeface="Courier New" pitchFamily="49" charset="0"/>
              </a:rPr>
              <a:t>2 * n*(n-1)</a:t>
            </a:r>
            <a:r>
              <a:rPr lang="en-US" altLang="zh-TW" sz="2000" dirty="0" smtClean="0"/>
              <a:t> = O(</a:t>
            </a:r>
            <a:r>
              <a:rPr lang="en-US" altLang="zh-TW" sz="2000" i="1" dirty="0" smtClean="0"/>
              <a:t>n</a:t>
            </a:r>
            <a:r>
              <a:rPr lang="en-US" altLang="zh-TW" sz="2000" baseline="30000" dirty="0" smtClean="0"/>
              <a:t>2</a:t>
            </a:r>
            <a:r>
              <a:rPr lang="en-US" altLang="zh-TW" sz="2000" dirty="0" smtClean="0"/>
              <a:t>)</a:t>
            </a:r>
          </a:p>
          <a:p>
            <a:pPr lvl="2" eaLnBrk="1" hangingPunct="1">
              <a:lnSpc>
                <a:spcPct val="90000"/>
              </a:lnSpc>
            </a:pPr>
            <a:endParaRPr lang="en-US" altLang="zh-TW" sz="1000" dirty="0" smtClean="0"/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/>
              <a:t>In the </a:t>
            </a:r>
            <a:r>
              <a:rPr lang="en-US" altLang="zh-TW" sz="2400" b="1" u="sng" dirty="0" smtClean="0"/>
              <a:t>best</a:t>
            </a:r>
            <a:r>
              <a:rPr lang="en-US" altLang="zh-TW" sz="2400" dirty="0" smtClean="0"/>
              <a:t> case: require only one pass.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sz="2000" dirty="0" smtClean="0">
                <a:latin typeface="Courier New" pitchFamily="49" charset="0"/>
              </a:rPr>
              <a:t>n-1</a:t>
            </a:r>
            <a:r>
              <a:rPr lang="en-US" altLang="zh-TW" sz="2000" dirty="0" smtClean="0"/>
              <a:t> comparisons and no exchanges: O(</a:t>
            </a:r>
            <a:r>
              <a:rPr lang="en-US" altLang="zh-TW" sz="2000" i="1" dirty="0" smtClean="0"/>
              <a:t>n</a:t>
            </a:r>
            <a:r>
              <a:rPr lang="en-US" altLang="zh-TW" sz="2000" dirty="0" smtClean="0"/>
              <a:t>)</a:t>
            </a:r>
            <a:endParaRPr lang="zh-TW" altLang="en-US" sz="2000" dirty="0" smtClean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Sorting Algorithms and Their Efficiency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5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59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59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59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59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59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59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595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595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595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Insertion Sort (1/5)</a:t>
            </a:r>
            <a:endParaRPr lang="zh-TW" altLang="en-US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Sorting Algorithms and Their Efficiency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16</a:t>
            </a:fld>
            <a:endParaRPr lang="en-US" altLang="zh-TW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11-3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2564903"/>
            <a:ext cx="7488832" cy="22339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Insertion Sort (2/5)</a:t>
            </a:r>
            <a:endParaRPr lang="zh-TW" altLang="en-US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Sorting Algorithms and Their Efficiency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17</a:t>
            </a:fld>
            <a:endParaRPr lang="en-US" altLang="zh-TW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11-4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8634" y="1719262"/>
            <a:ext cx="7317782" cy="37979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Insertion Sort (3/5)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Sorting Algorithms and Their Efficiency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18</a:t>
            </a:fld>
            <a:endParaRPr lang="en-US" altLang="zh-TW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72008" y="1773971"/>
            <a:ext cx="8964488" cy="424731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/** Sorts the items in an array into ascending order.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@pre  None.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@post 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is sorted into ascending order; n is unchanged.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param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The given array.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param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n  The size of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. */ </a:t>
            </a:r>
            <a:r>
              <a:rPr lang="en-US" altLang="zh-TW" dirty="0" smtClean="0">
                <a:latin typeface="Lucida Sans Typewriter" pitchFamily="49" charset="0"/>
              </a:rPr>
              <a:t/>
            </a:r>
            <a:br>
              <a:rPr lang="en-US" altLang="zh-TW" dirty="0" smtClean="0">
                <a:latin typeface="Lucida Sans Typewriter" pitchFamily="49" charset="0"/>
              </a:rPr>
            </a:b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void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insertionSort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[],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n)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{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unsorted = first index of the unsorted region,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loc = index of insertion in the sorted region,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nextItem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= next item in the unsorted region.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Initially, sorted region is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[0],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unsorted region is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[1..n-1].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In general, sorted region is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[0..unsorted-1],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unsorted region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[unsorted..n-1]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for</a:t>
            </a:r>
            <a:r>
              <a:rPr lang="en-US" altLang="zh-TW" dirty="0" smtClean="0">
                <a:latin typeface="Lucida Sans Typewriter" pitchFamily="49" charset="0"/>
              </a:rPr>
              <a:t> (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unsorted = 1; unsorted &lt; n; unsorted++) { </a:t>
            </a:r>
            <a:endParaRPr lang="en-US" altLang="zh-TW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Insertion Sort (4/5)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Sorting Algorithms and Their Efficiency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19</a:t>
            </a:fld>
            <a:endParaRPr lang="en-US" altLang="zh-TW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72008" y="1268760"/>
            <a:ext cx="8964488" cy="480131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  for</a:t>
            </a:r>
            <a:r>
              <a:rPr lang="en-US" altLang="zh-TW" dirty="0" smtClean="0">
                <a:latin typeface="Lucida Sans Typewriter" pitchFamily="49" charset="0"/>
              </a:rPr>
              <a:t> (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unsorted = 1; unsorted &lt; n; unsorted++) {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// At this point,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[0..unsorted-1] is sorted.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// Find the right position (loc) in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[0..unsorted]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// for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[unsorted], which is the first entry in the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// unsorted region; shift, if necessary, to make room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nextItem</a:t>
            </a:r>
            <a:r>
              <a:rPr lang="en-US" altLang="zh-TW" dirty="0" smtClean="0">
                <a:latin typeface="Lucida Sans Typewriter" pitchFamily="49" charset="0"/>
              </a:rPr>
              <a:t> = 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[unsorted];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loc = unsorted;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while</a:t>
            </a:r>
            <a:r>
              <a:rPr lang="en-US" altLang="zh-TW" dirty="0" smtClean="0">
                <a:latin typeface="Lucida Sans Typewriter" pitchFamily="49" charset="0"/>
              </a:rPr>
              <a:t> ((loc &gt; 0) &amp;&amp; (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[loc - 1] &gt; </a:t>
            </a:r>
            <a:r>
              <a:rPr lang="en-US" altLang="zh-TW" dirty="0" err="1" smtClean="0">
                <a:latin typeface="Lucida Sans Typewriter" pitchFamily="49" charset="0"/>
              </a:rPr>
              <a:t>nextItem</a:t>
            </a:r>
            <a:r>
              <a:rPr lang="en-US" altLang="zh-TW" dirty="0" smtClean="0">
                <a:latin typeface="Lucida Sans Typewriter" pitchFamily="49" charset="0"/>
              </a:rPr>
              <a:t>)) {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Shift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[loc - 1] to the right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  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[loc] = 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[loc - 1];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  loc--;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while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At this point,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[loc] is where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nextItem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belongs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Insert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nextItem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into sorted region  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[loc] = </a:t>
            </a:r>
            <a:r>
              <a:rPr lang="en-US" altLang="zh-TW" dirty="0" err="1" smtClean="0">
                <a:latin typeface="Lucida Sans Typewriter" pitchFamily="49" charset="0"/>
              </a:rPr>
              <a:t>nextItem</a:t>
            </a:r>
            <a:r>
              <a:rPr lang="en-US" altLang="zh-TW" dirty="0" smtClean="0">
                <a:latin typeface="Lucida Sans Typewriter" pitchFamily="49" charset="0"/>
              </a:rPr>
              <a:t>; 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for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insertionSort</a:t>
            </a:r>
            <a:endParaRPr lang="en-US" altLang="zh-TW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3132B5-5A5D-41CF-AE22-B4B00763BFDC}" type="slidenum">
              <a:rPr lang="zh-TW" altLang="en-US"/>
              <a:pPr>
                <a:defRPr/>
              </a:pPr>
              <a:t>20</a:t>
            </a:fld>
            <a:endParaRPr lang="en-US" altLang="zh-TW"/>
          </a:p>
        </p:txBody>
      </p:sp>
      <p:sp>
        <p:nvSpPr>
          <p:cNvPr id="389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Insertion Sort (5/5)</a:t>
            </a:r>
            <a:endParaRPr lang="zh-TW" altLang="en-US" dirty="0" smtClean="0"/>
          </a:p>
        </p:txBody>
      </p:sp>
      <p:sp>
        <p:nvSpPr>
          <p:cNvPr id="132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800" dirty="0" smtClean="0"/>
              <a:t>Analysis: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/>
              <a:t>In the </a:t>
            </a:r>
            <a:r>
              <a:rPr lang="en-US" altLang="zh-TW" sz="2400" b="1" u="sng" dirty="0" smtClean="0"/>
              <a:t>worst case</a:t>
            </a:r>
            <a:r>
              <a:rPr lang="en-US" altLang="zh-TW" sz="2400" dirty="0" smtClean="0"/>
              <a:t>, the outer </a:t>
            </a:r>
            <a:r>
              <a:rPr lang="en-US" altLang="zh-TW" sz="2400" dirty="0" smtClean="0">
                <a:latin typeface="Courier New" pitchFamily="49" charset="0"/>
              </a:rPr>
              <a:t>for</a:t>
            </a:r>
            <a:r>
              <a:rPr lang="en-US" altLang="zh-TW" sz="2400" dirty="0" smtClean="0"/>
              <a:t> loop executes </a:t>
            </a:r>
            <a:r>
              <a:rPr lang="en-US" altLang="zh-TW" sz="2400" dirty="0" smtClean="0">
                <a:latin typeface="Courier New" pitchFamily="49" charset="0"/>
              </a:rPr>
              <a:t>n-1</a:t>
            </a:r>
            <a:r>
              <a:rPr lang="en-US" altLang="zh-TW" sz="2400" dirty="0" smtClean="0"/>
              <a:t> times.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/>
              <a:t>This loop contains an inner </a:t>
            </a:r>
            <a:r>
              <a:rPr lang="en-US" altLang="zh-TW" sz="2400" dirty="0" smtClean="0">
                <a:latin typeface="Courier New" pitchFamily="49" charset="0"/>
              </a:rPr>
              <a:t>for</a:t>
            </a:r>
            <a:r>
              <a:rPr lang="en-US" altLang="zh-TW" sz="2400" dirty="0" smtClean="0"/>
              <a:t> loop that executes </a:t>
            </a:r>
            <a:r>
              <a:rPr lang="en-US" altLang="zh-TW" sz="2400" u="sng" dirty="0" smtClean="0"/>
              <a:t>at most</a:t>
            </a:r>
            <a:r>
              <a:rPr lang="en-US" altLang="zh-TW" sz="2400" dirty="0" smtClean="0"/>
              <a:t> </a:t>
            </a:r>
            <a:r>
              <a:rPr lang="en-US" altLang="zh-TW" sz="2400" dirty="0" smtClean="0">
                <a:latin typeface="Courier New" pitchFamily="49" charset="0"/>
              </a:rPr>
              <a:t>unsorted</a:t>
            </a:r>
            <a:r>
              <a:rPr lang="en-US" altLang="zh-TW" sz="2400" dirty="0" smtClean="0"/>
              <a:t> times.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>
                <a:latin typeface="Courier New" pitchFamily="49" charset="0"/>
              </a:rPr>
              <a:t>unsorted</a:t>
            </a:r>
            <a:r>
              <a:rPr lang="en-US" altLang="zh-TW" dirty="0" smtClean="0"/>
              <a:t> ranges from </a:t>
            </a:r>
            <a:r>
              <a:rPr lang="en-US" altLang="zh-TW" dirty="0" smtClean="0">
                <a:latin typeface="Courier New" pitchFamily="49" charset="0"/>
              </a:rPr>
              <a:t>1</a:t>
            </a:r>
            <a:r>
              <a:rPr lang="en-US" altLang="zh-TW" dirty="0" smtClean="0"/>
              <a:t> to </a:t>
            </a:r>
            <a:r>
              <a:rPr lang="en-US" altLang="zh-TW" dirty="0" smtClean="0">
                <a:latin typeface="Courier New" pitchFamily="49" charset="0"/>
              </a:rPr>
              <a:t>n-1</a:t>
            </a:r>
            <a:r>
              <a:rPr lang="en-US" altLang="zh-TW" dirty="0" smtClean="0"/>
              <a:t>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/>
              <a:t>Number of </a:t>
            </a:r>
            <a:r>
              <a:rPr lang="en-US" altLang="zh-TW" u="sng" dirty="0" smtClean="0"/>
              <a:t>comparisons</a:t>
            </a:r>
            <a:r>
              <a:rPr lang="en-US" altLang="zh-TW" dirty="0" smtClean="0"/>
              <a:t> and </a:t>
            </a:r>
            <a:r>
              <a:rPr lang="en-US" altLang="zh-TW" u="sng" dirty="0" smtClean="0"/>
              <a:t>moves</a:t>
            </a:r>
            <a:r>
              <a:rPr lang="en-US" altLang="zh-TW" dirty="0" smtClean="0"/>
              <a:t>:</a:t>
            </a:r>
          </a:p>
          <a:p>
            <a:pPr lvl="3" eaLnBrk="1" hangingPunct="1">
              <a:lnSpc>
                <a:spcPct val="90000"/>
              </a:lnSpc>
            </a:pPr>
            <a:r>
              <a:rPr lang="en-US" altLang="zh-TW" sz="2200" dirty="0" smtClean="0"/>
              <a:t>2 </a:t>
            </a:r>
            <a:r>
              <a:rPr lang="en-US" altLang="zh-TW" sz="2400" dirty="0" smtClean="0">
                <a:latin typeface="Courier New" pitchFamily="49" charset="0"/>
                <a:ea typeface="Arial Unicode MS"/>
                <a:cs typeface="Courier New" pitchFamily="49" charset="0"/>
              </a:rPr>
              <a:t>×</a:t>
            </a:r>
            <a:r>
              <a:rPr lang="en-US" altLang="zh-TW" sz="2200" dirty="0" smtClean="0"/>
              <a:t>[1+2+</a:t>
            </a:r>
            <a:r>
              <a:rPr lang="en-US" altLang="zh-TW" sz="2200" dirty="0" smtClean="0">
                <a:latin typeface="Times" pitchFamily="18" charset="0"/>
              </a:rPr>
              <a:t>…</a:t>
            </a:r>
            <a:r>
              <a:rPr lang="en-US" altLang="zh-TW" sz="2200" dirty="0" smtClean="0"/>
              <a:t>+(n-1)] = n</a:t>
            </a:r>
            <a:r>
              <a:rPr lang="en-US" altLang="zh-TW" sz="2400" dirty="0" smtClean="0">
                <a:latin typeface="Courier New" pitchFamily="49" charset="0"/>
                <a:ea typeface="Arial Unicode MS"/>
                <a:cs typeface="Courier New" pitchFamily="49" charset="0"/>
              </a:rPr>
              <a:t>×</a:t>
            </a:r>
            <a:r>
              <a:rPr lang="en-US" altLang="zh-TW" sz="2200" dirty="0" smtClean="0"/>
              <a:t>(n-1).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/>
              <a:t>The outer loop moves data items twice per iteration, or </a:t>
            </a:r>
            <a:r>
              <a:rPr lang="en-US" altLang="zh-TW" sz="2400" dirty="0" smtClean="0">
                <a:latin typeface="Courier New" pitchFamily="49" charset="0"/>
              </a:rPr>
              <a:t>2</a:t>
            </a:r>
            <a:r>
              <a:rPr lang="en-US" altLang="zh-TW" sz="2400" dirty="0" smtClean="0">
                <a:latin typeface="Courier New" pitchFamily="49" charset="0"/>
                <a:ea typeface="Arial Unicode MS"/>
                <a:cs typeface="Courier New" pitchFamily="49" charset="0"/>
              </a:rPr>
              <a:t>×</a:t>
            </a:r>
            <a:r>
              <a:rPr lang="en-US" altLang="zh-TW" sz="2400" dirty="0" smtClean="0">
                <a:latin typeface="Courier New" pitchFamily="49" charset="0"/>
              </a:rPr>
              <a:t>(n-1)</a:t>
            </a:r>
            <a:r>
              <a:rPr lang="en-US" altLang="zh-TW" sz="2400" dirty="0" smtClean="0"/>
              <a:t> times.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/>
              <a:t>Together, there are </a:t>
            </a:r>
            <a:r>
              <a:rPr lang="en-US" altLang="zh-TW" sz="2400" dirty="0" smtClean="0">
                <a:latin typeface="Courier New" pitchFamily="49" charset="0"/>
              </a:rPr>
              <a:t>n*(n-1) + 2</a:t>
            </a:r>
            <a:r>
              <a:rPr lang="en-US" altLang="zh-TW" sz="2400" dirty="0" smtClean="0">
                <a:latin typeface="Courier New" pitchFamily="49" charset="0"/>
                <a:ea typeface="Arial Unicode MS"/>
                <a:cs typeface="Courier New" pitchFamily="49" charset="0"/>
              </a:rPr>
              <a:t>×</a:t>
            </a:r>
            <a:r>
              <a:rPr lang="en-US" altLang="zh-TW" sz="2400" dirty="0" smtClean="0">
                <a:latin typeface="Courier New" pitchFamily="49" charset="0"/>
              </a:rPr>
              <a:t>(n-1) = n</a:t>
            </a:r>
            <a:r>
              <a:rPr lang="en-US" altLang="zh-TW" sz="2400" baseline="30000" dirty="0" smtClean="0">
                <a:latin typeface="Courier New" pitchFamily="49" charset="0"/>
              </a:rPr>
              <a:t>2</a:t>
            </a:r>
            <a:r>
              <a:rPr lang="en-US" altLang="zh-TW" sz="2400" dirty="0" smtClean="0">
                <a:latin typeface="Courier New" pitchFamily="49" charset="0"/>
              </a:rPr>
              <a:t>+n-2</a:t>
            </a:r>
            <a:r>
              <a:rPr lang="en-US" altLang="zh-TW" sz="2400" dirty="0" smtClean="0"/>
              <a:t> major operations in the worst case, </a:t>
            </a:r>
            <a:r>
              <a:rPr lang="en-US" altLang="zh-TW" sz="2400" b="1" dirty="0" smtClean="0"/>
              <a:t>O(</a:t>
            </a:r>
            <a:r>
              <a:rPr lang="en-US" altLang="zh-TW" sz="2400" b="1" i="1" dirty="0" smtClean="0"/>
              <a:t>n</a:t>
            </a:r>
            <a:r>
              <a:rPr lang="en-US" altLang="zh-TW" sz="2400" b="1" baseline="30000" dirty="0" smtClean="0"/>
              <a:t>2</a:t>
            </a:r>
            <a:r>
              <a:rPr lang="en-US" altLang="zh-TW" sz="2400" b="1" dirty="0" smtClean="0"/>
              <a:t>)</a:t>
            </a:r>
            <a:r>
              <a:rPr lang="en-US" altLang="zh-TW" sz="2400" dirty="0" smtClean="0"/>
              <a:t>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/>
              <a:t>Prohibitively inefficient for large arrays.</a:t>
            </a:r>
            <a:endParaRPr lang="zh-TW" altLang="en-US" dirty="0" smtClean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Sorting Algorithms and Their Efficiency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2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2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2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2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2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2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20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Merge Sort (1/11)</a:t>
            </a:r>
            <a:endParaRPr lang="zh-TW" altLang="en-US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Sorting Algorithms and Their Efficiency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21</a:t>
            </a:fld>
            <a:endParaRPr lang="en-US" altLang="zh-TW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11-5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8845" y="1268760"/>
            <a:ext cx="8381627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Merge Sort (2/11)</a:t>
            </a:r>
            <a:endParaRPr lang="zh-TW" altLang="en-US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Sorting Algorithms and Their Efficiency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22</a:t>
            </a:fld>
            <a:endParaRPr lang="en-US" altLang="zh-TW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11-6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5388" y="1412775"/>
            <a:ext cx="8593224" cy="4464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Merge Sort (3/11)</a:t>
            </a:r>
            <a:endParaRPr lang="zh-TW" altLang="en-US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Sorting Algorithms and Their Efficiency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23</a:t>
            </a:fld>
            <a:endParaRPr lang="en-US" altLang="zh-TW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11-7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405063"/>
            <a:ext cx="9180512" cy="22765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文字方塊 9"/>
          <p:cNvSpPr txBox="1"/>
          <p:nvPr/>
        </p:nvSpPr>
        <p:spPr>
          <a:xfrm>
            <a:off x="2483768" y="5013176"/>
            <a:ext cx="43525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 worst-case  instance of the merge step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Merge Sort (4/11)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Sorting Algorithms and Their Efficiency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24</a:t>
            </a:fld>
            <a:endParaRPr lang="en-US" altLang="zh-TW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72008" y="1242040"/>
            <a:ext cx="8964488" cy="53553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MAX_SIZE = </a:t>
            </a:r>
            <a:r>
              <a:rPr lang="en-US" altLang="zh-TW" i="1" dirty="0" smtClean="0">
                <a:latin typeface="Lucida Sans Typewriter" pitchFamily="49" charset="0"/>
              </a:rPr>
              <a:t>maximum-number-of-items-in-array</a:t>
            </a:r>
            <a:r>
              <a:rPr lang="en-US" altLang="zh-TW" dirty="0" smtClean="0">
                <a:latin typeface="Lucida Sans Typewriter" pitchFamily="49" charset="0"/>
              </a:rPr>
              <a:t>;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/** Merges two sorted array segments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[first..mid] and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[mid+1..last] into one sorted array.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@pre  first &lt;= mid &lt;= last. The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subarrays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[first..mid]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   and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[mid+1..last] are each sorted in increasing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   order.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@post 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[first..last] is sorted.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param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The given array.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param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first  The index of the beginning of the first segment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    in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.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param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mid  The index of the end of the first segment in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   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; mid + 1 marks the beginning of the second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    segment.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param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last  The index of the last element in the second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    segment in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.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@note  This function merges the two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subarrays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into a temporary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    array and copies the result into the original array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   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. */ </a:t>
            </a:r>
            <a:r>
              <a:rPr lang="en-US" altLang="zh-TW" dirty="0" smtClean="0">
                <a:latin typeface="Lucida Sans Typewriter" pitchFamily="49" charset="0"/>
              </a:rPr>
              <a:t/>
            </a:r>
            <a:br>
              <a:rPr lang="en-US" altLang="zh-TW" dirty="0" smtClean="0">
                <a:latin typeface="Lucida Sans Typewriter" pitchFamily="49" charset="0"/>
              </a:rPr>
            </a:b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void</a:t>
            </a:r>
            <a:r>
              <a:rPr lang="en-US" altLang="zh-TW" dirty="0" smtClean="0">
                <a:latin typeface="Lucida Sans Typewriter" pitchFamily="49" charset="0"/>
              </a:rPr>
              <a:t> merge(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[],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first,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mid,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last)</a:t>
            </a:r>
            <a:endParaRPr lang="en-US" altLang="zh-TW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Merge Sort (5/11)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Sorting Algorithms and Their Efficiency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25</a:t>
            </a:fld>
            <a:endParaRPr lang="en-US" altLang="zh-TW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107504" y="1268760"/>
            <a:ext cx="8964488" cy="480131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void</a:t>
            </a:r>
            <a:r>
              <a:rPr lang="en-US" altLang="zh-TW" dirty="0" smtClean="0">
                <a:latin typeface="Lucida Sans Typewriter" pitchFamily="49" charset="0"/>
              </a:rPr>
              <a:t> merge(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[],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first,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mid,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last)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{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tempArray</a:t>
            </a:r>
            <a:r>
              <a:rPr lang="en-US" altLang="zh-TW" dirty="0" smtClean="0">
                <a:latin typeface="Lucida Sans Typewriter" pitchFamily="49" charset="0"/>
              </a:rPr>
              <a:t>[MAX_SIZE];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Temporary array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Initialize the local indices to indicate the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subarrays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first1 = first;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Beginning of first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subarray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last1 = mid;  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of first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subarray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first2 = mid + 1;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Beginning of second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subarray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last2 = last; 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of second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subarray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While both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subarrays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are not empty, copy the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smaller item into the temporary array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index = first1;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Next available location in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tempArray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while</a:t>
            </a:r>
            <a:r>
              <a:rPr lang="en-US" altLang="zh-TW" dirty="0" smtClean="0">
                <a:latin typeface="Lucida Sans Typewriter" pitchFamily="49" charset="0"/>
              </a:rPr>
              <a:t> ((first1 &lt;= last1) &amp;&amp; (first2 &lt;= last2))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At this point,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tempArray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[first..index-1] is in order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if</a:t>
            </a:r>
            <a:r>
              <a:rPr lang="en-US" altLang="zh-TW" dirty="0" smtClean="0">
                <a:latin typeface="Lucida Sans Typewriter" pitchFamily="49" charset="0"/>
              </a:rPr>
              <a:t> (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[first1] &lt;= 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[first2])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  </a:t>
            </a:r>
            <a:r>
              <a:rPr lang="en-US" altLang="zh-TW" dirty="0" err="1" smtClean="0">
                <a:latin typeface="Lucida Sans Typewriter" pitchFamily="49" charset="0"/>
              </a:rPr>
              <a:t>tempArray</a:t>
            </a:r>
            <a:r>
              <a:rPr lang="en-US" altLang="zh-TW" dirty="0" smtClean="0">
                <a:latin typeface="Lucida Sans Typewriter" pitchFamily="49" charset="0"/>
              </a:rPr>
              <a:t>[index++] = 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[first1++];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else</a:t>
            </a:r>
            <a:r>
              <a:rPr lang="en-US" altLang="zh-TW" dirty="0" smtClean="0">
                <a:latin typeface="Lucida Sans Typewriter" pitchFamily="49" charset="0"/>
              </a:rPr>
              <a:t> 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  </a:t>
            </a:r>
            <a:r>
              <a:rPr lang="en-US" altLang="zh-TW" dirty="0" err="1" smtClean="0">
                <a:latin typeface="Lucida Sans Typewriter" pitchFamily="49" charset="0"/>
              </a:rPr>
              <a:t>tempArray</a:t>
            </a:r>
            <a:r>
              <a:rPr lang="en-US" altLang="zh-TW" dirty="0" smtClean="0">
                <a:latin typeface="Lucida Sans Typewriter" pitchFamily="49" charset="0"/>
              </a:rPr>
              <a:t>[index++] = 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[first2++];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Merge Sort (6/11)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Sorting Algorithms and Their Efficiency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26</a:t>
            </a:fld>
            <a:endParaRPr lang="en-US" altLang="zh-TW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72008" y="1762938"/>
            <a:ext cx="8964488" cy="397031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Finish off the first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subarray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, if necessary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while</a:t>
            </a:r>
            <a:r>
              <a:rPr lang="en-US" altLang="zh-TW" dirty="0" smtClean="0">
                <a:latin typeface="Lucida Sans Typewriter" pitchFamily="49" charset="0"/>
              </a:rPr>
              <a:t> (first1 &lt;= last1)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At this point,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tempArray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[first..index-1] is in order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latin typeface="Lucida Sans Typewriter" pitchFamily="49" charset="0"/>
              </a:rPr>
              <a:t>tempArray</a:t>
            </a:r>
            <a:r>
              <a:rPr lang="en-US" altLang="zh-TW" dirty="0" smtClean="0">
                <a:latin typeface="Lucida Sans Typewriter" pitchFamily="49" charset="0"/>
              </a:rPr>
              <a:t>[index++] = 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[first1++]; </a:t>
            </a:r>
          </a:p>
          <a:p>
            <a:endParaRPr lang="en-US" altLang="zh-TW" dirty="0" smtClean="0">
              <a:latin typeface="Lucida Sans Typewriter" pitchFamily="49" charset="0"/>
            </a:endParaRPr>
          </a:p>
          <a:p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Finish off the second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subarray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, if necessary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while</a:t>
            </a:r>
            <a:r>
              <a:rPr lang="en-US" altLang="zh-TW" dirty="0" smtClean="0">
                <a:latin typeface="Lucida Sans Typewriter" pitchFamily="49" charset="0"/>
              </a:rPr>
              <a:t> (first2 &lt;= last2)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At this point,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tempArray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[first..index-1] is in order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latin typeface="Lucida Sans Typewriter" pitchFamily="49" charset="0"/>
              </a:rPr>
              <a:t>tempArray</a:t>
            </a:r>
            <a:r>
              <a:rPr lang="en-US" altLang="zh-TW" dirty="0" smtClean="0">
                <a:latin typeface="Lucida Sans Typewriter" pitchFamily="49" charset="0"/>
              </a:rPr>
              <a:t>[index++] = 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[first2++];  </a:t>
            </a:r>
          </a:p>
          <a:p>
            <a:endParaRPr lang="en-US" altLang="zh-TW" dirty="0" smtClean="0">
              <a:latin typeface="Lucida Sans Typewriter" pitchFamily="49" charset="0"/>
            </a:endParaRPr>
          </a:p>
          <a:p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Copy the result back into the original array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for</a:t>
            </a:r>
            <a:r>
              <a:rPr lang="en-US" altLang="zh-TW" dirty="0" smtClean="0">
                <a:latin typeface="Lucida Sans Typewriter" pitchFamily="49" charset="0"/>
              </a:rPr>
              <a:t> (index = first; index &lt;= last; index++)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[index] = </a:t>
            </a:r>
            <a:r>
              <a:rPr lang="en-US" altLang="zh-TW" dirty="0" err="1" smtClean="0">
                <a:latin typeface="Lucida Sans Typewriter" pitchFamily="49" charset="0"/>
              </a:rPr>
              <a:t>tempArray</a:t>
            </a:r>
            <a:r>
              <a:rPr lang="en-US" altLang="zh-TW" dirty="0" smtClean="0">
                <a:latin typeface="Lucida Sans Typewriter" pitchFamily="49" charset="0"/>
              </a:rPr>
              <a:t>[index]; </a:t>
            </a:r>
            <a:br>
              <a:rPr lang="en-US" altLang="zh-TW" dirty="0" smtClean="0">
                <a:latin typeface="Lucida Sans Typewriter" pitchFamily="49" charset="0"/>
              </a:rPr>
            </a:br>
            <a:r>
              <a:rPr lang="en-US" altLang="zh-TW" dirty="0" smtClean="0">
                <a:latin typeface="Lucida Sans Typewriter" pitchFamily="49" charset="0"/>
              </a:rPr>
              <a:t>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merge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Merge Sort (7/11)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Sorting Algorithms and Their Efficiency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27</a:t>
            </a:fld>
            <a:endParaRPr lang="en-US" altLang="zh-TW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72008" y="1196752"/>
            <a:ext cx="8964488" cy="53553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/** Sorts the items in an array into ascending order.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@pre 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[first..last] is an array.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@post 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is sorted into ascending order.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param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The given array.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param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first  The index of the first entry to consider. </a:t>
            </a:r>
            <a:r>
              <a:rPr lang="en-US" altLang="zh-TW" dirty="0" smtClean="0">
                <a:latin typeface="Lucida Sans Typewriter" pitchFamily="49" charset="0"/>
              </a:rPr>
              <a:t/>
            </a:r>
            <a:br>
              <a:rPr lang="en-US" altLang="zh-TW" dirty="0" smtClean="0">
                <a:latin typeface="Lucida Sans Typewriter" pitchFamily="49" charset="0"/>
              </a:rPr>
            </a:b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param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last The index of the last entry to consider. */ </a:t>
            </a:r>
            <a:r>
              <a:rPr lang="en-US" altLang="zh-TW" dirty="0" smtClean="0">
                <a:latin typeface="Lucida Sans Typewriter" pitchFamily="49" charset="0"/>
              </a:rPr>
              <a:t/>
            </a:r>
            <a:br>
              <a:rPr lang="en-US" altLang="zh-TW" dirty="0" smtClean="0">
                <a:latin typeface="Lucida Sans Typewriter" pitchFamily="49" charset="0"/>
              </a:rPr>
            </a:b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void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mergeSort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[],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first,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last)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{ </a:t>
            </a:r>
          </a:p>
          <a:p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  if</a:t>
            </a:r>
            <a:r>
              <a:rPr lang="en-US" altLang="zh-TW" dirty="0" smtClean="0">
                <a:latin typeface="Lucida Sans Typewriter" pitchFamily="49" charset="0"/>
              </a:rPr>
              <a:t> (first &lt; last) {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// Sort each half</a:t>
            </a:r>
          </a:p>
          <a:p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mid = first + (last – first) / 2;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Index of midpoint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// Sort left half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[first..mid]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latin typeface="Lucida Sans Typewriter" pitchFamily="49" charset="0"/>
              </a:rPr>
              <a:t>mergeSort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, first, mid);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// Sort right half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[mid+1..last]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latin typeface="Lucida Sans Typewriter" pitchFamily="49" charset="0"/>
              </a:rPr>
              <a:t>mergeSort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, mid + 1, last);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// Merge the two halves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merge(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, first, mid, last);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if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mergeSort</a:t>
            </a:r>
            <a:endParaRPr lang="en-US" altLang="zh-TW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051280-2B7C-4D2E-9024-62F138094DB4}" type="slidenum">
              <a:rPr lang="zh-TW" altLang="en-US"/>
              <a:pPr>
                <a:defRPr/>
              </a:pPr>
              <a:t>28</a:t>
            </a:fld>
            <a:endParaRPr lang="en-US" altLang="zh-TW"/>
          </a:p>
        </p:txBody>
      </p:sp>
      <p:sp>
        <p:nvSpPr>
          <p:cNvPr id="460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err="1" smtClean="0"/>
              <a:t>Mergesort</a:t>
            </a:r>
            <a:r>
              <a:rPr lang="en-US" altLang="zh-TW" dirty="0" smtClean="0"/>
              <a:t> (8/11)</a:t>
            </a:r>
            <a:endParaRPr lang="zh-TW" altLang="en-US" dirty="0" smtClean="0"/>
          </a:p>
        </p:txBody>
      </p:sp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800" dirty="0" smtClean="0"/>
              <a:t>Analysis (worst case):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/>
              <a:t>The </a:t>
            </a:r>
            <a:r>
              <a:rPr lang="en-US" altLang="zh-TW" sz="2400" u="sng" dirty="0" smtClean="0"/>
              <a:t>merge step</a:t>
            </a:r>
            <a:r>
              <a:rPr lang="en-US" altLang="zh-TW" sz="2400" dirty="0" smtClean="0"/>
              <a:t> of the algorithm requires the most effort.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/>
              <a:t>Each merge step merges </a:t>
            </a:r>
            <a:r>
              <a:rPr lang="en-US" altLang="zh-TW" dirty="0" err="1" smtClean="0">
                <a:latin typeface="Courier New" pitchFamily="49" charset="0"/>
              </a:rPr>
              <a:t>theArray</a:t>
            </a:r>
            <a:r>
              <a:rPr lang="en-US" altLang="zh-TW" dirty="0" smtClean="0">
                <a:latin typeface="Courier New" pitchFamily="49" charset="0"/>
              </a:rPr>
              <a:t>[first…mid]</a:t>
            </a:r>
            <a:r>
              <a:rPr lang="en-US" altLang="zh-TW" dirty="0" smtClean="0"/>
              <a:t> and </a:t>
            </a:r>
            <a:r>
              <a:rPr lang="en-US" altLang="zh-TW" dirty="0" err="1" smtClean="0">
                <a:latin typeface="Courier New" pitchFamily="49" charset="0"/>
              </a:rPr>
              <a:t>theArray</a:t>
            </a:r>
            <a:r>
              <a:rPr lang="en-US" altLang="zh-TW" dirty="0" smtClean="0">
                <a:latin typeface="Courier New" pitchFamily="49" charset="0"/>
              </a:rPr>
              <a:t>[mid+1…last]</a:t>
            </a:r>
            <a:r>
              <a:rPr lang="en-US" altLang="zh-TW" dirty="0" smtClean="0"/>
              <a:t>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/>
              <a:t>If the number of items in the two array segment is </a:t>
            </a:r>
            <a:r>
              <a:rPr lang="en-US" altLang="zh-TW" dirty="0" smtClean="0">
                <a:latin typeface="Courier New" pitchFamily="49" charset="0"/>
              </a:rPr>
              <a:t>m</a:t>
            </a:r>
            <a:r>
              <a:rPr lang="en-US" altLang="zh-TW" dirty="0" smtClean="0"/>
              <a:t>:</a:t>
            </a:r>
          </a:p>
          <a:p>
            <a:pPr lvl="3" eaLnBrk="1" hangingPunct="1">
              <a:lnSpc>
                <a:spcPct val="90000"/>
              </a:lnSpc>
            </a:pPr>
            <a:r>
              <a:rPr lang="en-US" altLang="zh-TW" sz="2200" dirty="0" smtClean="0"/>
              <a:t>Merging the segments requires </a:t>
            </a:r>
            <a:r>
              <a:rPr lang="en-US" altLang="zh-TW" sz="2200" b="1" dirty="0" smtClean="0"/>
              <a:t>at most:</a:t>
            </a:r>
            <a:r>
              <a:rPr lang="en-US" altLang="zh-TW" sz="2200" dirty="0" smtClean="0"/>
              <a:t> </a:t>
            </a:r>
          </a:p>
          <a:p>
            <a:pPr lvl="4" eaLnBrk="1" hangingPunct="1">
              <a:lnSpc>
                <a:spcPct val="90000"/>
              </a:lnSpc>
            </a:pPr>
            <a:r>
              <a:rPr lang="en-US" altLang="zh-TW" dirty="0" smtClean="0">
                <a:latin typeface="Courier New" pitchFamily="49" charset="0"/>
              </a:rPr>
              <a:t>m-1</a:t>
            </a:r>
            <a:r>
              <a:rPr lang="en-US" altLang="zh-TW" dirty="0" smtClean="0"/>
              <a:t> </a:t>
            </a:r>
            <a:r>
              <a:rPr lang="en-US" altLang="zh-TW" b="1" dirty="0" smtClean="0"/>
              <a:t>comparisons</a:t>
            </a:r>
            <a:r>
              <a:rPr lang="en-US" altLang="zh-TW" dirty="0" smtClean="0"/>
              <a:t>.</a:t>
            </a:r>
          </a:p>
          <a:p>
            <a:pPr lvl="4" eaLnBrk="1" hangingPunct="1">
              <a:lnSpc>
                <a:spcPct val="90000"/>
              </a:lnSpc>
            </a:pPr>
            <a:r>
              <a:rPr lang="en-US" altLang="zh-TW" dirty="0" smtClean="0">
                <a:latin typeface="Courier New" pitchFamily="49" charset="0"/>
              </a:rPr>
              <a:t>m</a:t>
            </a:r>
            <a:r>
              <a:rPr lang="en-US" altLang="zh-TW" dirty="0" smtClean="0"/>
              <a:t> </a:t>
            </a:r>
            <a:r>
              <a:rPr lang="en-US" altLang="zh-TW" b="1" dirty="0" smtClean="0"/>
              <a:t>moves</a:t>
            </a:r>
            <a:r>
              <a:rPr lang="en-US" altLang="zh-TW" dirty="0" smtClean="0"/>
              <a:t> from the original array to the temporary array.</a:t>
            </a:r>
          </a:p>
          <a:p>
            <a:pPr lvl="4" eaLnBrk="1" hangingPunct="1">
              <a:lnSpc>
                <a:spcPct val="90000"/>
              </a:lnSpc>
            </a:pPr>
            <a:r>
              <a:rPr lang="en-US" altLang="zh-TW" dirty="0" smtClean="0">
                <a:latin typeface="Courier New" pitchFamily="49" charset="0"/>
              </a:rPr>
              <a:t>m</a:t>
            </a:r>
            <a:r>
              <a:rPr lang="en-US" altLang="zh-TW" dirty="0" smtClean="0"/>
              <a:t> </a:t>
            </a:r>
            <a:r>
              <a:rPr lang="en-US" altLang="zh-TW" b="1" dirty="0" smtClean="0"/>
              <a:t>moves</a:t>
            </a:r>
            <a:r>
              <a:rPr lang="en-US" altLang="zh-TW" dirty="0" smtClean="0"/>
              <a:t> from the temporary array back to the original array.</a:t>
            </a:r>
          </a:p>
          <a:p>
            <a:pPr lvl="3" eaLnBrk="1" hangingPunct="1">
              <a:lnSpc>
                <a:spcPct val="90000"/>
              </a:lnSpc>
            </a:pPr>
            <a:r>
              <a:rPr lang="en-US" altLang="zh-TW" sz="2200" dirty="0" smtClean="0"/>
              <a:t>Each merge requires </a:t>
            </a:r>
            <a:r>
              <a:rPr lang="en-US" altLang="zh-TW" sz="2200" dirty="0" smtClean="0">
                <a:latin typeface="Courier New" pitchFamily="49" charset="0"/>
              </a:rPr>
              <a:t>3</a:t>
            </a:r>
            <a:r>
              <a:rPr lang="en-US" altLang="zh-TW" sz="2400" dirty="0" smtClean="0">
                <a:latin typeface="Courier New" pitchFamily="49" charset="0"/>
                <a:ea typeface="Arial Unicode MS"/>
                <a:cs typeface="Courier New" pitchFamily="49" charset="0"/>
              </a:rPr>
              <a:t>×</a:t>
            </a:r>
            <a:r>
              <a:rPr lang="en-US" altLang="zh-TW" sz="2200" dirty="0" smtClean="0">
                <a:latin typeface="Courier New" pitchFamily="49" charset="0"/>
              </a:rPr>
              <a:t>m-1</a:t>
            </a:r>
            <a:r>
              <a:rPr lang="en-US" altLang="zh-TW" sz="2200" b="1" dirty="0" smtClean="0"/>
              <a:t> major operations</a:t>
            </a:r>
            <a:r>
              <a:rPr lang="en-US" altLang="zh-TW" sz="2200" dirty="0" smtClean="0"/>
              <a:t>.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Sorting Algorithms and Their Efficiency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9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9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9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9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9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9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A44D88-49F2-418D-852F-5E3CBBB86340}" type="slidenum">
              <a:rPr lang="zh-TW" altLang="en-US"/>
              <a:pPr>
                <a:defRPr/>
              </a:pPr>
              <a:t>29</a:t>
            </a:fld>
            <a:endParaRPr lang="en-US" altLang="zh-TW"/>
          </a:p>
        </p:txBody>
      </p:sp>
      <p:sp>
        <p:nvSpPr>
          <p:cNvPr id="471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err="1" smtClean="0"/>
              <a:t>Mergesort</a:t>
            </a:r>
            <a:r>
              <a:rPr lang="en-US" altLang="zh-TW" dirty="0" smtClean="0"/>
              <a:t> (9/11)</a:t>
            </a:r>
            <a:endParaRPr lang="zh-TW" altLang="en-US" dirty="0" smtClean="0"/>
          </a:p>
        </p:txBody>
      </p:sp>
      <p:sp>
        <p:nvSpPr>
          <p:cNvPr id="150532" name="Rectangle 4"/>
          <p:cNvSpPr>
            <a:spLocks noChangeArrowheads="1"/>
          </p:cNvSpPr>
          <p:nvPr/>
        </p:nvSpPr>
        <p:spPr bwMode="auto">
          <a:xfrm>
            <a:off x="2679700" y="1773238"/>
            <a:ext cx="6096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b="1">
                <a:latin typeface="Verdana" pitchFamily="34" charset="0"/>
              </a:rPr>
              <a:t>n</a:t>
            </a:r>
          </a:p>
        </p:txBody>
      </p:sp>
      <p:sp>
        <p:nvSpPr>
          <p:cNvPr id="150533" name="Rectangle 5"/>
          <p:cNvSpPr>
            <a:spLocks noChangeArrowheads="1"/>
          </p:cNvSpPr>
          <p:nvPr/>
        </p:nvSpPr>
        <p:spPr bwMode="auto">
          <a:xfrm>
            <a:off x="1536700" y="2611438"/>
            <a:ext cx="6096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b="1">
                <a:latin typeface="Verdana" pitchFamily="34" charset="0"/>
              </a:rPr>
              <a:t>n/2</a:t>
            </a:r>
          </a:p>
        </p:txBody>
      </p:sp>
      <p:sp>
        <p:nvSpPr>
          <p:cNvPr id="150534" name="Rectangle 6"/>
          <p:cNvSpPr>
            <a:spLocks noChangeArrowheads="1"/>
          </p:cNvSpPr>
          <p:nvPr/>
        </p:nvSpPr>
        <p:spPr bwMode="auto">
          <a:xfrm>
            <a:off x="3822700" y="2611438"/>
            <a:ext cx="6096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b="1" dirty="0">
                <a:latin typeface="Verdana" pitchFamily="34" charset="0"/>
              </a:rPr>
              <a:t>n/2</a:t>
            </a:r>
          </a:p>
        </p:txBody>
      </p:sp>
      <p:cxnSp>
        <p:nvCxnSpPr>
          <p:cNvPr id="150535" name="AutoShape 7"/>
          <p:cNvCxnSpPr>
            <a:cxnSpLocks noChangeShapeType="1"/>
            <a:stCxn id="150533" idx="0"/>
            <a:endCxn id="150532" idx="2"/>
          </p:cNvCxnSpPr>
          <p:nvPr/>
        </p:nvCxnSpPr>
        <p:spPr bwMode="auto">
          <a:xfrm flipV="1">
            <a:off x="1841500" y="2154238"/>
            <a:ext cx="1143000" cy="457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50536" name="AutoShape 8"/>
          <p:cNvCxnSpPr>
            <a:cxnSpLocks noChangeShapeType="1"/>
            <a:stCxn id="150532" idx="2"/>
            <a:endCxn id="150534" idx="0"/>
          </p:cNvCxnSpPr>
          <p:nvPr/>
        </p:nvCxnSpPr>
        <p:spPr bwMode="auto">
          <a:xfrm>
            <a:off x="2984500" y="2154238"/>
            <a:ext cx="1143000" cy="457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150537" name="Rectangle 9"/>
          <p:cNvSpPr>
            <a:spLocks noChangeArrowheads="1"/>
          </p:cNvSpPr>
          <p:nvPr/>
        </p:nvSpPr>
        <p:spPr bwMode="auto">
          <a:xfrm>
            <a:off x="774700" y="3449638"/>
            <a:ext cx="6096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b="1">
                <a:latin typeface="Verdana" pitchFamily="34" charset="0"/>
              </a:rPr>
              <a:t>n/4</a:t>
            </a:r>
          </a:p>
        </p:txBody>
      </p:sp>
      <p:sp>
        <p:nvSpPr>
          <p:cNvPr id="150538" name="Rectangle 10"/>
          <p:cNvSpPr>
            <a:spLocks noChangeArrowheads="1"/>
          </p:cNvSpPr>
          <p:nvPr/>
        </p:nvSpPr>
        <p:spPr bwMode="auto">
          <a:xfrm>
            <a:off x="2222500" y="3449638"/>
            <a:ext cx="6096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b="1">
                <a:latin typeface="Verdana" pitchFamily="34" charset="0"/>
              </a:rPr>
              <a:t>n/4</a:t>
            </a:r>
          </a:p>
        </p:txBody>
      </p:sp>
      <p:cxnSp>
        <p:nvCxnSpPr>
          <p:cNvPr id="150539" name="AutoShape 11"/>
          <p:cNvCxnSpPr>
            <a:cxnSpLocks noChangeShapeType="1"/>
            <a:stCxn id="150537" idx="0"/>
            <a:endCxn id="150533" idx="2"/>
          </p:cNvCxnSpPr>
          <p:nvPr/>
        </p:nvCxnSpPr>
        <p:spPr bwMode="auto">
          <a:xfrm flipV="1">
            <a:off x="1079500" y="2992438"/>
            <a:ext cx="762000" cy="457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50540" name="AutoShape 12"/>
          <p:cNvCxnSpPr>
            <a:cxnSpLocks noChangeShapeType="1"/>
            <a:stCxn id="150533" idx="2"/>
            <a:endCxn id="150538" idx="0"/>
          </p:cNvCxnSpPr>
          <p:nvPr/>
        </p:nvCxnSpPr>
        <p:spPr bwMode="auto">
          <a:xfrm>
            <a:off x="1841500" y="2992438"/>
            <a:ext cx="685800" cy="457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150545" name="Rectangle 17"/>
          <p:cNvSpPr>
            <a:spLocks noChangeArrowheads="1"/>
          </p:cNvSpPr>
          <p:nvPr/>
        </p:nvSpPr>
        <p:spPr bwMode="auto">
          <a:xfrm>
            <a:off x="3136900" y="3449638"/>
            <a:ext cx="6096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b="1">
                <a:latin typeface="Verdana" pitchFamily="34" charset="0"/>
              </a:rPr>
              <a:t>n/4</a:t>
            </a:r>
          </a:p>
        </p:txBody>
      </p:sp>
      <p:sp>
        <p:nvSpPr>
          <p:cNvPr id="150546" name="Rectangle 18"/>
          <p:cNvSpPr>
            <a:spLocks noChangeArrowheads="1"/>
          </p:cNvSpPr>
          <p:nvPr/>
        </p:nvSpPr>
        <p:spPr bwMode="auto">
          <a:xfrm>
            <a:off x="4584700" y="3449638"/>
            <a:ext cx="6096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b="1">
                <a:latin typeface="Verdana" pitchFamily="34" charset="0"/>
              </a:rPr>
              <a:t>n/4</a:t>
            </a:r>
          </a:p>
        </p:txBody>
      </p:sp>
      <p:cxnSp>
        <p:nvCxnSpPr>
          <p:cNvPr id="150547" name="AutoShape 19"/>
          <p:cNvCxnSpPr>
            <a:cxnSpLocks noChangeShapeType="1"/>
            <a:stCxn id="150545" idx="0"/>
            <a:endCxn id="150534" idx="2"/>
          </p:cNvCxnSpPr>
          <p:nvPr/>
        </p:nvCxnSpPr>
        <p:spPr bwMode="auto">
          <a:xfrm flipV="1">
            <a:off x="3441700" y="2992438"/>
            <a:ext cx="685800" cy="457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50548" name="AutoShape 20"/>
          <p:cNvCxnSpPr>
            <a:cxnSpLocks noChangeShapeType="1"/>
            <a:stCxn id="150534" idx="2"/>
            <a:endCxn id="150546" idx="0"/>
          </p:cNvCxnSpPr>
          <p:nvPr/>
        </p:nvCxnSpPr>
        <p:spPr bwMode="auto">
          <a:xfrm>
            <a:off x="4127500" y="2992438"/>
            <a:ext cx="762000" cy="457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150565" name="Rectangle 37"/>
          <p:cNvSpPr>
            <a:spLocks noChangeArrowheads="1"/>
          </p:cNvSpPr>
          <p:nvPr/>
        </p:nvSpPr>
        <p:spPr bwMode="auto">
          <a:xfrm>
            <a:off x="442913" y="4821238"/>
            <a:ext cx="4572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b="1">
                <a:latin typeface="Verdana" pitchFamily="34" charset="0"/>
              </a:rPr>
              <a:t>1</a:t>
            </a:r>
          </a:p>
        </p:txBody>
      </p:sp>
      <p:sp>
        <p:nvSpPr>
          <p:cNvPr id="150566" name="Rectangle 38"/>
          <p:cNvSpPr>
            <a:spLocks noChangeArrowheads="1"/>
          </p:cNvSpPr>
          <p:nvPr/>
        </p:nvSpPr>
        <p:spPr bwMode="auto">
          <a:xfrm>
            <a:off x="976313" y="4821238"/>
            <a:ext cx="4572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b="1">
                <a:latin typeface="Verdana" pitchFamily="34" charset="0"/>
              </a:rPr>
              <a:t>1</a:t>
            </a:r>
          </a:p>
        </p:txBody>
      </p:sp>
      <p:sp>
        <p:nvSpPr>
          <p:cNvPr id="150567" name="Rectangle 39"/>
          <p:cNvSpPr>
            <a:spLocks noChangeArrowheads="1"/>
          </p:cNvSpPr>
          <p:nvPr/>
        </p:nvSpPr>
        <p:spPr bwMode="auto">
          <a:xfrm>
            <a:off x="1509713" y="4821238"/>
            <a:ext cx="4572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b="1">
                <a:latin typeface="Verdana" pitchFamily="34" charset="0"/>
              </a:rPr>
              <a:t>1</a:t>
            </a:r>
          </a:p>
        </p:txBody>
      </p:sp>
      <p:sp>
        <p:nvSpPr>
          <p:cNvPr id="150568" name="Rectangle 40"/>
          <p:cNvSpPr>
            <a:spLocks noChangeArrowheads="1"/>
          </p:cNvSpPr>
          <p:nvPr/>
        </p:nvSpPr>
        <p:spPr bwMode="auto">
          <a:xfrm>
            <a:off x="4154488" y="4821238"/>
            <a:ext cx="4572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b="1">
                <a:latin typeface="Verdana" pitchFamily="34" charset="0"/>
              </a:rPr>
              <a:t>1</a:t>
            </a:r>
          </a:p>
        </p:txBody>
      </p:sp>
      <p:sp>
        <p:nvSpPr>
          <p:cNvPr id="150569" name="Rectangle 41"/>
          <p:cNvSpPr>
            <a:spLocks noChangeArrowheads="1"/>
          </p:cNvSpPr>
          <p:nvPr/>
        </p:nvSpPr>
        <p:spPr bwMode="auto">
          <a:xfrm>
            <a:off x="4687888" y="4821238"/>
            <a:ext cx="4572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b="1">
                <a:latin typeface="Verdana" pitchFamily="34" charset="0"/>
              </a:rPr>
              <a:t>1</a:t>
            </a:r>
          </a:p>
        </p:txBody>
      </p:sp>
      <p:sp>
        <p:nvSpPr>
          <p:cNvPr id="150570" name="Rectangle 42"/>
          <p:cNvSpPr>
            <a:spLocks noChangeArrowheads="1"/>
          </p:cNvSpPr>
          <p:nvPr/>
        </p:nvSpPr>
        <p:spPr bwMode="auto">
          <a:xfrm>
            <a:off x="5221288" y="4821238"/>
            <a:ext cx="4572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b="1">
                <a:latin typeface="Verdana" pitchFamily="34" charset="0"/>
              </a:rPr>
              <a:t>1</a:t>
            </a:r>
          </a:p>
        </p:txBody>
      </p:sp>
      <p:sp>
        <p:nvSpPr>
          <p:cNvPr id="150571" name="Text Box 43"/>
          <p:cNvSpPr txBox="1">
            <a:spLocks noChangeArrowheads="1"/>
          </p:cNvSpPr>
          <p:nvPr/>
        </p:nvSpPr>
        <p:spPr bwMode="auto">
          <a:xfrm>
            <a:off x="2271713" y="4525963"/>
            <a:ext cx="1169987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4400" b="1">
                <a:latin typeface="Verdana" pitchFamily="34" charset="0"/>
              </a:rPr>
              <a:t>. . .</a:t>
            </a:r>
          </a:p>
        </p:txBody>
      </p:sp>
      <p:sp>
        <p:nvSpPr>
          <p:cNvPr id="150577" name="Text Box 49"/>
          <p:cNvSpPr txBox="1">
            <a:spLocks noChangeArrowheads="1"/>
          </p:cNvSpPr>
          <p:nvPr/>
        </p:nvSpPr>
        <p:spPr bwMode="auto">
          <a:xfrm>
            <a:off x="5776913" y="1676400"/>
            <a:ext cx="8239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400">
                <a:latin typeface="Verdana" pitchFamily="34" charset="0"/>
              </a:rPr>
              <a:t>Level 0</a:t>
            </a:r>
          </a:p>
        </p:txBody>
      </p:sp>
      <p:sp>
        <p:nvSpPr>
          <p:cNvPr id="150578" name="Text Box 50"/>
          <p:cNvSpPr txBox="1">
            <a:spLocks noChangeArrowheads="1"/>
          </p:cNvSpPr>
          <p:nvPr/>
        </p:nvSpPr>
        <p:spPr bwMode="auto">
          <a:xfrm>
            <a:off x="5776913" y="2514600"/>
            <a:ext cx="8239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400">
                <a:latin typeface="Verdana" pitchFamily="34" charset="0"/>
              </a:rPr>
              <a:t>Level 1</a:t>
            </a:r>
          </a:p>
        </p:txBody>
      </p:sp>
      <p:sp>
        <p:nvSpPr>
          <p:cNvPr id="150579" name="Text Box 51"/>
          <p:cNvSpPr txBox="1">
            <a:spLocks noChangeArrowheads="1"/>
          </p:cNvSpPr>
          <p:nvPr/>
        </p:nvSpPr>
        <p:spPr bwMode="auto">
          <a:xfrm>
            <a:off x="5776913" y="3429000"/>
            <a:ext cx="8239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400">
                <a:latin typeface="Verdana" pitchFamily="34" charset="0"/>
              </a:rPr>
              <a:t>Level 2</a:t>
            </a:r>
          </a:p>
        </p:txBody>
      </p:sp>
      <p:sp>
        <p:nvSpPr>
          <p:cNvPr id="150581" name="Text Box 53"/>
          <p:cNvSpPr txBox="1">
            <a:spLocks noChangeArrowheads="1"/>
          </p:cNvSpPr>
          <p:nvPr/>
        </p:nvSpPr>
        <p:spPr bwMode="auto">
          <a:xfrm>
            <a:off x="5776913" y="4800600"/>
            <a:ext cx="276860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400">
                <a:latin typeface="Verdana" pitchFamily="34" charset="0"/>
              </a:rPr>
              <a:t>Level log</a:t>
            </a:r>
            <a:r>
              <a:rPr lang="en-US" altLang="zh-TW" sz="1400" baseline="-25000">
                <a:latin typeface="Verdana" pitchFamily="34" charset="0"/>
              </a:rPr>
              <a:t>2</a:t>
            </a:r>
            <a:r>
              <a:rPr lang="en-US" altLang="zh-TW" sz="1400">
                <a:latin typeface="Verdana" pitchFamily="34" charset="0"/>
              </a:rPr>
              <a:t>n</a:t>
            </a:r>
          </a:p>
          <a:p>
            <a:r>
              <a:rPr lang="en-US" altLang="zh-TW" sz="1400">
                <a:latin typeface="Verdana" pitchFamily="34" charset="0"/>
              </a:rPr>
              <a:t>(or 1 + log</a:t>
            </a:r>
            <a:r>
              <a:rPr lang="en-US" altLang="zh-TW" sz="1400" baseline="-25000">
                <a:latin typeface="Verdana" pitchFamily="34" charset="0"/>
              </a:rPr>
              <a:t>2</a:t>
            </a:r>
            <a:r>
              <a:rPr lang="en-US" altLang="zh-TW" sz="1400">
                <a:latin typeface="Verdana" pitchFamily="34" charset="0"/>
              </a:rPr>
              <a:t>n rounded down)</a:t>
            </a:r>
          </a:p>
        </p:txBody>
      </p:sp>
      <p:sp>
        <p:nvSpPr>
          <p:cNvPr id="150582" name="Text Box 54"/>
          <p:cNvSpPr txBox="1">
            <a:spLocks noChangeArrowheads="1"/>
          </p:cNvSpPr>
          <p:nvPr/>
        </p:nvSpPr>
        <p:spPr bwMode="auto">
          <a:xfrm>
            <a:off x="6553200" y="1879600"/>
            <a:ext cx="1654684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400" dirty="0">
                <a:latin typeface="Verdana" pitchFamily="34" charset="0"/>
              </a:rPr>
              <a:t>Merge </a:t>
            </a:r>
            <a:r>
              <a:rPr lang="en-US" altLang="zh-TW" sz="1400" dirty="0"/>
              <a:t>n</a:t>
            </a:r>
            <a:r>
              <a:rPr lang="en-US" altLang="zh-TW" sz="1400" dirty="0">
                <a:latin typeface="Verdana" pitchFamily="34" charset="0"/>
              </a:rPr>
              <a:t> items: </a:t>
            </a:r>
          </a:p>
          <a:p>
            <a:r>
              <a:rPr lang="en-US" altLang="zh-TW" sz="1400" dirty="0" smtClean="0"/>
              <a:t>3</a:t>
            </a:r>
            <a:r>
              <a:rPr lang="en-US" altLang="zh-TW" sz="1400" dirty="0" smtClean="0">
                <a:latin typeface="Courier New" pitchFamily="49" charset="0"/>
                <a:ea typeface="Arial Unicode MS"/>
                <a:cs typeface="Courier New" pitchFamily="49" charset="0"/>
              </a:rPr>
              <a:t>×</a:t>
            </a:r>
            <a:r>
              <a:rPr lang="en-US" altLang="zh-TW" sz="1400" dirty="0" smtClean="0"/>
              <a:t>n-1</a:t>
            </a:r>
            <a:r>
              <a:rPr lang="en-US" altLang="zh-TW" sz="1400" dirty="0" smtClean="0">
                <a:latin typeface="Verdana" pitchFamily="34" charset="0"/>
              </a:rPr>
              <a:t> </a:t>
            </a:r>
            <a:r>
              <a:rPr lang="en-US" altLang="zh-TW" sz="1400" dirty="0">
                <a:latin typeface="Verdana" pitchFamily="34" charset="0"/>
              </a:rPr>
              <a:t>operations</a:t>
            </a:r>
          </a:p>
          <a:p>
            <a:r>
              <a:rPr lang="en-US" altLang="zh-TW" sz="1400" dirty="0">
                <a:latin typeface="Verdana" pitchFamily="34" charset="0"/>
              </a:rPr>
              <a:t>or O(</a:t>
            </a:r>
            <a:r>
              <a:rPr lang="en-US" altLang="zh-TW" sz="1400" i="1" dirty="0">
                <a:latin typeface="Verdana" pitchFamily="34" charset="0"/>
              </a:rPr>
              <a:t>n</a:t>
            </a:r>
            <a:r>
              <a:rPr lang="en-US" altLang="zh-TW" sz="1400" dirty="0">
                <a:latin typeface="Verdana" pitchFamily="34" charset="0"/>
              </a:rPr>
              <a:t>)</a:t>
            </a:r>
          </a:p>
        </p:txBody>
      </p:sp>
      <p:sp>
        <p:nvSpPr>
          <p:cNvPr id="150583" name="Text Box 55"/>
          <p:cNvSpPr txBox="1">
            <a:spLocks noChangeArrowheads="1"/>
          </p:cNvSpPr>
          <p:nvPr/>
        </p:nvSpPr>
        <p:spPr bwMode="auto">
          <a:xfrm>
            <a:off x="6553200" y="2708275"/>
            <a:ext cx="2196499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400" dirty="0">
                <a:latin typeface="Verdana" pitchFamily="34" charset="0"/>
              </a:rPr>
              <a:t>Merge two </a:t>
            </a:r>
            <a:r>
              <a:rPr lang="en-US" altLang="zh-TW" sz="1400" dirty="0"/>
              <a:t>n/2</a:t>
            </a:r>
            <a:r>
              <a:rPr lang="en-US" altLang="zh-TW" sz="1400" dirty="0">
                <a:latin typeface="Verdana" pitchFamily="34" charset="0"/>
              </a:rPr>
              <a:t> items: </a:t>
            </a:r>
          </a:p>
          <a:p>
            <a:r>
              <a:rPr lang="en-US" altLang="zh-TW" sz="1400" dirty="0" smtClean="0"/>
              <a:t>2</a:t>
            </a:r>
            <a:r>
              <a:rPr lang="en-US" altLang="zh-TW" sz="1400" dirty="0" smtClean="0">
                <a:latin typeface="Courier New" pitchFamily="49" charset="0"/>
                <a:ea typeface="Arial Unicode MS"/>
                <a:cs typeface="Courier New" pitchFamily="49" charset="0"/>
              </a:rPr>
              <a:t>×</a:t>
            </a:r>
            <a:r>
              <a:rPr lang="en-US" altLang="zh-TW" sz="1400" dirty="0" smtClean="0"/>
              <a:t>(3</a:t>
            </a:r>
            <a:r>
              <a:rPr lang="en-US" altLang="zh-TW" sz="1400" dirty="0" smtClean="0">
                <a:latin typeface="Courier New" pitchFamily="49" charset="0"/>
                <a:ea typeface="Arial Unicode MS"/>
                <a:cs typeface="Courier New" pitchFamily="49" charset="0"/>
              </a:rPr>
              <a:t>×</a:t>
            </a:r>
            <a:r>
              <a:rPr lang="en-US" altLang="zh-TW" sz="1400" dirty="0" smtClean="0"/>
              <a:t>n/2-1</a:t>
            </a:r>
            <a:r>
              <a:rPr lang="en-US" altLang="zh-TW" sz="1400" dirty="0"/>
              <a:t>)</a:t>
            </a:r>
            <a:r>
              <a:rPr lang="en-US" altLang="zh-TW" sz="1400" dirty="0">
                <a:latin typeface="Verdana" pitchFamily="34" charset="0"/>
              </a:rPr>
              <a:t> operations</a:t>
            </a:r>
          </a:p>
          <a:p>
            <a:r>
              <a:rPr lang="en-US" altLang="zh-TW" sz="1400" dirty="0"/>
              <a:t>3n-2</a:t>
            </a:r>
            <a:r>
              <a:rPr lang="en-US" altLang="zh-TW" sz="1400" dirty="0">
                <a:latin typeface="Verdana" pitchFamily="34" charset="0"/>
              </a:rPr>
              <a:t> operations</a:t>
            </a:r>
          </a:p>
          <a:p>
            <a:r>
              <a:rPr lang="en-US" altLang="zh-TW" sz="1400" dirty="0">
                <a:latin typeface="Verdana" pitchFamily="34" charset="0"/>
              </a:rPr>
              <a:t>or O(</a:t>
            </a:r>
            <a:r>
              <a:rPr lang="en-US" altLang="zh-TW" sz="1400" i="1" dirty="0">
                <a:latin typeface="Verdana" pitchFamily="34" charset="0"/>
              </a:rPr>
              <a:t>n</a:t>
            </a:r>
            <a:r>
              <a:rPr lang="en-US" altLang="zh-TW" sz="1400" dirty="0">
                <a:latin typeface="Verdana" pitchFamily="34" charset="0"/>
              </a:rPr>
              <a:t>)</a:t>
            </a:r>
          </a:p>
        </p:txBody>
      </p:sp>
      <p:sp>
        <p:nvSpPr>
          <p:cNvPr id="150584" name="Text Box 56"/>
          <p:cNvSpPr txBox="1">
            <a:spLocks noChangeArrowheads="1"/>
          </p:cNvSpPr>
          <p:nvPr/>
        </p:nvSpPr>
        <p:spPr bwMode="auto">
          <a:xfrm>
            <a:off x="5983288" y="3951288"/>
            <a:ext cx="2713037" cy="650875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b="1">
                <a:latin typeface="Verdana" pitchFamily="34" charset="0"/>
              </a:rPr>
              <a:t>Each level requires </a:t>
            </a:r>
          </a:p>
          <a:p>
            <a:r>
              <a:rPr lang="en-US" altLang="zh-TW" b="1">
                <a:latin typeface="Verdana" pitchFamily="34" charset="0"/>
              </a:rPr>
              <a:t>O(</a:t>
            </a:r>
            <a:r>
              <a:rPr lang="en-US" altLang="zh-TW" b="1" i="1">
                <a:latin typeface="Verdana" pitchFamily="34" charset="0"/>
              </a:rPr>
              <a:t>n</a:t>
            </a:r>
            <a:r>
              <a:rPr lang="en-US" altLang="zh-TW" b="1">
                <a:latin typeface="Verdana" pitchFamily="34" charset="0"/>
              </a:rPr>
              <a:t>) operations</a:t>
            </a:r>
          </a:p>
        </p:txBody>
      </p:sp>
      <p:sp>
        <p:nvSpPr>
          <p:cNvPr id="150585" name="Text Box 57"/>
          <p:cNvSpPr txBox="1">
            <a:spLocks noChangeArrowheads="1"/>
          </p:cNvSpPr>
          <p:nvPr/>
        </p:nvSpPr>
        <p:spPr bwMode="auto">
          <a:xfrm>
            <a:off x="609600" y="5491163"/>
            <a:ext cx="7917552" cy="369332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b="1" dirty="0">
                <a:latin typeface="Verdana" pitchFamily="34" charset="0"/>
              </a:rPr>
              <a:t>Each level O(</a:t>
            </a:r>
            <a:r>
              <a:rPr lang="en-US" altLang="zh-TW" b="1" i="1" dirty="0">
                <a:latin typeface="Verdana" pitchFamily="34" charset="0"/>
              </a:rPr>
              <a:t>n</a:t>
            </a:r>
            <a:r>
              <a:rPr lang="en-US" altLang="zh-TW" b="1" dirty="0">
                <a:latin typeface="Verdana" pitchFamily="34" charset="0"/>
              </a:rPr>
              <a:t>) operations &amp; O(log</a:t>
            </a:r>
            <a:r>
              <a:rPr lang="en-US" altLang="zh-TW" b="1" baseline="-25000" dirty="0">
                <a:latin typeface="Verdana" pitchFamily="34" charset="0"/>
              </a:rPr>
              <a:t>2</a:t>
            </a:r>
            <a:r>
              <a:rPr lang="en-US" altLang="zh-TW" b="1" i="1" dirty="0">
                <a:latin typeface="Verdana" pitchFamily="34" charset="0"/>
              </a:rPr>
              <a:t>n</a:t>
            </a:r>
            <a:r>
              <a:rPr lang="en-US" altLang="zh-TW" b="1" dirty="0">
                <a:latin typeface="Verdana" pitchFamily="34" charset="0"/>
              </a:rPr>
              <a:t>) levels </a:t>
            </a:r>
            <a:r>
              <a:rPr lang="en-US" altLang="zh-TW" b="1" dirty="0">
                <a:latin typeface="Verdana" pitchFamily="34" charset="0"/>
                <a:sym typeface="Wingdings" pitchFamily="2" charset="2"/>
              </a:rPr>
              <a:t> </a:t>
            </a:r>
            <a:r>
              <a:rPr lang="en-US" altLang="zh-TW" b="1" dirty="0" smtClean="0">
                <a:latin typeface="Verdana" pitchFamily="34" charset="0"/>
                <a:sym typeface="Wingdings" pitchFamily="2" charset="2"/>
              </a:rPr>
              <a:t>O(</a:t>
            </a:r>
            <a:r>
              <a:rPr lang="en-US" altLang="zh-TW" b="1" i="1" dirty="0" smtClean="0">
                <a:latin typeface="Verdana" pitchFamily="34" charset="0"/>
                <a:sym typeface="Wingdings" pitchFamily="2" charset="2"/>
              </a:rPr>
              <a:t>n</a:t>
            </a:r>
            <a:r>
              <a:rPr lang="en-US" altLang="zh-TW" b="1" dirty="0" smtClean="0">
                <a:latin typeface="Courier New" pitchFamily="49" charset="0"/>
                <a:ea typeface="Arial Unicode MS"/>
                <a:cs typeface="Courier New" pitchFamily="49" charset="0"/>
              </a:rPr>
              <a:t>×</a:t>
            </a:r>
            <a:r>
              <a:rPr lang="en-US" altLang="zh-TW" b="1" dirty="0" smtClean="0">
                <a:latin typeface="Verdana" pitchFamily="34" charset="0"/>
                <a:sym typeface="Wingdings" pitchFamily="2" charset="2"/>
              </a:rPr>
              <a:t>log</a:t>
            </a:r>
            <a:r>
              <a:rPr lang="en-US" altLang="zh-TW" b="1" baseline="-25000" dirty="0" smtClean="0">
                <a:latin typeface="Verdana" pitchFamily="34" charset="0"/>
                <a:sym typeface="Wingdings" pitchFamily="2" charset="2"/>
              </a:rPr>
              <a:t>2</a:t>
            </a:r>
            <a:r>
              <a:rPr lang="en-US" altLang="zh-TW" b="1" i="1" dirty="0" smtClean="0">
                <a:latin typeface="Verdana" pitchFamily="34" charset="0"/>
                <a:sym typeface="Wingdings" pitchFamily="2" charset="2"/>
              </a:rPr>
              <a:t>n</a:t>
            </a:r>
            <a:r>
              <a:rPr lang="en-US" altLang="zh-TW" b="1" dirty="0">
                <a:latin typeface="Verdana" pitchFamily="34" charset="0"/>
                <a:sym typeface="Wingdings" pitchFamily="2" charset="2"/>
              </a:rPr>
              <a:t>)</a:t>
            </a:r>
            <a:endParaRPr lang="en-US" altLang="zh-TW" b="1" dirty="0">
              <a:latin typeface="Verdana" pitchFamily="34" charset="0"/>
            </a:endParaRPr>
          </a:p>
        </p:txBody>
      </p:sp>
      <p:sp>
        <p:nvSpPr>
          <p:cNvPr id="33" name="日期版面配置區 3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34" name="頁尾版面配置區 3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Sorting Algorithms and Their Efficiency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0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0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0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0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0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0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0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0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0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0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0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0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0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50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50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50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50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50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50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50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50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50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50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50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50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50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50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50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532" grpId="0" animBg="1"/>
      <p:bldP spid="150533" grpId="0" animBg="1"/>
      <p:bldP spid="150534" grpId="0" animBg="1"/>
      <p:bldP spid="150537" grpId="0" animBg="1"/>
      <p:bldP spid="150538" grpId="0" animBg="1"/>
      <p:bldP spid="150545" grpId="0" animBg="1"/>
      <p:bldP spid="150546" grpId="0" animBg="1"/>
      <p:bldP spid="150565" grpId="0" animBg="1"/>
      <p:bldP spid="150566" grpId="0" animBg="1"/>
      <p:bldP spid="150567" grpId="0" animBg="1"/>
      <p:bldP spid="150568" grpId="0" animBg="1"/>
      <p:bldP spid="150569" grpId="0" animBg="1"/>
      <p:bldP spid="150570" grpId="0" animBg="1"/>
      <p:bldP spid="150571" grpId="0"/>
      <p:bldP spid="150577" grpId="0"/>
      <p:bldP spid="150578" grpId="0"/>
      <p:bldP spid="150579" grpId="0"/>
      <p:bldP spid="150581" grpId="0"/>
      <p:bldP spid="150582" grpId="0"/>
      <p:bldP spid="150583" grpId="0"/>
      <p:bldP spid="150584" grpId="0" animBg="1"/>
      <p:bldP spid="15058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8F0EA8-556C-4EEA-8543-5BCC8A5D36D4}" type="slidenum">
              <a:rPr lang="zh-TW" altLang="en-US"/>
              <a:pPr>
                <a:defRPr/>
              </a:pPr>
              <a:t>30</a:t>
            </a:fld>
            <a:endParaRPr lang="en-US" altLang="zh-TW"/>
          </a:p>
        </p:txBody>
      </p:sp>
      <p:sp>
        <p:nvSpPr>
          <p:cNvPr id="481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err="1" smtClean="0"/>
              <a:t>Mergesort</a:t>
            </a:r>
            <a:r>
              <a:rPr lang="en-US" altLang="zh-TW" dirty="0" smtClean="0"/>
              <a:t> (10/11)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Analysis: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Worst case: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Average case: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Performance is independent of the initial order of the array items.</a:t>
            </a:r>
          </a:p>
          <a:p>
            <a:pPr lvl="1" eaLnBrk="1" hangingPunct="1">
              <a:lnSpc>
                <a:spcPct val="90000"/>
              </a:lnSpc>
            </a:pPr>
            <a:endParaRPr lang="en-US" altLang="zh-TW" dirty="0" smtClean="0"/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Advantage: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err="1" smtClean="0"/>
              <a:t>Mergesort</a:t>
            </a:r>
            <a:r>
              <a:rPr lang="en-US" altLang="zh-TW" dirty="0" smtClean="0"/>
              <a:t> is an extremely fast algorithm.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Disadvantage: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err="1" smtClean="0"/>
              <a:t>Mergesort</a:t>
            </a:r>
            <a:r>
              <a:rPr lang="en-US" altLang="zh-TW" dirty="0" smtClean="0"/>
              <a:t> requires a second array as large as the original array.</a:t>
            </a:r>
          </a:p>
        </p:txBody>
      </p:sp>
      <p:sp>
        <p:nvSpPr>
          <p:cNvPr id="75780" name="Text Box 4"/>
          <p:cNvSpPr txBox="1">
            <a:spLocks noChangeArrowheads="1"/>
          </p:cNvSpPr>
          <p:nvPr/>
        </p:nvSpPr>
        <p:spPr bwMode="auto">
          <a:xfrm>
            <a:off x="2987824" y="1700808"/>
            <a:ext cx="2015295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2200" dirty="0">
                <a:latin typeface="Verdana" pitchFamily="34" charset="0"/>
              </a:rPr>
              <a:t>O(</a:t>
            </a:r>
            <a:r>
              <a:rPr lang="en-US" altLang="zh-TW" sz="2200" i="1" dirty="0">
                <a:latin typeface="Verdana" pitchFamily="34" charset="0"/>
              </a:rPr>
              <a:t>n</a:t>
            </a:r>
            <a:r>
              <a:rPr lang="en-US" altLang="zh-TW" sz="2200" dirty="0">
                <a:latin typeface="Verdana" pitchFamily="34" charset="0"/>
              </a:rPr>
              <a:t> </a:t>
            </a:r>
            <a:r>
              <a:rPr lang="en-US" altLang="zh-TW" sz="2000" dirty="0" smtClean="0">
                <a:latin typeface="Courier New" pitchFamily="49" charset="0"/>
                <a:ea typeface="Arial Unicode MS"/>
                <a:cs typeface="Courier New" pitchFamily="49" charset="0"/>
              </a:rPr>
              <a:t>×</a:t>
            </a:r>
            <a:r>
              <a:rPr lang="en-US" altLang="zh-TW" sz="2200" dirty="0" smtClean="0">
                <a:latin typeface="Verdana" pitchFamily="34" charset="0"/>
              </a:rPr>
              <a:t> </a:t>
            </a:r>
            <a:r>
              <a:rPr lang="en-US" altLang="zh-TW" sz="2200" dirty="0">
                <a:latin typeface="Verdana" pitchFamily="34" charset="0"/>
              </a:rPr>
              <a:t>log</a:t>
            </a:r>
            <a:r>
              <a:rPr lang="en-US" altLang="zh-TW" sz="2200" baseline="-25000" dirty="0">
                <a:latin typeface="Verdana" pitchFamily="34" charset="0"/>
              </a:rPr>
              <a:t>2</a:t>
            </a:r>
            <a:r>
              <a:rPr lang="en-US" altLang="zh-TW" sz="2200" i="1" dirty="0">
                <a:latin typeface="Verdana" pitchFamily="34" charset="0"/>
              </a:rPr>
              <a:t>n</a:t>
            </a:r>
            <a:r>
              <a:rPr lang="en-US" altLang="zh-TW" sz="2200" dirty="0">
                <a:latin typeface="Verdana" pitchFamily="34" charset="0"/>
              </a:rPr>
              <a:t>).</a:t>
            </a:r>
            <a:endParaRPr lang="zh-TW" altLang="en-US" sz="2200" dirty="0">
              <a:latin typeface="Verdana" pitchFamily="34" charset="0"/>
            </a:endParaRPr>
          </a:p>
        </p:txBody>
      </p:sp>
      <p:sp>
        <p:nvSpPr>
          <p:cNvPr id="75781" name="Text Box 5"/>
          <p:cNvSpPr txBox="1">
            <a:spLocks noChangeArrowheads="1"/>
          </p:cNvSpPr>
          <p:nvPr/>
        </p:nvSpPr>
        <p:spPr bwMode="auto">
          <a:xfrm>
            <a:off x="3347864" y="2132856"/>
            <a:ext cx="2015295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2200" dirty="0">
                <a:latin typeface="Verdana" pitchFamily="34" charset="0"/>
              </a:rPr>
              <a:t>O(</a:t>
            </a:r>
            <a:r>
              <a:rPr lang="en-US" altLang="zh-TW" sz="2200" i="1" dirty="0">
                <a:latin typeface="Verdana" pitchFamily="34" charset="0"/>
              </a:rPr>
              <a:t>n</a:t>
            </a:r>
            <a:r>
              <a:rPr lang="en-US" altLang="zh-TW" sz="2200" dirty="0">
                <a:latin typeface="Verdana" pitchFamily="34" charset="0"/>
              </a:rPr>
              <a:t> </a:t>
            </a:r>
            <a:r>
              <a:rPr lang="en-US" altLang="zh-TW" sz="2000" dirty="0" smtClean="0">
                <a:latin typeface="Courier New" pitchFamily="49" charset="0"/>
                <a:ea typeface="Arial Unicode MS"/>
                <a:cs typeface="Courier New" pitchFamily="49" charset="0"/>
              </a:rPr>
              <a:t>×</a:t>
            </a:r>
            <a:r>
              <a:rPr lang="en-US" altLang="zh-TW" sz="2200" dirty="0" smtClean="0">
                <a:latin typeface="Verdana" pitchFamily="34" charset="0"/>
              </a:rPr>
              <a:t> </a:t>
            </a:r>
            <a:r>
              <a:rPr lang="en-US" altLang="zh-TW" sz="2200" dirty="0">
                <a:latin typeface="Verdana" pitchFamily="34" charset="0"/>
              </a:rPr>
              <a:t>log</a:t>
            </a:r>
            <a:r>
              <a:rPr lang="en-US" altLang="zh-TW" sz="2200" baseline="-25000" dirty="0">
                <a:latin typeface="Verdana" pitchFamily="34" charset="0"/>
              </a:rPr>
              <a:t>2</a:t>
            </a:r>
            <a:r>
              <a:rPr lang="en-US" altLang="zh-TW" sz="2200" i="1" dirty="0">
                <a:latin typeface="Verdana" pitchFamily="34" charset="0"/>
              </a:rPr>
              <a:t>n</a:t>
            </a:r>
            <a:r>
              <a:rPr lang="en-US" altLang="zh-TW" sz="2200" dirty="0">
                <a:latin typeface="Verdana" pitchFamily="34" charset="0"/>
              </a:rPr>
              <a:t>).</a:t>
            </a:r>
            <a:endParaRPr lang="zh-TW" altLang="en-US" sz="2200" dirty="0">
              <a:latin typeface="Verdana" pitchFamily="34" charset="0"/>
            </a:endParaRPr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Sorting Algorithms and Their Efficiency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5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5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57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57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57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57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80" grpId="0"/>
      <p:bldP spid="7578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Merge Sort (11/11)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A variant of the last three loops of merging: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Sorting Algorithms and Their Efficiency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31</a:t>
            </a:fld>
            <a:endParaRPr lang="en-US" altLang="zh-TW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72008" y="1762938"/>
            <a:ext cx="8964488" cy="424731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dirty="0" smtClean="0">
                <a:latin typeface="Lucida Sans Typewriter" pitchFamily="49" charset="0"/>
              </a:rPr>
              <a:t>  if (first2 &gt; last2) {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Finish off the first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subarray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while</a:t>
            </a:r>
            <a:r>
              <a:rPr lang="en-US" altLang="zh-TW" dirty="0" smtClean="0">
                <a:latin typeface="Lucida Sans Typewriter" pitchFamily="49" charset="0"/>
              </a:rPr>
              <a:t> (first1 &lt;= last1)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At this point,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tempArray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[first..index-1] is in order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  </a:t>
            </a:r>
            <a:r>
              <a:rPr lang="en-US" altLang="zh-TW" dirty="0" err="1" smtClean="0">
                <a:latin typeface="Lucida Sans Typewriter" pitchFamily="49" charset="0"/>
              </a:rPr>
              <a:t>tempArray</a:t>
            </a:r>
            <a:r>
              <a:rPr lang="en-US" altLang="zh-TW" dirty="0" smtClean="0">
                <a:latin typeface="Lucida Sans Typewriter" pitchFamily="49" charset="0"/>
              </a:rPr>
              <a:t>[index++] = 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[first1++];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else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Need not finish off the second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subarray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, as the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// items are already in their eventual correct places.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// Remember not to copy “them” back from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tempArray</a:t>
            </a:r>
            <a:endParaRPr lang="en-US" altLang="zh-TW" dirty="0" smtClean="0">
              <a:solidFill>
                <a:srgbClr val="00B0F0"/>
              </a:solidFill>
              <a:latin typeface="Lucida Sans Typewriter" pitchFamily="49" charset="0"/>
            </a:endParaRPr>
          </a:p>
          <a:p>
            <a:r>
              <a:rPr lang="en-US" altLang="zh-TW" dirty="0" smtClean="0">
                <a:latin typeface="Lucida Sans Typewriter" pitchFamily="49" charset="0"/>
              </a:rPr>
              <a:t>    last = first2 - 1;  </a:t>
            </a:r>
          </a:p>
          <a:p>
            <a:endParaRPr lang="en-US" altLang="zh-TW" dirty="0" smtClean="0">
              <a:latin typeface="Lucida Sans Typewriter" pitchFamily="49" charset="0"/>
            </a:endParaRPr>
          </a:p>
          <a:p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Copy the result back into the original array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for</a:t>
            </a:r>
            <a:r>
              <a:rPr lang="en-US" altLang="zh-TW" dirty="0" smtClean="0">
                <a:latin typeface="Lucida Sans Typewriter" pitchFamily="49" charset="0"/>
              </a:rPr>
              <a:t> (index = first; index &lt;= last; index++)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[index] = </a:t>
            </a:r>
            <a:r>
              <a:rPr lang="en-US" altLang="zh-TW" dirty="0" err="1" smtClean="0">
                <a:latin typeface="Lucida Sans Typewriter" pitchFamily="49" charset="0"/>
              </a:rPr>
              <a:t>tempArray</a:t>
            </a:r>
            <a:r>
              <a:rPr lang="en-US" altLang="zh-TW" dirty="0" smtClean="0">
                <a:latin typeface="Lucida Sans Typewriter" pitchFamily="49" charset="0"/>
              </a:rPr>
              <a:t>[index]; </a:t>
            </a:r>
            <a:br>
              <a:rPr lang="en-US" altLang="zh-TW" dirty="0" smtClean="0">
                <a:latin typeface="Lucida Sans Typewriter" pitchFamily="49" charset="0"/>
              </a:rPr>
            </a:br>
            <a:r>
              <a:rPr lang="en-US" altLang="zh-TW" dirty="0" smtClean="0">
                <a:latin typeface="Lucida Sans Typewriter" pitchFamily="49" charset="0"/>
              </a:rPr>
              <a:t>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merge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Quick Sort (1/8)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The basic idea: use the </a:t>
            </a:r>
            <a:r>
              <a:rPr lang="en-US" altLang="zh-TW" b="1" dirty="0" smtClean="0">
                <a:solidFill>
                  <a:srgbClr val="0070C0"/>
                </a:solidFill>
              </a:rPr>
              <a:t>partition</a:t>
            </a:r>
            <a:r>
              <a:rPr lang="en-US" altLang="zh-TW" dirty="0" smtClean="0"/>
              <a:t> procedure</a:t>
            </a:r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pPr lvl="4"/>
            <a:endParaRPr lang="en-US" altLang="zh-TW" dirty="0" smtClean="0"/>
          </a:p>
          <a:p>
            <a:r>
              <a:rPr lang="en-US" altLang="zh-TW" dirty="0" smtClean="0"/>
              <a:t>Apply the same to S</a:t>
            </a:r>
            <a:r>
              <a:rPr lang="en-US" altLang="zh-TW" baseline="-25000" dirty="0" smtClean="0"/>
              <a:t>1</a:t>
            </a:r>
            <a:r>
              <a:rPr lang="en-US" altLang="zh-TW" dirty="0" smtClean="0"/>
              <a:t> and S</a:t>
            </a:r>
            <a:r>
              <a:rPr lang="en-US" altLang="zh-TW" baseline="-25000" dirty="0" smtClean="0"/>
              <a:t>2</a:t>
            </a:r>
            <a:r>
              <a:rPr lang="en-US" altLang="zh-TW" dirty="0" smtClean="0"/>
              <a:t> recursively.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Sorting Algorithms and Their Efficiency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32</a:t>
            </a:fld>
            <a:endParaRPr lang="en-US" altLang="zh-TW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9480" y="1772816"/>
            <a:ext cx="7934968" cy="3091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539552" y="5281850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11-9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3419872" y="4797152"/>
            <a:ext cx="25956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 partition about a pivot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Quick Sort (2/8)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Draft of the algorithm in </a:t>
            </a:r>
            <a:r>
              <a:rPr lang="en-US" altLang="zh-TW" dirty="0" err="1" smtClean="0"/>
              <a:t>pseudocode</a:t>
            </a:r>
            <a:r>
              <a:rPr lang="en-US" altLang="zh-TW" dirty="0" smtClean="0"/>
              <a:t>: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Sorting Algorithms and Their Efficiency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33</a:t>
            </a:fld>
            <a:endParaRPr lang="en-US" altLang="zh-TW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72008" y="1845979"/>
            <a:ext cx="8964488" cy="424731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Sorts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[first..last].</a:t>
            </a:r>
          </a:p>
          <a:p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quickSort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: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ItemArray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, first: integer, last: integer): void 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if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(first &lt; last) {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Choose a pivot item p from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[first..last]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Partition the items of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[first..last]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about p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The partition is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[first..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pivotIndex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..last],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// which may be depicted as S</a:t>
            </a:r>
            <a:r>
              <a:rPr lang="en-US" altLang="zh-TW" sz="1600" baseline="-25000" dirty="0" smtClean="0">
                <a:solidFill>
                  <a:srgbClr val="00B0F0"/>
                </a:solidFill>
                <a:latin typeface="Lucida Sans Typewriter" pitchFamily="49" charset="0"/>
              </a:rPr>
              <a:t>1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| p | S</a:t>
            </a:r>
            <a:r>
              <a:rPr lang="en-US" altLang="zh-TW" sz="1600" baseline="-25000" dirty="0" smtClean="0">
                <a:solidFill>
                  <a:srgbClr val="00B0F0"/>
                </a:solidFill>
                <a:latin typeface="Lucida Sans Typewriter" pitchFamily="49" charset="0"/>
              </a:rPr>
              <a:t>2</a:t>
            </a:r>
            <a:endParaRPr lang="en-US" altLang="zh-TW" dirty="0" smtClean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quickSort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, first,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pivotIndex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- 1)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Sort S</a:t>
            </a:r>
            <a:r>
              <a:rPr lang="en-US" altLang="zh-TW" sz="1600" i="1" baseline="-25000" dirty="0" smtClean="0">
                <a:solidFill>
                  <a:srgbClr val="00B0F0"/>
                </a:solidFill>
                <a:latin typeface="Lucida Sans Typewriter" pitchFamily="49" charset="0"/>
              </a:rPr>
              <a:t>1</a:t>
            </a:r>
            <a:endParaRPr lang="en-US" altLang="zh-TW" i="1" dirty="0" smtClean="0">
              <a:solidFill>
                <a:srgbClr val="0070C0"/>
              </a:solidFill>
              <a:latin typeface="Lucida Sans Typewriter" pitchFamily="49" charset="0"/>
            </a:endParaRPr>
          </a:p>
          <a:p>
            <a:endParaRPr lang="en-US" altLang="zh-TW" dirty="0" smtClean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quickSort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,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pivotIndex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+ 1, last)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Sort S</a:t>
            </a:r>
            <a:r>
              <a:rPr lang="en-US" altLang="zh-TW" sz="1600" i="1" baseline="-25000" dirty="0" smtClean="0">
                <a:solidFill>
                  <a:srgbClr val="00B0F0"/>
                </a:solidFill>
                <a:latin typeface="Lucida Sans Typewriter" pitchFamily="49" charset="0"/>
              </a:rPr>
              <a:t>2</a:t>
            </a:r>
            <a:endParaRPr lang="en-US" altLang="zh-TW" i="1" dirty="0" smtClean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}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If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first &gt;= last,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there is nothing to do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Partition (1/4)</a:t>
            </a:r>
            <a:endParaRPr lang="zh-TW" altLang="en-US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Sorting Algorithms and Their Efficiency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34</a:t>
            </a:fld>
            <a:endParaRPr lang="en-US" altLang="zh-TW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616624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11-10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12" y="1914523"/>
            <a:ext cx="9144000" cy="356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Partition (2/4)</a:t>
            </a:r>
            <a:endParaRPr lang="zh-TW" altLang="en-US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Sorting Algorithms and Their Efficiency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35</a:t>
            </a:fld>
            <a:endParaRPr lang="en-US" altLang="zh-TW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472608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11-10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24013"/>
            <a:ext cx="9123732" cy="4181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Partition (3/4)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Sorting Algorithms and Their Efficiency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36</a:t>
            </a:fld>
            <a:endParaRPr lang="en-US" altLang="zh-TW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72008" y="1196752"/>
            <a:ext cx="8964488" cy="563231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Partition with simple pivot selection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partition(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: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ItemArray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, first: integer, last: integer): integer</a:t>
            </a:r>
            <a:endParaRPr lang="en-US" altLang="zh-TW" dirty="0" smtClean="0">
              <a:latin typeface="Lucida Sans Typewriter" pitchFamily="49" charset="0"/>
            </a:endParaRP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Choose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last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entry as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pivot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May also choose another and exchange it with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last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entry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pivotIndex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= last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pivot =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[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pivotIndex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]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Determine the regions S</a:t>
            </a:r>
            <a:r>
              <a:rPr lang="en-US" altLang="zh-TW" i="1" baseline="-25000" dirty="0" smtClean="0">
                <a:solidFill>
                  <a:srgbClr val="00B0F0"/>
                </a:solidFill>
                <a:latin typeface="Lucida Sans Typewriter" pitchFamily="49" charset="0"/>
              </a:rPr>
              <a:t>1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 and S</a:t>
            </a:r>
            <a:r>
              <a:rPr lang="en-US" altLang="zh-TW" i="1" baseline="-25000" dirty="0" smtClean="0">
                <a:solidFill>
                  <a:srgbClr val="00B0F0"/>
                </a:solidFill>
                <a:latin typeface="Lucida Sans Typewriter" pitchFamily="49" charset="0"/>
              </a:rPr>
              <a:t>2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indexFromLeft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= first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indexFromRight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= last – 1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done =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false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while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(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not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done) {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Locate first entry on left that is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Arial Unicode MS"/>
                <a:ea typeface="Arial Unicode MS"/>
                <a:cs typeface="Arial Unicode MS"/>
              </a:rPr>
              <a:t>≥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pivot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while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(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[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indexFromLeft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] &lt; pivot)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indexFromLeft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=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indexFromLeft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+ 1</a:t>
            </a:r>
          </a:p>
          <a:p>
            <a:endParaRPr lang="en-US" altLang="zh-TW" dirty="0" smtClean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Locate first entry on right that is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Arial Unicode MS"/>
                <a:ea typeface="Arial Unicode MS"/>
                <a:cs typeface="Arial Unicode MS"/>
              </a:rPr>
              <a:t>≤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pivot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while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(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[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indexFromRight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] &gt; pivot)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indexFromRight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=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indexFromRight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– 1</a:t>
            </a:r>
            <a:r>
              <a:rPr lang="en-US" altLang="zh-TW" dirty="0" smtClean="0">
                <a:latin typeface="Lucida Sans Typewriter" pitchFamily="49" charset="0"/>
              </a:rPr>
              <a:t>  </a:t>
            </a:r>
            <a:endParaRPr lang="en-US" altLang="zh-TW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Partition (4/4)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Sorting Algorithms and Their Efficiency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37</a:t>
            </a:fld>
            <a:endParaRPr lang="en-US" altLang="zh-TW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72008" y="1556792"/>
            <a:ext cx="8964488" cy="452431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if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(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indexFromLeft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&lt;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indexFromFight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) {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 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Interchange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[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indexFromLeft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]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and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       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          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[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indexFromFight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]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indexFromLeft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=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indexFromLeft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+ 1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indexFromRight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=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indexFromRight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– 1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}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else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  done =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true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}</a:t>
            </a:r>
          </a:p>
          <a:p>
            <a:endParaRPr lang="en-US" altLang="zh-TW" dirty="0" smtClean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Place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pivot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in proper position between S</a:t>
            </a:r>
            <a:r>
              <a:rPr lang="en-US" altLang="zh-TW" i="1" baseline="-25000" dirty="0" smtClean="0">
                <a:solidFill>
                  <a:srgbClr val="00B0F0"/>
                </a:solidFill>
                <a:latin typeface="Lucida Sans Typewriter" pitchFamily="49" charset="0"/>
              </a:rPr>
              <a:t>1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 and S</a:t>
            </a:r>
            <a:r>
              <a:rPr lang="en-US" altLang="zh-TW" i="1" baseline="-25000" dirty="0" smtClean="0">
                <a:solidFill>
                  <a:srgbClr val="00B0F0"/>
                </a:solidFill>
                <a:latin typeface="Lucida Sans Typewriter" pitchFamily="49" charset="0"/>
              </a:rPr>
              <a:t>2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, and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mark its new location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Interchange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[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pivotIndex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]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and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[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indexFromLeft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]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pivotINdex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=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indexFromLeft</a:t>
            </a:r>
            <a:endParaRPr lang="en-US" altLang="zh-TW" dirty="0" smtClean="0">
              <a:solidFill>
                <a:srgbClr val="0070C0"/>
              </a:solidFill>
              <a:latin typeface="Lucida Sans Typewriter" pitchFamily="49" charset="0"/>
            </a:endParaRPr>
          </a:p>
          <a:p>
            <a:endParaRPr lang="en-US" altLang="zh-TW" dirty="0" smtClean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return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pivotIndex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dirty="0" smtClean="0">
                <a:latin typeface="Lucida Sans Typewriter" pitchFamily="49" charset="0"/>
              </a:rPr>
              <a:t>   </a:t>
            </a:r>
            <a:endParaRPr lang="en-US" altLang="zh-TW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Quick Sort (3/8)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Sorting Algorithms and Their Efficiency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38</a:t>
            </a:fld>
            <a:endParaRPr lang="en-US" altLang="zh-TW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72008" y="1762938"/>
            <a:ext cx="8964488" cy="286232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/** Sorts an array into ascending order. Uses the quick sort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with median-of-three pivot selection for arrays of at least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MIN_SIZE entries, and uses the insertion sort for other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arrays.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@pre 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[first..last] is an array.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@post 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[first..last] is sorted.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param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The given array.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param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first  The first element to consider in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.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param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last  The last element to consider in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. */ </a:t>
            </a:r>
          </a:p>
          <a:p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void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quickSort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[],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first,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last) </a:t>
            </a:r>
            <a:endParaRPr lang="en-US" altLang="zh-TW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Quick Sort (4/8)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Sorting Algorithms and Their Efficiency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39</a:t>
            </a:fld>
            <a:endParaRPr lang="en-US" altLang="zh-TW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72008" y="1762938"/>
            <a:ext cx="8964488" cy="369331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void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quickSort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[],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first,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last)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{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if</a:t>
            </a:r>
            <a:r>
              <a:rPr lang="en-US" altLang="zh-TW" dirty="0" smtClean="0">
                <a:latin typeface="Lucida Sans Typewriter" pitchFamily="49" charset="0"/>
              </a:rPr>
              <a:t> (last - first + 1 &lt; MIN_SIZE)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latin typeface="Lucida Sans Typewriter" pitchFamily="49" charset="0"/>
              </a:rPr>
              <a:t>insertionSort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, first, last);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else</a:t>
            </a:r>
            <a:r>
              <a:rPr lang="en-US" altLang="zh-TW" dirty="0" smtClean="0">
                <a:latin typeface="Lucida Sans Typewriter" pitchFamily="49" charset="0"/>
              </a:rPr>
              <a:t> {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Create the partition: S1 | Pivot | S2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pivotIndex</a:t>
            </a:r>
            <a:r>
              <a:rPr lang="en-US" altLang="zh-TW" dirty="0" smtClean="0">
                <a:latin typeface="Lucida Sans Typewriter" pitchFamily="49" charset="0"/>
              </a:rPr>
              <a:t> = partition(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, first, last); </a:t>
            </a:r>
          </a:p>
          <a:p>
            <a:endParaRPr lang="en-US" altLang="zh-TW" dirty="0" smtClean="0">
              <a:latin typeface="Lucida Sans Typewriter" pitchFamily="49" charset="0"/>
            </a:endParaRPr>
          </a:p>
          <a:p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Sort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subarrays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S1 and S2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latin typeface="Lucida Sans Typewriter" pitchFamily="49" charset="0"/>
              </a:rPr>
              <a:t>quickSort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, first, </a:t>
            </a:r>
            <a:r>
              <a:rPr lang="en-US" altLang="zh-TW" dirty="0" err="1" smtClean="0">
                <a:latin typeface="Lucida Sans Typewriter" pitchFamily="49" charset="0"/>
              </a:rPr>
              <a:t>pivotIndex</a:t>
            </a:r>
            <a:r>
              <a:rPr lang="en-US" altLang="zh-TW" dirty="0" smtClean="0">
                <a:latin typeface="Lucida Sans Typewriter" pitchFamily="49" charset="0"/>
              </a:rPr>
              <a:t> - 1);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latin typeface="Lucida Sans Typewriter" pitchFamily="49" charset="0"/>
              </a:rPr>
              <a:t>quickSort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, </a:t>
            </a:r>
            <a:r>
              <a:rPr lang="en-US" altLang="zh-TW" dirty="0" err="1" smtClean="0">
                <a:latin typeface="Lucida Sans Typewriter" pitchFamily="49" charset="0"/>
              </a:rPr>
              <a:t>pivotIndex</a:t>
            </a:r>
            <a:r>
              <a:rPr lang="en-US" altLang="zh-TW" dirty="0" smtClean="0">
                <a:latin typeface="Lucida Sans Typewriter" pitchFamily="49" charset="0"/>
              </a:rPr>
              <a:t> + 1, last);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} // end if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} // end </a:t>
            </a:r>
            <a:r>
              <a:rPr lang="en-US" altLang="zh-TW" dirty="0" err="1" smtClean="0">
                <a:latin typeface="Lucida Sans Typewriter" pitchFamily="49" charset="0"/>
              </a:rPr>
              <a:t>quickSort</a:t>
            </a:r>
            <a:endParaRPr lang="en-US" altLang="zh-TW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007673-1F93-413C-A11A-1BB928D61C7C}" type="slidenum">
              <a:rPr lang="zh-TW" altLang="en-US"/>
              <a:pPr>
                <a:defRPr/>
              </a:pPr>
              <a:t>40</a:t>
            </a:fld>
            <a:endParaRPr lang="en-US" altLang="zh-TW"/>
          </a:p>
        </p:txBody>
      </p:sp>
      <p:sp>
        <p:nvSpPr>
          <p:cNvPr id="593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err="1" smtClean="0"/>
              <a:t>Quicksort</a:t>
            </a:r>
            <a:r>
              <a:rPr lang="en-US" altLang="zh-TW" dirty="0" smtClean="0"/>
              <a:t> (5/8)</a:t>
            </a:r>
            <a:endParaRPr lang="zh-TW" altLang="en-US" dirty="0" smtClean="0"/>
          </a:p>
        </p:txBody>
      </p:sp>
      <p:sp>
        <p:nvSpPr>
          <p:cNvPr id="177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800" dirty="0" smtClean="0"/>
              <a:t>The major effort in the </a:t>
            </a:r>
            <a:r>
              <a:rPr lang="en-US" altLang="zh-TW" sz="2800" dirty="0" err="1" smtClean="0">
                <a:latin typeface="Courier New" pitchFamily="49" charset="0"/>
              </a:rPr>
              <a:t>quicksort</a:t>
            </a:r>
            <a:r>
              <a:rPr lang="en-US" altLang="zh-TW" sz="2800" dirty="0" smtClean="0"/>
              <a:t> function occurs during the </a:t>
            </a:r>
            <a:r>
              <a:rPr lang="en-US" altLang="zh-TW" sz="2800" dirty="0" smtClean="0">
                <a:latin typeface="Courier New" pitchFamily="49" charset="0"/>
              </a:rPr>
              <a:t>partition</a:t>
            </a:r>
            <a:r>
              <a:rPr lang="en-US" altLang="zh-TW" sz="2800" dirty="0" smtClean="0"/>
              <a:t> step.</a:t>
            </a:r>
          </a:p>
          <a:p>
            <a:pPr lvl="2" eaLnBrk="1" hangingPunct="1">
              <a:lnSpc>
                <a:spcPct val="90000"/>
              </a:lnSpc>
            </a:pPr>
            <a:endParaRPr lang="en-US" altLang="zh-TW" sz="14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sz="2800" dirty="0" smtClean="0"/>
              <a:t>Worst case: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/>
              <a:t>The worst case behavior for </a:t>
            </a:r>
            <a:r>
              <a:rPr lang="en-US" altLang="zh-TW" sz="2400" dirty="0" err="1" smtClean="0">
                <a:latin typeface="Courier New" pitchFamily="49" charset="0"/>
              </a:rPr>
              <a:t>quicksort</a:t>
            </a:r>
            <a:r>
              <a:rPr lang="en-US" altLang="zh-TW" sz="2400" dirty="0" smtClean="0"/>
              <a:t> occurs when the </a:t>
            </a:r>
            <a:r>
              <a:rPr lang="en-US" altLang="zh-TW" sz="2400" dirty="0" smtClean="0">
                <a:latin typeface="Courier New" pitchFamily="49" charset="0"/>
              </a:rPr>
              <a:t>partition</a:t>
            </a:r>
            <a:r>
              <a:rPr lang="en-US" altLang="zh-TW" sz="2400" dirty="0" smtClean="0"/>
              <a:t> produces one sub-problem with </a:t>
            </a:r>
            <a:r>
              <a:rPr lang="en-US" altLang="zh-TW" sz="2400" dirty="0" smtClean="0">
                <a:latin typeface="Courier New" pitchFamily="49" charset="0"/>
              </a:rPr>
              <a:t>n-1</a:t>
            </a:r>
            <a:r>
              <a:rPr lang="en-US" altLang="zh-TW" sz="2400" dirty="0" smtClean="0"/>
              <a:t> elements and one with 0 elements.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/>
              <a:t>And unbalanced partition arises in each recursive call.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/>
              <a:t>When the array is </a:t>
            </a:r>
            <a:r>
              <a:rPr lang="en-US" altLang="zh-TW" b="1" u="sng" dirty="0" smtClean="0"/>
              <a:t>already sorted</a:t>
            </a:r>
            <a:r>
              <a:rPr lang="en-US" altLang="zh-TW" dirty="0" smtClean="0"/>
              <a:t> and </a:t>
            </a:r>
            <a:r>
              <a:rPr lang="en-US" altLang="zh-TW" b="1" u="sng" dirty="0" smtClean="0"/>
              <a:t>the smallest item is chosen as the pivot</a:t>
            </a:r>
            <a:r>
              <a:rPr lang="en-US" altLang="zh-TW" dirty="0" smtClean="0"/>
              <a:t>.</a:t>
            </a:r>
          </a:p>
          <a:p>
            <a:pPr lvl="2" eaLnBrk="1" hangingPunct="1">
              <a:lnSpc>
                <a:spcPct val="90000"/>
              </a:lnSpc>
            </a:pPr>
            <a:endParaRPr lang="en-US" altLang="zh-TW" sz="1400" dirty="0" smtClean="0"/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/>
              <a:t>Because S</a:t>
            </a:r>
            <a:r>
              <a:rPr lang="en-US" altLang="zh-TW" sz="2400" baseline="-25000" dirty="0" smtClean="0"/>
              <a:t>2</a:t>
            </a:r>
            <a:r>
              <a:rPr lang="en-US" altLang="zh-TW" sz="2400" dirty="0" smtClean="0"/>
              <a:t> decreases in size by one at each recursive call to </a:t>
            </a:r>
            <a:r>
              <a:rPr lang="en-US" altLang="zh-TW" sz="2400" dirty="0" err="1" smtClean="0">
                <a:latin typeface="Courier New" pitchFamily="49" charset="0"/>
              </a:rPr>
              <a:t>quicksort</a:t>
            </a:r>
            <a:r>
              <a:rPr lang="en-US" altLang="zh-TW" sz="2400" dirty="0" smtClean="0"/>
              <a:t>. </a:t>
            </a:r>
            <a:r>
              <a:rPr lang="en-US" altLang="zh-TW" sz="2400" u="sng" dirty="0" smtClean="0"/>
              <a:t>The maximum number of recursive calls to </a:t>
            </a:r>
            <a:r>
              <a:rPr lang="en-US" altLang="zh-TW" sz="2400" u="sng" dirty="0" err="1" smtClean="0">
                <a:latin typeface="Courier New" pitchFamily="49" charset="0"/>
              </a:rPr>
              <a:t>quicksort</a:t>
            </a:r>
            <a:r>
              <a:rPr lang="en-US" altLang="zh-TW" sz="2400" u="sng" dirty="0" smtClean="0"/>
              <a:t> will occur</a:t>
            </a:r>
            <a:r>
              <a:rPr lang="en-US" altLang="zh-TW" sz="2400" dirty="0" smtClean="0"/>
              <a:t>.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Sorting Algorithms and Their Efficiency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7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7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7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71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71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2272D2-AAA0-443D-8D90-C1273E90D613}" type="slidenum">
              <a:rPr lang="zh-TW" altLang="en-US"/>
              <a:pPr>
                <a:defRPr/>
              </a:pPr>
              <a:t>41</a:t>
            </a:fld>
            <a:endParaRPr lang="en-US" altLang="zh-TW"/>
          </a:p>
        </p:txBody>
      </p:sp>
      <p:sp>
        <p:nvSpPr>
          <p:cNvPr id="604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err="1" smtClean="0"/>
              <a:t>Quicksort</a:t>
            </a:r>
            <a:r>
              <a:rPr lang="en-US" altLang="zh-TW" dirty="0" smtClean="0"/>
              <a:t> (6/8)</a:t>
            </a:r>
            <a:endParaRPr lang="zh-TW" altLang="en-US" dirty="0" smtClean="0"/>
          </a:p>
        </p:txBody>
      </p:sp>
      <p:sp>
        <p:nvSpPr>
          <p:cNvPr id="1781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7544" y="1268760"/>
            <a:ext cx="4077270" cy="5328592"/>
          </a:xfrm>
        </p:spPr>
        <p:txBody>
          <a:bodyPr/>
          <a:lstStyle/>
          <a:p>
            <a:pPr eaLnBrk="1" hangingPunct="1"/>
            <a:r>
              <a:rPr lang="en-US" altLang="zh-TW" sz="2200" dirty="0" smtClean="0"/>
              <a:t>For an array of </a:t>
            </a:r>
            <a:r>
              <a:rPr lang="en-US" altLang="zh-TW" sz="2200" dirty="0" smtClean="0">
                <a:latin typeface="Courier New" pitchFamily="49" charset="0"/>
              </a:rPr>
              <a:t>n</a:t>
            </a:r>
            <a:r>
              <a:rPr lang="en-US" altLang="zh-TW" sz="2200" dirty="0" smtClean="0"/>
              <a:t> items:</a:t>
            </a:r>
          </a:p>
          <a:p>
            <a:pPr lvl="1" eaLnBrk="1" hangingPunct="1"/>
            <a:r>
              <a:rPr lang="en-US" altLang="zh-TW" sz="2000" dirty="0" smtClean="0"/>
              <a:t>In the worst case, the 1st partition requires </a:t>
            </a:r>
            <a:r>
              <a:rPr lang="en-US" altLang="zh-TW" sz="2000" dirty="0" smtClean="0">
                <a:latin typeface="Courier New" pitchFamily="49" charset="0"/>
              </a:rPr>
              <a:t>n-1</a:t>
            </a:r>
            <a:r>
              <a:rPr lang="en-US" altLang="zh-TW" sz="2000" dirty="0" smtClean="0"/>
              <a:t> comparisons to partition the </a:t>
            </a:r>
            <a:r>
              <a:rPr lang="en-US" altLang="zh-TW" sz="2000" dirty="0" smtClean="0">
                <a:latin typeface="Courier New" pitchFamily="49" charset="0"/>
              </a:rPr>
              <a:t>n</a:t>
            </a:r>
            <a:r>
              <a:rPr lang="en-US" altLang="zh-TW" sz="2000" dirty="0" smtClean="0"/>
              <a:t> items in the array.</a:t>
            </a:r>
          </a:p>
          <a:p>
            <a:pPr lvl="2" eaLnBrk="1" hangingPunct="1"/>
            <a:endParaRPr lang="en-US" altLang="zh-TW" sz="800" dirty="0" smtClean="0"/>
          </a:p>
          <a:p>
            <a:pPr eaLnBrk="1" hangingPunct="1"/>
            <a:r>
              <a:rPr lang="en-US" altLang="zh-TW" sz="2200" dirty="0" smtClean="0"/>
              <a:t>On the next recursive call to </a:t>
            </a:r>
            <a:r>
              <a:rPr lang="en-US" altLang="zh-TW" sz="2200" dirty="0" err="1" smtClean="0"/>
              <a:t>quicksort</a:t>
            </a:r>
            <a:r>
              <a:rPr lang="en-US" altLang="zh-TW" sz="2200" dirty="0" smtClean="0"/>
              <a:t>:</a:t>
            </a:r>
          </a:p>
          <a:p>
            <a:pPr lvl="1" eaLnBrk="1" hangingPunct="1"/>
            <a:r>
              <a:rPr lang="en-US" altLang="zh-TW" sz="2000" dirty="0" smtClean="0"/>
              <a:t>Partition is passed </a:t>
            </a:r>
            <a:r>
              <a:rPr lang="en-US" altLang="zh-TW" sz="2000" dirty="0" smtClean="0">
                <a:latin typeface="Courier New" pitchFamily="49" charset="0"/>
              </a:rPr>
              <a:t>n-1</a:t>
            </a:r>
            <a:r>
              <a:rPr lang="en-US" altLang="zh-TW" sz="2000" dirty="0" smtClean="0"/>
              <a:t> items.</a:t>
            </a:r>
          </a:p>
          <a:p>
            <a:pPr lvl="1" eaLnBrk="1" hangingPunct="1"/>
            <a:r>
              <a:rPr lang="en-US" altLang="zh-TW" sz="2000" dirty="0" smtClean="0"/>
              <a:t>So it will require </a:t>
            </a:r>
            <a:r>
              <a:rPr lang="en-US" altLang="zh-TW" sz="2000" dirty="0" smtClean="0">
                <a:latin typeface="Courier New" pitchFamily="49" charset="0"/>
              </a:rPr>
              <a:t>n-2</a:t>
            </a:r>
            <a:r>
              <a:rPr lang="en-US" altLang="zh-TW" sz="2000" dirty="0" smtClean="0"/>
              <a:t> comparisons to partition them.</a:t>
            </a:r>
          </a:p>
          <a:p>
            <a:pPr lvl="2" eaLnBrk="1" hangingPunct="1"/>
            <a:endParaRPr lang="en-US" altLang="zh-TW" sz="800" dirty="0" smtClean="0"/>
          </a:p>
          <a:p>
            <a:pPr eaLnBrk="1" hangingPunct="1"/>
            <a:r>
              <a:rPr lang="en-US" altLang="zh-TW" sz="2200" dirty="0" smtClean="0"/>
              <a:t>Therefore, </a:t>
            </a:r>
            <a:r>
              <a:rPr lang="en-US" altLang="zh-TW" sz="2200" dirty="0" err="1" smtClean="0"/>
              <a:t>quicksort</a:t>
            </a:r>
            <a:r>
              <a:rPr lang="en-US" altLang="zh-TW" sz="2200" dirty="0" smtClean="0"/>
              <a:t> requires:</a:t>
            </a:r>
          </a:p>
          <a:p>
            <a:pPr lvl="1" eaLnBrk="1" hangingPunct="1"/>
            <a:r>
              <a:rPr lang="en-US" altLang="zh-TW" sz="2000" dirty="0" smtClean="0">
                <a:latin typeface="Courier New" pitchFamily="49" charset="0"/>
              </a:rPr>
              <a:t>(n-1) + (n-2) + … + 1 = n</a:t>
            </a:r>
            <a:r>
              <a:rPr lang="en-US" altLang="zh-TW" sz="2000" dirty="0" smtClean="0">
                <a:latin typeface="Courier New" pitchFamily="49" charset="0"/>
                <a:ea typeface="Arial Unicode MS"/>
                <a:cs typeface="Courier New" pitchFamily="49" charset="0"/>
              </a:rPr>
              <a:t>×</a:t>
            </a:r>
            <a:r>
              <a:rPr lang="en-US" altLang="zh-TW" sz="2000" dirty="0" smtClean="0">
                <a:latin typeface="Courier New" pitchFamily="49" charset="0"/>
              </a:rPr>
              <a:t>(n-1)/2</a:t>
            </a:r>
            <a:r>
              <a:rPr lang="en-US" altLang="zh-TW" sz="2000" dirty="0" smtClean="0"/>
              <a:t> comparisons.</a:t>
            </a:r>
          </a:p>
          <a:p>
            <a:pPr lvl="1" eaLnBrk="1" hangingPunct="1"/>
            <a:r>
              <a:rPr lang="en-US" altLang="zh-TW" sz="2000" dirty="0" smtClean="0"/>
              <a:t>O(</a:t>
            </a:r>
            <a:r>
              <a:rPr lang="en-US" altLang="zh-TW" sz="2000" i="1" dirty="0" smtClean="0"/>
              <a:t>n</a:t>
            </a:r>
            <a:r>
              <a:rPr lang="en-US" altLang="zh-TW" sz="2000" i="1" baseline="30000" dirty="0" smtClean="0"/>
              <a:t>2</a:t>
            </a:r>
            <a:r>
              <a:rPr lang="en-US" altLang="zh-TW" sz="2000" dirty="0" smtClean="0"/>
              <a:t>).</a:t>
            </a:r>
          </a:p>
        </p:txBody>
      </p:sp>
      <p:pic>
        <p:nvPicPr>
          <p:cNvPr id="60421" name="Picture 8" descr="fig09_19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607941" y="1981200"/>
            <a:ext cx="4500563" cy="2908300"/>
          </a:xfrm>
          <a:noFill/>
        </p:spPr>
      </p:pic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Sorting Algorithms and Their Efficiency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8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8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8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81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81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81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A02A32-1877-441F-B907-96E6D8E083B6}" type="slidenum">
              <a:rPr lang="zh-TW" altLang="en-US"/>
              <a:pPr>
                <a:defRPr/>
              </a:pPr>
              <a:t>42</a:t>
            </a:fld>
            <a:endParaRPr lang="en-US" altLang="zh-TW"/>
          </a:p>
        </p:txBody>
      </p:sp>
      <p:sp>
        <p:nvSpPr>
          <p:cNvPr id="614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err="1" smtClean="0"/>
              <a:t>Quicksort</a:t>
            </a:r>
            <a:r>
              <a:rPr lang="en-US" altLang="zh-TW" dirty="0" smtClean="0"/>
              <a:t> (7/8)</a:t>
            </a:r>
            <a:endParaRPr lang="zh-TW" altLang="en-US" dirty="0" smtClean="0"/>
          </a:p>
        </p:txBody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/>
              <a:t>When S</a:t>
            </a:r>
            <a:r>
              <a:rPr lang="en-US" altLang="zh-TW" sz="2800" baseline="-25000" dirty="0" smtClean="0"/>
              <a:t>1</a:t>
            </a:r>
            <a:r>
              <a:rPr lang="en-US" altLang="zh-TW" sz="2800" dirty="0" smtClean="0"/>
              <a:t> and S</a:t>
            </a:r>
            <a:r>
              <a:rPr lang="en-US" altLang="zh-TW" sz="2800" baseline="-25000" dirty="0" smtClean="0"/>
              <a:t>2</a:t>
            </a:r>
            <a:r>
              <a:rPr lang="en-US" altLang="zh-TW" sz="2800" dirty="0" smtClean="0"/>
              <a:t> contain about the same number of items, there would be about log</a:t>
            </a:r>
            <a:r>
              <a:rPr lang="en-US" altLang="zh-TW" sz="2800" baseline="-25000" dirty="0" smtClean="0"/>
              <a:t>2</a:t>
            </a:r>
            <a:r>
              <a:rPr lang="en-US" altLang="zh-TW" sz="2800" dirty="0" smtClean="0"/>
              <a:t>n levels of recursive calls to </a:t>
            </a:r>
            <a:r>
              <a:rPr lang="en-US" altLang="zh-TW" sz="2800" dirty="0" err="1" smtClean="0">
                <a:latin typeface="Courier New" pitchFamily="49" charset="0"/>
              </a:rPr>
              <a:t>quickSort</a:t>
            </a:r>
            <a:r>
              <a:rPr lang="en-US" altLang="zh-TW" sz="2800" dirty="0" smtClean="0"/>
              <a:t>, like in </a:t>
            </a:r>
            <a:r>
              <a:rPr lang="en-US" altLang="zh-TW" sz="2800" dirty="0" err="1" smtClean="0">
                <a:latin typeface="Courier New" pitchFamily="49" charset="0"/>
              </a:rPr>
              <a:t>mergeSort</a:t>
            </a:r>
            <a:r>
              <a:rPr lang="en-US" altLang="zh-TW" sz="2800" dirty="0" smtClean="0"/>
              <a:t>.</a:t>
            </a:r>
          </a:p>
          <a:p>
            <a:pPr lvl="2" eaLnBrk="1" hangingPunct="1"/>
            <a:endParaRPr lang="en-US" altLang="zh-TW" sz="2000" dirty="0" smtClean="0"/>
          </a:p>
          <a:p>
            <a:pPr eaLnBrk="1" hangingPunct="1"/>
            <a:r>
              <a:rPr lang="en-US" altLang="zh-TW" sz="2800" dirty="0" smtClean="0"/>
              <a:t>The average case of Quick sort is O(</a:t>
            </a:r>
            <a:r>
              <a:rPr lang="en-US" altLang="zh-TW" sz="2800" i="1" dirty="0" smtClean="0"/>
              <a:t>n</a:t>
            </a:r>
            <a:r>
              <a:rPr lang="en-US" altLang="zh-TW" sz="2800" dirty="0" smtClean="0"/>
              <a:t> </a:t>
            </a:r>
            <a:r>
              <a:rPr lang="en-US" altLang="zh-TW" sz="2800" dirty="0" smtClean="0">
                <a:latin typeface="Courier New" pitchFamily="49" charset="0"/>
                <a:ea typeface="Arial Unicode MS"/>
                <a:cs typeface="Courier New" pitchFamily="49" charset="0"/>
              </a:rPr>
              <a:t>×</a:t>
            </a:r>
            <a:r>
              <a:rPr lang="en-US" altLang="zh-TW" sz="2800" dirty="0" smtClean="0"/>
              <a:t> log</a:t>
            </a:r>
            <a:r>
              <a:rPr lang="en-US" altLang="zh-TW" sz="2800" baseline="-25000" dirty="0" smtClean="0"/>
              <a:t>2</a:t>
            </a:r>
            <a:r>
              <a:rPr lang="en-US" altLang="zh-TW" sz="2800" i="1" dirty="0" smtClean="0"/>
              <a:t>n</a:t>
            </a:r>
            <a:r>
              <a:rPr lang="en-US" altLang="zh-TW" sz="2800" dirty="0" smtClean="0"/>
              <a:t>).</a:t>
            </a:r>
          </a:p>
          <a:p>
            <a:pPr lvl="2" eaLnBrk="1" hangingPunct="1"/>
            <a:endParaRPr lang="en-US" altLang="zh-TW" sz="2000" dirty="0" smtClean="0"/>
          </a:p>
          <a:p>
            <a:pPr eaLnBrk="1" hangingPunct="1"/>
            <a:r>
              <a:rPr lang="en-US" altLang="zh-TW" sz="2800" dirty="0" err="1" smtClean="0"/>
              <a:t>Quicksort</a:t>
            </a:r>
            <a:r>
              <a:rPr lang="en-US" altLang="zh-TW" sz="2800" dirty="0" smtClean="0"/>
              <a:t> is usually extremely fast in practice.</a:t>
            </a:r>
          </a:p>
          <a:p>
            <a:pPr lvl="2" eaLnBrk="1" hangingPunct="1"/>
            <a:endParaRPr lang="en-US" altLang="zh-TW" dirty="0" smtClean="0"/>
          </a:p>
          <a:p>
            <a:pPr eaLnBrk="1" hangingPunct="1"/>
            <a:r>
              <a:rPr lang="en-US" altLang="zh-TW" sz="2800" dirty="0" smtClean="0"/>
              <a:t>Even if the worst case occurs, </a:t>
            </a:r>
            <a:r>
              <a:rPr lang="en-US" altLang="zh-TW" sz="2800" dirty="0" err="1" smtClean="0"/>
              <a:t>quicksort’s</a:t>
            </a:r>
            <a:r>
              <a:rPr lang="en-US" altLang="zh-TW" sz="2800" dirty="0" smtClean="0"/>
              <a:t> performance is acceptable for moderately large arrays.</a:t>
            </a:r>
          </a:p>
          <a:p>
            <a:pPr eaLnBrk="1" hangingPunct="1"/>
            <a:endParaRPr lang="en-US" altLang="zh-TW" sz="2800" dirty="0" smtClean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Sorting Algorithms and Their Efficiency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4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14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14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Quick Sort (8/8)</a:t>
            </a:r>
            <a:endParaRPr lang="zh-TW" altLang="en-US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Sorting Algorithms and Their Efficiency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43</a:t>
            </a:fld>
            <a:endParaRPr lang="en-US" altLang="zh-TW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472608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11-13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76399"/>
            <a:ext cx="9144000" cy="419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橢圓 10"/>
          <p:cNvSpPr/>
          <p:nvPr/>
        </p:nvSpPr>
        <p:spPr bwMode="auto">
          <a:xfrm>
            <a:off x="4211960" y="2420888"/>
            <a:ext cx="720080" cy="432048"/>
          </a:xfrm>
          <a:prstGeom prst="ellipse">
            <a:avLst/>
          </a:prstGeom>
          <a:noFill/>
          <a:ln w="38100" cap="sq" cmpd="sng" algn="ctr">
            <a:solidFill>
              <a:srgbClr val="FF0000"/>
            </a:solidFill>
            <a:prstDash val="sysDash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12" name="橢圓 11"/>
          <p:cNvSpPr/>
          <p:nvPr/>
        </p:nvSpPr>
        <p:spPr bwMode="auto">
          <a:xfrm>
            <a:off x="4211960" y="4653136"/>
            <a:ext cx="720080" cy="432048"/>
          </a:xfrm>
          <a:prstGeom prst="ellipse">
            <a:avLst/>
          </a:prstGeom>
          <a:noFill/>
          <a:ln w="38100" cap="sq" cmpd="sng" algn="ctr">
            <a:solidFill>
              <a:srgbClr val="FF0000"/>
            </a:solidFill>
            <a:prstDash val="sysDash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Improved Partition (1/4)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400" dirty="0" smtClean="0"/>
              <a:t>Medium-of-three pivot selection:</a:t>
            </a:r>
          </a:p>
          <a:p>
            <a:endParaRPr lang="en-US" altLang="zh-TW" dirty="0" smtClean="0"/>
          </a:p>
          <a:p>
            <a:endParaRPr lang="en-US" altLang="zh-TW" dirty="0" smtClean="0"/>
          </a:p>
          <a:p>
            <a:pPr>
              <a:buNone/>
            </a:pPr>
            <a:endParaRPr lang="en-US" altLang="zh-TW" dirty="0" smtClean="0"/>
          </a:p>
          <a:p>
            <a:r>
              <a:rPr lang="en-US" altLang="zh-TW" sz="2400" dirty="0" smtClean="0"/>
              <a:t>Sort the three in order and put away the pivot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Sorting Algorithms and Their Efficiency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44</a:t>
            </a:fld>
            <a:endParaRPr lang="en-US" altLang="zh-TW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62639" y="1621659"/>
            <a:ext cx="6565745" cy="1807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3717032"/>
            <a:ext cx="6189663" cy="255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539552" y="6165304"/>
            <a:ext cx="6696744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FIGURES 11-11 and 11-12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Improved Partition (2/4)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Sorting Algorithms and Their Efficiency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45</a:t>
            </a:fld>
            <a:endParaRPr lang="en-US" altLang="zh-TW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72008" y="1801847"/>
            <a:ext cx="8964488" cy="313932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sortFirstMiddleLast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: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ItemArray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, first: integer, 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                mid: integer, last: integer): void</a:t>
            </a:r>
          </a:p>
          <a:p>
            <a:endParaRPr lang="en-US" altLang="zh-TW" dirty="0" smtClean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if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(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[first] &gt;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[mid]</a:t>
            </a:r>
          </a:p>
          <a:p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   Interchange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[first]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and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[mid]</a:t>
            </a:r>
          </a:p>
          <a:p>
            <a:endParaRPr lang="en-US" altLang="zh-TW" dirty="0" smtClean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if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(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[mid] &gt;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[last]</a:t>
            </a:r>
          </a:p>
          <a:p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   Interchange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[mid]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and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[last]</a:t>
            </a:r>
          </a:p>
          <a:p>
            <a:endParaRPr lang="en-US" altLang="zh-TW" dirty="0" smtClean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if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(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[first] &lt;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[mid]</a:t>
            </a:r>
          </a:p>
          <a:p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   Interchange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[first]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and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[mid]</a:t>
            </a:r>
            <a:r>
              <a:rPr lang="en-US" altLang="zh-TW" dirty="0" smtClean="0">
                <a:latin typeface="Lucida Sans Typewriter" pitchFamily="49" charset="0"/>
              </a:rPr>
              <a:t>  </a:t>
            </a:r>
            <a:endParaRPr lang="en-US" altLang="zh-TW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Improved Partition (3/4)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Sorting Algorithms and Their Efficiency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46</a:t>
            </a:fld>
            <a:endParaRPr lang="en-US" altLang="zh-TW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72008" y="1052736"/>
            <a:ext cx="8964488" cy="59093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Partition with medium-of-three pivot selection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.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partition(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: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ItemArray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, first: integer, last: integer): integer</a:t>
            </a:r>
            <a:endParaRPr lang="en-US" altLang="zh-TW" dirty="0" smtClean="0">
              <a:latin typeface="Lucida Sans Typewriter" pitchFamily="49" charset="0"/>
            </a:endParaRP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Choose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pivot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and reposition it 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mid = first + (last – first) / 2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sortFirstMiddleLast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, first, mid, last)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Interchange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[mid]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and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[last – 1]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pivotIndex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= last - 1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pivot =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[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pivotIndex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]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Determine the regions S</a:t>
            </a:r>
            <a:r>
              <a:rPr lang="en-US" altLang="zh-TW" i="1" baseline="-25000" dirty="0" smtClean="0">
                <a:solidFill>
                  <a:srgbClr val="00B0F0"/>
                </a:solidFill>
                <a:latin typeface="Lucida Sans Typewriter" pitchFamily="49" charset="0"/>
              </a:rPr>
              <a:t>1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 and S</a:t>
            </a:r>
            <a:r>
              <a:rPr lang="en-US" altLang="zh-TW" i="1" baseline="-25000" dirty="0" smtClean="0">
                <a:solidFill>
                  <a:srgbClr val="00B0F0"/>
                </a:solidFill>
                <a:latin typeface="Lucida Sans Typewriter" pitchFamily="49" charset="0"/>
              </a:rPr>
              <a:t>2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indexFromLeft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= first + 1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indexFromRight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= last – 2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done =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false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while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(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not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done) {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Locate first entry on left that is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Arial Unicode MS"/>
                <a:ea typeface="Arial Unicode MS"/>
                <a:cs typeface="Arial Unicode MS"/>
              </a:rPr>
              <a:t>≥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pivot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while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(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[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indexFromLeft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] &lt; pivot)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indexFromLeft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=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indexFromLeft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+ 1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Locate first entry on right that is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Arial Unicode MS"/>
                <a:ea typeface="Arial Unicode MS"/>
                <a:cs typeface="Arial Unicode MS"/>
              </a:rPr>
              <a:t>≤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pivot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while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(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[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indexFromRight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] &gt; pivot)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indexFromRight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=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indexFromRight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– 1</a:t>
            </a:r>
            <a:r>
              <a:rPr lang="en-US" altLang="zh-TW" dirty="0" smtClean="0">
                <a:latin typeface="Lucida Sans Typewriter" pitchFamily="49" charset="0"/>
              </a:rPr>
              <a:t>  </a:t>
            </a:r>
            <a:endParaRPr lang="en-US" altLang="zh-TW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Improved Partition (4/4)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Sorting Algorithms and Their Efficiency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47</a:t>
            </a:fld>
            <a:endParaRPr lang="en-US" altLang="zh-TW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72008" y="1556792"/>
            <a:ext cx="8964488" cy="452431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if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(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indexFromLeft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&lt;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indexFromFight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) {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 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Interchange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[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indexFromLeft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]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and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       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          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[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indexFromFight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]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indexFromLeft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=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indexFromLeft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+ 1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indexFromRight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=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indexFromRight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– 1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}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else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  done =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true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}</a:t>
            </a:r>
          </a:p>
          <a:p>
            <a:endParaRPr lang="en-US" altLang="zh-TW" dirty="0" smtClean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Place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pivot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in proper position between S</a:t>
            </a:r>
            <a:r>
              <a:rPr lang="en-US" altLang="zh-TW" i="1" baseline="-25000" dirty="0" smtClean="0">
                <a:solidFill>
                  <a:srgbClr val="00B0F0"/>
                </a:solidFill>
                <a:latin typeface="Lucida Sans Typewriter" pitchFamily="49" charset="0"/>
              </a:rPr>
              <a:t>1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 and S</a:t>
            </a:r>
            <a:r>
              <a:rPr lang="en-US" altLang="zh-TW" i="1" baseline="-25000" dirty="0" smtClean="0">
                <a:solidFill>
                  <a:srgbClr val="00B0F0"/>
                </a:solidFill>
                <a:latin typeface="Lucida Sans Typewriter" pitchFamily="49" charset="0"/>
              </a:rPr>
              <a:t>2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, and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mark its new location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Interchange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[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pivotIndex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]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and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[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indexFromLeft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]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pivotINdex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=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indexFromLeft</a:t>
            </a:r>
            <a:endParaRPr lang="en-US" altLang="zh-TW" dirty="0" smtClean="0">
              <a:solidFill>
                <a:srgbClr val="0070C0"/>
              </a:solidFill>
              <a:latin typeface="Lucida Sans Typewriter" pitchFamily="49" charset="0"/>
            </a:endParaRPr>
          </a:p>
          <a:p>
            <a:endParaRPr lang="en-US" altLang="zh-TW" dirty="0" smtClean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return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pivotIndex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dirty="0" smtClean="0">
                <a:latin typeface="Lucida Sans Typewriter" pitchFamily="49" charset="0"/>
              </a:rPr>
              <a:t>   </a:t>
            </a:r>
            <a:endParaRPr lang="en-US" altLang="zh-TW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Radix Sort (1/4)</a:t>
            </a:r>
            <a:endParaRPr lang="zh-TW" altLang="en-US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Sorting Algorithms and Their Efficiency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48</a:t>
            </a:fld>
            <a:endParaRPr lang="en-US" altLang="zh-TW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472608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11-14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84784"/>
            <a:ext cx="9144000" cy="3574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文字方塊 8"/>
          <p:cNvSpPr txBox="1"/>
          <p:nvPr/>
        </p:nvSpPr>
        <p:spPr>
          <a:xfrm>
            <a:off x="2699792" y="5229200"/>
            <a:ext cx="40062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 radix sort of eight four-digit integers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Radix Sort (2/4)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The algorithm in </a:t>
            </a:r>
            <a:r>
              <a:rPr lang="en-US" altLang="zh-TW" dirty="0" err="1" smtClean="0"/>
              <a:t>pseudocode</a:t>
            </a:r>
            <a:r>
              <a:rPr lang="en-US" altLang="zh-TW" dirty="0" smtClean="0"/>
              <a:t>: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Sorting Algorithms and Their Efficiency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49</a:t>
            </a:fld>
            <a:endParaRPr lang="en-US" altLang="zh-TW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72008" y="1772816"/>
            <a:ext cx="8964488" cy="452431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Sorts n d-digit integers in the 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</a:p>
          <a:p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radixSort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: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ItemArray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, n: integer, d: integer): void</a:t>
            </a:r>
            <a:endParaRPr lang="en-US" altLang="zh-TW" dirty="0" smtClean="0">
              <a:latin typeface="Lucida Sans Typewriter" pitchFamily="49" charset="0"/>
            </a:endParaRP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for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(j = d </a:t>
            </a:r>
            <a:r>
              <a:rPr lang="en-US" altLang="zh-TW" i="1" dirty="0" err="1" smtClean="0">
                <a:solidFill>
                  <a:srgbClr val="0070C0"/>
                </a:solidFill>
                <a:latin typeface="Lucida Sans Typewriter" pitchFamily="49" charset="0"/>
              </a:rPr>
              <a:t>downto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1) {</a:t>
            </a:r>
          </a:p>
          <a:p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Initialize 10 groups to empty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Initialize a counter for each group to 0</a:t>
            </a:r>
          </a:p>
          <a:p>
            <a:endParaRPr lang="en-US" altLang="zh-TW" dirty="0" smtClean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for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(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= 0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through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n – 1) {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  k =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j-</a:t>
            </a:r>
            <a:r>
              <a:rPr lang="en-US" altLang="zh-TW" i="1" dirty="0" err="1" smtClean="0">
                <a:solidFill>
                  <a:srgbClr val="0070C0"/>
                </a:solidFill>
                <a:latin typeface="Lucida Sans Typewriter" pitchFamily="49" charset="0"/>
              </a:rPr>
              <a:t>th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 digit of 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the Array[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]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 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Place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[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]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at the end of group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k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 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Increase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k-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counter by 1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}</a:t>
            </a:r>
          </a:p>
          <a:p>
            <a:endParaRPr lang="en-US" altLang="zh-TW" dirty="0" smtClean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Replace the items in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with all the items in group 0,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followed by all the items in group 1, and so on.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Radix Sort (3/4)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/>
              <a:t>To sort </a:t>
            </a:r>
            <a:r>
              <a:rPr lang="en-US" altLang="zh-TW" sz="2800" dirty="0" smtClean="0">
                <a:latin typeface="Courier New" pitchFamily="49" charset="0"/>
              </a:rPr>
              <a:t>n</a:t>
            </a:r>
            <a:r>
              <a:rPr lang="en-US" altLang="zh-TW" sz="2800" dirty="0" smtClean="0"/>
              <a:t> d-digit numbers, Radix sort requires:</a:t>
            </a:r>
          </a:p>
          <a:p>
            <a:pPr lvl="1" eaLnBrk="1" hangingPunct="1"/>
            <a:r>
              <a:rPr lang="en-US" altLang="zh-TW" sz="2400" dirty="0" smtClean="0">
                <a:latin typeface="Courier New" pitchFamily="49" charset="0"/>
              </a:rPr>
              <a:t>n</a:t>
            </a:r>
            <a:r>
              <a:rPr lang="en-US" altLang="zh-TW" sz="2400" dirty="0" smtClean="0"/>
              <a:t> moves each time it forms groups.</a:t>
            </a:r>
          </a:p>
          <a:p>
            <a:pPr lvl="1" eaLnBrk="1" hangingPunct="1"/>
            <a:r>
              <a:rPr lang="en-US" altLang="zh-TW" sz="2400" dirty="0" smtClean="0">
                <a:latin typeface="Courier New" pitchFamily="49" charset="0"/>
              </a:rPr>
              <a:t>n</a:t>
            </a:r>
            <a:r>
              <a:rPr lang="en-US" altLang="zh-TW" sz="2400" dirty="0" smtClean="0"/>
              <a:t> moves to combine them into one group.</a:t>
            </a:r>
          </a:p>
          <a:p>
            <a:pPr eaLnBrk="1" hangingPunct="1"/>
            <a:r>
              <a:rPr lang="en-US" altLang="zh-TW" sz="2800" dirty="0" smtClean="0"/>
              <a:t>Totally, </a:t>
            </a:r>
            <a:r>
              <a:rPr lang="en-US" altLang="zh-TW" sz="2800" dirty="0" smtClean="0">
                <a:latin typeface="Courier New" pitchFamily="49" charset="0"/>
              </a:rPr>
              <a:t>2</a:t>
            </a:r>
            <a:r>
              <a:rPr lang="en-US" altLang="zh-TW" sz="2800" dirty="0" smtClean="0">
                <a:latin typeface="Courier New" pitchFamily="49" charset="0"/>
                <a:ea typeface="Arial Unicode MS"/>
                <a:cs typeface="Courier New" pitchFamily="49" charset="0"/>
              </a:rPr>
              <a:t>×</a:t>
            </a:r>
            <a:r>
              <a:rPr lang="en-US" altLang="zh-TW" sz="2800" dirty="0" smtClean="0">
                <a:latin typeface="Courier New" pitchFamily="49" charset="0"/>
              </a:rPr>
              <a:t>n</a:t>
            </a:r>
            <a:r>
              <a:rPr lang="en-US" altLang="zh-TW" sz="2800" dirty="0" smtClean="0">
                <a:latin typeface="Courier New" pitchFamily="49" charset="0"/>
                <a:ea typeface="Arial Unicode MS"/>
                <a:cs typeface="Courier New" pitchFamily="49" charset="0"/>
              </a:rPr>
              <a:t>×</a:t>
            </a:r>
            <a:r>
              <a:rPr lang="en-US" altLang="zh-TW" sz="2800" dirty="0" smtClean="0">
                <a:latin typeface="Courier New" pitchFamily="49" charset="0"/>
              </a:rPr>
              <a:t>d</a:t>
            </a:r>
            <a:r>
              <a:rPr lang="en-US" altLang="zh-TW" sz="2800" dirty="0" smtClean="0"/>
              <a:t> moves.</a:t>
            </a:r>
          </a:p>
          <a:p>
            <a:pPr eaLnBrk="1" hangingPunct="1"/>
            <a:r>
              <a:rPr lang="en-US" altLang="zh-TW" sz="2800" dirty="0" smtClean="0"/>
              <a:t>Thus, the Radix sort is O(</a:t>
            </a:r>
            <a:r>
              <a:rPr lang="en-US" altLang="zh-TW" sz="2800" i="1" dirty="0" smtClean="0"/>
              <a:t>n</a:t>
            </a:r>
            <a:r>
              <a:rPr lang="en-US" altLang="zh-TW" sz="2800" dirty="0" smtClean="0"/>
              <a:t>), if we treat </a:t>
            </a:r>
            <a:r>
              <a:rPr lang="en-US" altLang="zh-TW" sz="2800" dirty="0" smtClean="0">
                <a:latin typeface="Courier New" pitchFamily="49" charset="0"/>
              </a:rPr>
              <a:t>d</a:t>
            </a:r>
            <a:r>
              <a:rPr lang="en-US" altLang="zh-TW" sz="2800" dirty="0" smtClean="0"/>
              <a:t> as a constant.</a:t>
            </a:r>
          </a:p>
          <a:p>
            <a:endParaRPr lang="zh-TW" altLang="en-US" dirty="0" smtClean="0"/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Sorting Algorithms and Their Efficiency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50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FC7B3-A81C-4EEA-945C-163A1122F425}" type="slidenum">
              <a:rPr lang="zh-TW" altLang="en-US"/>
              <a:pPr>
                <a:defRPr/>
              </a:pPr>
              <a:t>51</a:t>
            </a:fld>
            <a:endParaRPr lang="en-US" altLang="zh-TW"/>
          </a:p>
        </p:txBody>
      </p:sp>
      <p:sp>
        <p:nvSpPr>
          <p:cNvPr id="686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Radix Sort (4/4)</a:t>
            </a:r>
          </a:p>
        </p:txBody>
      </p:sp>
      <p:sp>
        <p:nvSpPr>
          <p:cNvPr id="68612" name="Rectangle 8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/>
              <a:t>Despite its efficiency, radix sort has some difficulties that make it inappropriate as a general-purpose sorting algorithm.</a:t>
            </a:r>
          </a:p>
          <a:p>
            <a:pPr lvl="1" eaLnBrk="1" hangingPunct="1"/>
            <a:r>
              <a:rPr lang="en-US" altLang="zh-TW" sz="2400" dirty="0" smtClean="0"/>
              <a:t>To sort integers, you need to accommodate 10 groups (0, 1, </a:t>
            </a:r>
            <a:r>
              <a:rPr lang="en-US" altLang="zh-TW" sz="2400" dirty="0" smtClean="0">
                <a:latin typeface="Arial" charset="0"/>
              </a:rPr>
              <a:t>…</a:t>
            </a:r>
            <a:r>
              <a:rPr lang="en-US" altLang="zh-TW" sz="2400" dirty="0" smtClean="0"/>
              <a:t>, 9).</a:t>
            </a:r>
          </a:p>
          <a:p>
            <a:pPr lvl="1" eaLnBrk="1" hangingPunct="1"/>
            <a:r>
              <a:rPr lang="en-US" altLang="zh-TW" sz="2400" dirty="0" smtClean="0"/>
              <a:t>Each group must be able to hold </a:t>
            </a:r>
            <a:r>
              <a:rPr lang="en-US" altLang="zh-TW" sz="2400" dirty="0" smtClean="0">
                <a:latin typeface="Courier New" pitchFamily="49" charset="0"/>
              </a:rPr>
              <a:t>n</a:t>
            </a:r>
            <a:r>
              <a:rPr lang="en-US" altLang="zh-TW" sz="2400" dirty="0" smtClean="0"/>
              <a:t> strings.</a:t>
            </a:r>
          </a:p>
          <a:p>
            <a:pPr lvl="1" eaLnBrk="1" hangingPunct="1"/>
            <a:r>
              <a:rPr lang="en-US" altLang="zh-TW" sz="2400" dirty="0" smtClean="0"/>
              <a:t>For large </a:t>
            </a:r>
            <a:r>
              <a:rPr lang="en-US" altLang="zh-TW" sz="2400" dirty="0" smtClean="0">
                <a:latin typeface="Courier New" pitchFamily="49" charset="0"/>
              </a:rPr>
              <a:t>n</a:t>
            </a:r>
            <a:r>
              <a:rPr lang="en-US" altLang="zh-TW" sz="2400" dirty="0" smtClean="0"/>
              <a:t>, this requirement demands substantial memory!</a:t>
            </a:r>
          </a:p>
          <a:p>
            <a:pPr lvl="2" eaLnBrk="1" hangingPunct="1"/>
            <a:endParaRPr lang="en-US" altLang="zh-TW" sz="2000" dirty="0" smtClean="0"/>
          </a:p>
          <a:p>
            <a:pPr eaLnBrk="1" hangingPunct="1"/>
            <a:r>
              <a:rPr lang="en-US" altLang="zh-TW" sz="2800" dirty="0" smtClean="0"/>
              <a:t>Radix sort is more appropriate when using chains than arrays to store data.</a:t>
            </a:r>
          </a:p>
          <a:p>
            <a:pPr lvl="1" eaLnBrk="1" hangingPunct="1"/>
            <a:endParaRPr lang="en-US" altLang="zh-TW" sz="2400" dirty="0" smtClean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Sorting Algorithms and Their Efficiency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86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Comparison</a:t>
            </a:r>
            <a:endParaRPr lang="zh-TW" altLang="en-US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Sorting Algorithms and Their Efficiency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52</a:t>
            </a:fld>
            <a:endParaRPr lang="en-US" altLang="zh-TW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472608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11-15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4359" y="1340768"/>
            <a:ext cx="8264105" cy="3788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文字方塊 7"/>
          <p:cNvSpPr txBox="1"/>
          <p:nvPr/>
        </p:nvSpPr>
        <p:spPr>
          <a:xfrm>
            <a:off x="755576" y="5373216"/>
            <a:ext cx="6776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Note: Tree sort and Heap sort will be covered later in the course.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12785</TotalTime>
  <Words>4431</Words>
  <Application>Microsoft Office PowerPoint</Application>
  <PresentationFormat>如螢幕大小 (4:3)</PresentationFormat>
  <Paragraphs>723</Paragraphs>
  <Slides>52</Slides>
  <Notes>1</Notes>
  <HiddenSlides>0</HiddenSlides>
  <MMClips>0</MMClips>
  <ScaleCrop>false</ScaleCrop>
  <HeadingPairs>
    <vt:vector size="4" baseType="variant">
      <vt:variant>
        <vt:lpstr>佈景主題</vt:lpstr>
      </vt:variant>
      <vt:variant>
        <vt:i4>2</vt:i4>
      </vt:variant>
      <vt:variant>
        <vt:lpstr>投影片標題</vt:lpstr>
      </vt:variant>
      <vt:variant>
        <vt:i4>52</vt:i4>
      </vt:variant>
    </vt:vector>
  </HeadingPairs>
  <TitlesOfParts>
    <vt:vector size="54" baseType="lpstr">
      <vt:lpstr>1_Edge</vt:lpstr>
      <vt:lpstr>Office 佈景主題</vt:lpstr>
      <vt:lpstr>Sorting Algorithms  and  Their Efficiency </vt:lpstr>
      <vt:lpstr>Sorting Algorithms</vt:lpstr>
      <vt:lpstr>Determining Efficiency</vt:lpstr>
      <vt:lpstr>Selection Sort (1/8)</vt:lpstr>
      <vt:lpstr>Selection Sort (2/8)</vt:lpstr>
      <vt:lpstr>Selection Sort (3/8)</vt:lpstr>
      <vt:lpstr>Selection Sort (4/8)</vt:lpstr>
      <vt:lpstr>Selection Sort (5/8)</vt:lpstr>
      <vt:lpstr>Selection Sort (6/8)</vt:lpstr>
      <vt:lpstr>Selection Sort (7/8)</vt:lpstr>
      <vt:lpstr>Selection Sort (8/8)</vt:lpstr>
      <vt:lpstr>Bubble Sort (1/4)</vt:lpstr>
      <vt:lpstr>Bubble Sort (2/4)</vt:lpstr>
      <vt:lpstr>Bubble Sort (3/4)</vt:lpstr>
      <vt:lpstr>Bubble Sort (4/4)</vt:lpstr>
      <vt:lpstr>Insertion Sort (1/5)</vt:lpstr>
      <vt:lpstr>Insertion Sort (2/5)</vt:lpstr>
      <vt:lpstr>Insertion Sort (3/5)</vt:lpstr>
      <vt:lpstr>Insertion Sort (4/5)</vt:lpstr>
      <vt:lpstr>Insertion Sort (5/5)</vt:lpstr>
      <vt:lpstr>Merge Sort (1/11)</vt:lpstr>
      <vt:lpstr>Merge Sort (2/11)</vt:lpstr>
      <vt:lpstr>Merge Sort (3/11)</vt:lpstr>
      <vt:lpstr>Merge Sort (4/11)</vt:lpstr>
      <vt:lpstr>Merge Sort (5/11)</vt:lpstr>
      <vt:lpstr>Merge Sort (6/11)</vt:lpstr>
      <vt:lpstr>Merge Sort (7/11)</vt:lpstr>
      <vt:lpstr>Mergesort (8/11)</vt:lpstr>
      <vt:lpstr>Mergesort (9/11)</vt:lpstr>
      <vt:lpstr>Mergesort (10/11)</vt:lpstr>
      <vt:lpstr>Merge Sort (11/11)</vt:lpstr>
      <vt:lpstr>Quick Sort (1/8)</vt:lpstr>
      <vt:lpstr>Quick Sort (2/8)</vt:lpstr>
      <vt:lpstr>Partition (1/4)</vt:lpstr>
      <vt:lpstr>Partition (2/4)</vt:lpstr>
      <vt:lpstr>Partition (3/4)</vt:lpstr>
      <vt:lpstr>Partition (4/4)</vt:lpstr>
      <vt:lpstr>Quick Sort (3/8)</vt:lpstr>
      <vt:lpstr>Quick Sort (4/8)</vt:lpstr>
      <vt:lpstr>Quicksort (5/8)</vt:lpstr>
      <vt:lpstr>Quicksort (6/8)</vt:lpstr>
      <vt:lpstr>Quicksort (7/8)</vt:lpstr>
      <vt:lpstr>Quick Sort (8/8)</vt:lpstr>
      <vt:lpstr>Improved Partition (1/4)</vt:lpstr>
      <vt:lpstr>Improved Partition (2/4)</vt:lpstr>
      <vt:lpstr>Improved Partition (3/4)</vt:lpstr>
      <vt:lpstr>Improved Partition (4/4)</vt:lpstr>
      <vt:lpstr>Radix Sort (1/4)</vt:lpstr>
      <vt:lpstr>Radix Sort (2/4)</vt:lpstr>
      <vt:lpstr>Radix Sort (3/4)</vt:lpstr>
      <vt:lpstr>Radix Sort (4/4)</vt:lpstr>
      <vt:lpstr>Comparison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</dc:title>
  <dc:creator>tsay</dc:creator>
  <cp:lastModifiedBy>Yih-Kuen Tsay</cp:lastModifiedBy>
  <cp:revision>604</cp:revision>
  <dcterms:created xsi:type="dcterms:W3CDTF">2009-06-21T02:54:00Z</dcterms:created>
  <dcterms:modified xsi:type="dcterms:W3CDTF">2015-11-28T16:44:13Z</dcterms:modified>
</cp:coreProperties>
</file>