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6"/>
  </p:notesMasterIdLst>
  <p:handoutMasterIdLst>
    <p:handoutMasterId r:id="rId37"/>
  </p:handoutMasterIdLst>
  <p:sldIdLst>
    <p:sldId id="377" r:id="rId3"/>
    <p:sldId id="438" r:id="rId4"/>
    <p:sldId id="425" r:id="rId5"/>
    <p:sldId id="439" r:id="rId6"/>
    <p:sldId id="440" r:id="rId7"/>
    <p:sldId id="441" r:id="rId8"/>
    <p:sldId id="442" r:id="rId9"/>
    <p:sldId id="443" r:id="rId10"/>
    <p:sldId id="426" r:id="rId11"/>
    <p:sldId id="437" r:id="rId12"/>
    <p:sldId id="427" r:id="rId13"/>
    <p:sldId id="428" r:id="rId14"/>
    <p:sldId id="429" r:id="rId15"/>
    <p:sldId id="430" r:id="rId16"/>
    <p:sldId id="444" r:id="rId17"/>
    <p:sldId id="445" r:id="rId18"/>
    <p:sldId id="446" r:id="rId19"/>
    <p:sldId id="447" r:id="rId20"/>
    <p:sldId id="448" r:id="rId21"/>
    <p:sldId id="431" r:id="rId22"/>
    <p:sldId id="432" r:id="rId23"/>
    <p:sldId id="433" r:id="rId24"/>
    <p:sldId id="434" r:id="rId25"/>
    <p:sldId id="435" r:id="rId26"/>
    <p:sldId id="449" r:id="rId27"/>
    <p:sldId id="450" r:id="rId28"/>
    <p:sldId id="451" r:id="rId29"/>
    <p:sldId id="452" r:id="rId30"/>
    <p:sldId id="453" r:id="rId31"/>
    <p:sldId id="454" r:id="rId32"/>
    <p:sldId id="436" r:id="rId33"/>
    <p:sldId id="456" r:id="rId34"/>
    <p:sldId id="455" r:id="rId35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30" autoAdjust="0"/>
  </p:normalViewPr>
  <p:slideViewPr>
    <p:cSldViewPr>
      <p:cViewPr varScale="1">
        <p:scale>
          <a:sx n="93" d="100"/>
          <a:sy n="93" d="100"/>
        </p:scale>
        <p:origin x="351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69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2017/10/30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2017/10/30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33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2017: Queues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Queues:</a:t>
            </a:r>
            <a:br>
              <a:rPr lang="en-US" altLang="zh-TW" sz="4800" dirty="0" smtClean="0"/>
            </a:br>
            <a:r>
              <a:rPr lang="en-US" altLang="zh-TW" sz="4800" dirty="0" smtClean="0"/>
              <a:t>Implementations</a:t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help from Chien Chin Chen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E47F3873-88BF-4B3D-B342-2AAFBBDCE35D}" type="slidenum">
              <a:rPr kumimoji="0" lang="zh-TW" altLang="en-US" sz="1200"/>
              <a:pPr eaLnBrk="1" hangingPunct="1"/>
              <a:t>2</a:t>
            </a:fld>
            <a:endParaRPr kumimoji="0" lang="en-US" altLang="zh-TW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Implementations of the ADT Queue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Like stacks and lists, queues can have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an </a:t>
            </a:r>
            <a:r>
              <a:rPr lang="en-US" altLang="zh-TW" sz="2400" b="1" u="sng" dirty="0" smtClean="0"/>
              <a:t>array-based</a:t>
            </a:r>
            <a:r>
              <a:rPr lang="en-US" altLang="zh-TW" sz="2400" dirty="0" smtClean="0"/>
              <a:t> implementation 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a </a:t>
            </a:r>
            <a:r>
              <a:rPr lang="en-US" altLang="zh-TW" sz="2400" b="1" u="sng" dirty="0" smtClean="0"/>
              <a:t>link-based</a:t>
            </a:r>
            <a:r>
              <a:rPr lang="en-US" altLang="zh-TW" sz="2400" dirty="0" smtClean="0"/>
              <a:t> implementation.</a:t>
            </a:r>
          </a:p>
          <a:p>
            <a:pPr lvl="2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We can also use the ADT list to implement a queue.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Using another ADT is easier, though it may not be as efficient as direct implementations.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We will next consider a link-based implementation and then an array-based implementation.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 smtClean="0"/>
              <a:t>Implementation with the ADT List (1/6)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20888"/>
            <a:ext cx="592852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2566223" y="5013176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An implementation of queue with list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4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(2/6)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ADT list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ListQueue.h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_LIST_QUEUE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_LIST_QUEUE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LinkedList.h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LinkedList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Pointer to list of queue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   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items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(3/6)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aQueue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~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@throw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if queue is empty.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"ListQueue.cpp"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i="1" dirty="0">
              <a:solidFill>
                <a:srgbClr val="0070C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(4/6)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5078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ADT list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ListQueue.cpp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ListQueue.h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Header file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new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LinkedList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default constructor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 &amp; </a:t>
            </a:r>
            <a:r>
              <a:rPr lang="en-US" altLang="zh-TW" dirty="0" err="1" smtClean="0">
                <a:latin typeface="Lucida Sans Typewriter" pitchFamily="49" charset="0"/>
              </a:rPr>
              <a:t>aQueue</a:t>
            </a:r>
            <a:r>
              <a:rPr lang="en-US" altLang="zh-TW" dirty="0" smtClean="0">
                <a:latin typeface="Lucida Sans Typewriter" pitchFamily="49" charset="0"/>
              </a:rPr>
              <a:t>):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          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aQueue.listPtr</a:t>
            </a:r>
            <a:r>
              <a:rPr lang="en-US" altLang="zh-TW" dirty="0" smtClean="0">
                <a:latin typeface="Lucida Sans Typewriter" pitchFamily="49" charset="0"/>
              </a:rPr>
              <a:t>)   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copy constructor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&gt;::~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destructor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(5/6)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-&gt;insert(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getLength</a:t>
            </a:r>
            <a:r>
              <a:rPr lang="en-US" altLang="zh-TW" dirty="0" smtClean="0">
                <a:latin typeface="Lucida Sans Typewriter" pitchFamily="49" charset="0"/>
              </a:rPr>
              <a:t>() + 1,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enqueue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-&gt;remove(1);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800" dirty="0" smtClean="0"/>
              <a:t>Implementation with the ADT List (6/6)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       throw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("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called with empty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queue.");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is not empty; return front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listPtr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getEntry</a:t>
            </a:r>
            <a:r>
              <a:rPr lang="en-US" altLang="zh-TW" dirty="0" smtClean="0">
                <a:latin typeface="Lucida Sans Typewriter" pitchFamily="49" charset="0"/>
              </a:rPr>
              <a:t>(1);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of implementation file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(1/11)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14-2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060849"/>
            <a:ext cx="6765081" cy="244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1979712" y="5013176"/>
            <a:ext cx="5301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chain of linked nodes with head and tail pointers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(2/11)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14-3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691680" y="5291916"/>
            <a:ext cx="594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circular chain of linked nodes with one external pointer</a:t>
            </a:r>
            <a:endParaRPr lang="zh-TW" altLang="en-US" dirty="0"/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78893"/>
            <a:ext cx="7294563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726733" y="2854097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200" dirty="0" smtClean="0">
                <a:solidFill>
                  <a:schemeClr val="bg1"/>
                </a:solidFill>
                <a:latin typeface="Batang"/>
                <a:ea typeface="Batang"/>
              </a:rPr>
              <a:t>██</a:t>
            </a:r>
            <a:endParaRPr lang="zh-TW" alt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(3/11)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14-4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705303" y="5723964"/>
            <a:ext cx="395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Adding an item to a nonempty queue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411" y="1238867"/>
            <a:ext cx="7286997" cy="442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(4/11)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14-5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705303" y="5723964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Adding an item to an empty queue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0447" y="1412776"/>
            <a:ext cx="3768490" cy="185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0297" y="3649092"/>
            <a:ext cx="6474071" cy="186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(5/11)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04584" y="5517232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Removing an item from a queue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r="1437"/>
          <a:stretch>
            <a:fillRect/>
          </a:stretch>
        </p:blipFill>
        <p:spPr bwMode="auto">
          <a:xfrm>
            <a:off x="387337" y="1772816"/>
            <a:ext cx="8491552" cy="358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Link-Based Implementation (6/11)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14-6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04584" y="5517232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Removing an item from a queue</a:t>
            </a:r>
            <a:endParaRPr lang="zh-TW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2505"/>
          <a:stretch>
            <a:fillRect/>
          </a:stretch>
        </p:blipFill>
        <p:spPr bwMode="auto">
          <a:xfrm>
            <a:off x="360932" y="1725613"/>
            <a:ext cx="8531548" cy="363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(7/11)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170032"/>
            <a:ext cx="8735888" cy="5355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Link-based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LinkedQueue.h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_LINKED_QUEUE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_LINKED_QUEUE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Node.h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LinkedQueue:public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The queue is implemented as a chain of linked nodes that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has two external pointers, a head pointer for the front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of the queue and a tail pointer for the back of the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// queue.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(8/11)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375023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aQueue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~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/** @throw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if the queue is empty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"LinkedQueue.cpp"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(9/11)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new</a:t>
            </a:r>
            <a:r>
              <a:rPr lang="en-US" altLang="zh-TW" dirty="0" smtClean="0">
                <a:latin typeface="Lucida Sans Typewriter" pitchFamily="49" charset="0"/>
              </a:rPr>
              <a:t>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&gt;(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Insert the new node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setNext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newNodePtr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enqueue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(10/11)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546914"/>
            <a:ext cx="8735888" cy="39703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LinkedQueue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if</a:t>
            </a:r>
            <a:r>
              <a:rPr lang="en-US" altLang="zh-TW" dirty="0" smtClean="0">
                <a:latin typeface="Lucida Sans Typewriter" pitchFamily="49" charset="0"/>
              </a:rPr>
              <a:t> (!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is not empty; remove front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Node&lt;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&gt;* </a:t>
            </a:r>
            <a:r>
              <a:rPr lang="en-US" altLang="zh-TW" dirty="0" err="1" smtClean="0">
                <a:latin typeface="Lucida Sans Typewriter" pitchFamily="49" charset="0"/>
              </a:rPr>
              <a:t>nodeToDeletePtr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==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) {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Special case: one node in queue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nullPtr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backPtr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nullPtr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}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else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 = </a:t>
            </a:r>
            <a:r>
              <a:rPr lang="en-US" altLang="zh-TW" dirty="0" err="1" smtClean="0">
                <a:latin typeface="Lucida Sans Typewriter" pitchFamily="49" charset="0"/>
              </a:rPr>
              <a:t>frontPtr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getNext</a:t>
            </a:r>
            <a:r>
              <a:rPr lang="en-US" altLang="zh-TW" dirty="0" smtClean="0">
                <a:latin typeface="Lucida Sans Typewriter" pitchFamily="49" charset="0"/>
              </a:rPr>
              <a:t>();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19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A Link-Based Implementation (11/11)</a:t>
            </a:r>
            <a:endParaRPr lang="zh-TW" altLang="en-US" sz="38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995805"/>
            <a:ext cx="8735888" cy="25853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   // Return deleted node to system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err="1" smtClean="0">
                <a:latin typeface="Lucida Sans Typewriter" pitchFamily="49" charset="0"/>
              </a:rPr>
              <a:t>nodeToDelete</a:t>
            </a:r>
            <a:r>
              <a:rPr lang="en-US" altLang="zh-TW" dirty="0" smtClean="0">
                <a:latin typeface="Lucida Sans Typewriter" pitchFamily="49" charset="0"/>
              </a:rPr>
              <a:t>-&gt;</a:t>
            </a:r>
            <a:r>
              <a:rPr lang="en-US" altLang="zh-TW" dirty="0" err="1" smtClean="0">
                <a:latin typeface="Lucida Sans Typewriter" pitchFamily="49" charset="0"/>
              </a:rPr>
              <a:t>setNext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nullPtr</a:t>
            </a:r>
            <a:r>
              <a:rPr lang="en-US" altLang="zh-TW" dirty="0" smtClean="0">
                <a:latin typeface="Lucida Sans Typewriter" pitchFamily="49" charset="0"/>
              </a:rPr>
              <a:t>);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delete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nodeToDeletePtr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  return</a:t>
            </a:r>
            <a:r>
              <a:rPr lang="en-US" altLang="zh-TW" dirty="0" smtClean="0">
                <a:latin typeface="Lucida Sans Typewriter" pitchFamily="49" charset="0"/>
              </a:rPr>
              <a:t> result;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dequeue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Naïve Array-Based Implementation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14-7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048600" y="5157192"/>
            <a:ext cx="387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naïve array-based implementation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429" y="2187178"/>
            <a:ext cx="8489059" cy="2537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(1/11)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14-8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339752" y="5579948"/>
            <a:ext cx="478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Implementation of queue with a circular array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5798" y="1475492"/>
            <a:ext cx="474410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(2/11)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328592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14-9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411760" y="5579948"/>
            <a:ext cx="4467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 scenario of three operations on a queue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b="4274"/>
          <a:stretch>
            <a:fillRect/>
          </a:stretch>
        </p:blipFill>
        <p:spPr bwMode="auto">
          <a:xfrm>
            <a:off x="35496" y="2287588"/>
            <a:ext cx="9102627" cy="279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(3/11)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123728" y="5579948"/>
            <a:ext cx="5468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front passes back when the queue becomes empty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514" y="1762124"/>
            <a:ext cx="7902880" cy="36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363272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(4/11)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14-10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835696" y="5579948"/>
            <a:ext cx="5698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back catches up to front when the queue becomes full</a:t>
            </a:r>
            <a:endParaRPr lang="zh-TW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45" y="1862138"/>
            <a:ext cx="8059340" cy="343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25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(5/11)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48013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Circular array-based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ArrayQueue.h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ifndef</a:t>
            </a:r>
            <a:r>
              <a:rPr lang="en-US" altLang="zh-TW" dirty="0" smtClean="0">
                <a:latin typeface="Lucida Sans Typewriter" pitchFamily="49" charset="0"/>
              </a:rPr>
              <a:t> _ARRAY_QUEUE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#define _ARRAY_QUEUE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QueueInterface.h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PrecondViolatedExcep.h</a:t>
            </a:r>
            <a:r>
              <a:rPr lang="en-US" altLang="zh-TW" dirty="0" smtClean="0">
                <a:latin typeface="Lucida Sans Typewriter" pitchFamily="49" charset="0"/>
              </a:rPr>
              <a:t>“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MAX_QUEUE = 50;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: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QueueInterface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private: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items[MAX_QUEUE];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Array of queue items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front;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to front of 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back; 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Index to back of queue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int</a:t>
            </a:r>
            <a:r>
              <a:rPr lang="en-US" altLang="zh-TW" dirty="0" smtClean="0">
                <a:latin typeface="Lucida Sans Typewriter" pitchFamily="49" charset="0"/>
              </a:rPr>
              <a:t> count;    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Number of items currently in the queue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26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(6/11)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public: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Copy constructor and destructor supplied by compiler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@throw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if queue is empty. */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"ArrayQueue.cpp"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</a:t>
            </a:r>
            <a:r>
              <a:rPr lang="en-US" altLang="zh-TW" dirty="0" err="1" smtClean="0">
                <a:latin typeface="Lucida Sans Typewriter" pitchFamily="49" charset="0"/>
              </a:rPr>
              <a:t>endif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27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(7/11)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42473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/** ADT queue: Circular array-based implementation. </a:t>
            </a:r>
          </a:p>
          <a:p>
            <a:pPr>
              <a:defRPr/>
            </a:pP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@file ArrayQueue.cpp */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#include "</a:t>
            </a:r>
            <a:r>
              <a:rPr lang="en-US" altLang="zh-TW" dirty="0" err="1" smtClean="0">
                <a:latin typeface="Lucida Sans Typewriter" pitchFamily="49" charset="0"/>
              </a:rPr>
              <a:t>ArrayQueue.h</a:t>
            </a:r>
            <a:r>
              <a:rPr lang="en-US" altLang="zh-TW" dirty="0" smtClean="0">
                <a:latin typeface="Lucida Sans Typewriter" pitchFamily="49" charset="0"/>
              </a:rPr>
              <a:t>"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Header file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(): front(0),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back(MAX_QUEUE - 1), count (0)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default constructor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count == 0;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isEmpty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28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(8/11)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enqueue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&amp;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)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(count &lt; MAX_QUEUE)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has room for another item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back = (back + 1) % MAX_QUEUE;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items[back] = </a:t>
            </a:r>
            <a:r>
              <a:rPr lang="en-US" altLang="zh-TW" dirty="0" err="1" smtClean="0">
                <a:latin typeface="Lucida Sans Typewriter" pitchFamily="49" charset="0"/>
              </a:rPr>
              <a:t>newEntry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count++;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result;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enqueue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29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(9/11)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1393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 </a:t>
            </a:r>
          </a:p>
          <a:p>
            <a:pPr>
              <a:defRPr/>
            </a:pP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dequeue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err="1" smtClean="0">
                <a:solidFill>
                  <a:srgbClr val="0070C0"/>
                </a:solidFill>
                <a:latin typeface="Lucida Sans Typewriter" pitchFamily="49" charset="0"/>
              </a:rPr>
              <a:t>bool</a:t>
            </a:r>
            <a:r>
              <a:rPr lang="en-US" altLang="zh-TW" dirty="0" smtClean="0">
                <a:latin typeface="Lucida Sans Typewriter" pitchFamily="49" charset="0"/>
              </a:rPr>
              <a:t>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false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(!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front = (front + 1) % MAX_QUEUE;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count--;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result =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true</a:t>
            </a:r>
            <a:r>
              <a:rPr lang="en-US" altLang="zh-TW" dirty="0" smtClean="0">
                <a:latin typeface="Lucida Sans Typewriter" pitchFamily="49" charset="0"/>
              </a:rPr>
              <a:t>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if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result;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dequeue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 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43FEFF4C-352B-475E-8874-788F4C9AFB08}" type="slidenum">
              <a:rPr kumimoji="0" lang="zh-TW" altLang="en-US" sz="1200"/>
              <a:pPr eaLnBrk="1" hangingPunct="1"/>
              <a:t>30</a:t>
            </a:fld>
            <a:endParaRPr kumimoji="0" lang="en-US" altLang="zh-TW" sz="1200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507288" cy="839787"/>
          </a:xfrm>
        </p:spPr>
        <p:txBody>
          <a:bodyPr/>
          <a:lstStyle/>
          <a:p>
            <a:pPr eaLnBrk="1" hangingPunct="1"/>
            <a:r>
              <a:rPr lang="en-US" altLang="zh-TW" sz="3600" dirty="0" smtClean="0"/>
              <a:t>Implementation with a Circular Array (10/11)</a:t>
            </a:r>
            <a:endParaRPr lang="zh-TW" altLang="en-US" sz="3600" dirty="0" smtClean="0"/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28600" y="1402898"/>
            <a:ext cx="8735888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template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class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</a:t>
            </a:r>
          </a:p>
          <a:p>
            <a:pPr>
              <a:defRPr/>
            </a:pP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ArrayQueue</a:t>
            </a:r>
            <a:r>
              <a:rPr lang="en-US" altLang="zh-TW" dirty="0" smtClean="0">
                <a:latin typeface="Lucida Sans Typewriter" pitchFamily="49" charset="0"/>
              </a:rPr>
              <a:t>&lt;</a:t>
            </a:r>
            <a:r>
              <a:rPr lang="en-US" altLang="zh-TW" dirty="0" err="1" smtClean="0">
                <a:latin typeface="Lucida Sans Typewriter" pitchFamily="49" charset="0"/>
              </a:rPr>
              <a:t>ItemType</a:t>
            </a:r>
            <a:r>
              <a:rPr lang="en-US" altLang="zh-TW" dirty="0" smtClean="0">
                <a:latin typeface="Lucida Sans Typewriter" pitchFamily="49" charset="0"/>
              </a:rPr>
              <a:t>&gt;::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const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(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{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Enforce precondition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if</a:t>
            </a:r>
            <a:r>
              <a:rPr lang="en-US" altLang="zh-TW" dirty="0" smtClean="0">
                <a:latin typeface="Lucida Sans Typewriter" pitchFamily="49" charset="0"/>
              </a:rPr>
              <a:t> (</a:t>
            </a:r>
            <a:r>
              <a:rPr lang="en-US" altLang="zh-TW" dirty="0" err="1" smtClean="0">
                <a:latin typeface="Lucida Sans Typewriter" pitchFamily="49" charset="0"/>
              </a:rPr>
              <a:t>isEmpty</a:t>
            </a:r>
            <a:r>
              <a:rPr lang="en-US" altLang="zh-TW" dirty="0" smtClean="0">
                <a:latin typeface="Lucida Sans Typewriter" pitchFamily="49" charset="0"/>
              </a:rPr>
              <a:t>())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throw</a:t>
            </a:r>
            <a:r>
              <a:rPr lang="en-US" altLang="zh-TW" dirty="0" smtClean="0">
                <a:latin typeface="Lucida Sans Typewriter" pitchFamily="49" charset="0"/>
              </a:rPr>
              <a:t> </a:t>
            </a:r>
            <a:r>
              <a:rPr lang="en-US" altLang="zh-TW" dirty="0" err="1" smtClean="0">
                <a:latin typeface="Lucida Sans Typewriter" pitchFamily="49" charset="0"/>
              </a:rPr>
              <a:t>PrecondViolatedExcep</a:t>
            </a:r>
            <a:r>
              <a:rPr lang="en-US" altLang="zh-TW" dirty="0" smtClean="0">
                <a:latin typeface="Lucida Sans Typewriter" pitchFamily="49" charset="0"/>
              </a:rPr>
              <a:t>("</a:t>
            </a:r>
            <a:r>
              <a:rPr lang="en-US" altLang="zh-TW" dirty="0" err="1" smtClean="0">
                <a:latin typeface="Lucida Sans Typewriter" pitchFamily="49" charset="0"/>
              </a:rPr>
              <a:t>peekFront</a:t>
            </a:r>
            <a:r>
              <a:rPr lang="en-US" altLang="zh-TW" dirty="0" smtClean="0">
                <a:latin typeface="Lucida Sans Typewriter" pitchFamily="49" charset="0"/>
              </a:rPr>
              <a:t>() called with empty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        queue"); </a:t>
            </a:r>
          </a:p>
          <a:p>
            <a:pPr>
              <a:defRPr/>
            </a:pPr>
            <a:endParaRPr lang="en-US" altLang="zh-TW" dirty="0" smtClean="0">
              <a:latin typeface="Lucida Sans Typewriter" pitchFamily="49" charset="0"/>
            </a:endParaRP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Queue is not empty; return front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  </a:t>
            </a:r>
            <a:r>
              <a:rPr lang="en-US" altLang="zh-TW" b="1" dirty="0" smtClean="0">
                <a:solidFill>
                  <a:srgbClr val="0070C0"/>
                </a:solidFill>
                <a:latin typeface="Lucida Sans Typewriter" pitchFamily="49" charset="0"/>
              </a:rPr>
              <a:t>return</a:t>
            </a:r>
            <a:r>
              <a:rPr lang="en-US" altLang="zh-TW" dirty="0" smtClean="0">
                <a:latin typeface="Lucida Sans Typewriter" pitchFamily="49" charset="0"/>
              </a:rPr>
              <a:t> items[front]; </a:t>
            </a:r>
          </a:p>
          <a:p>
            <a:pPr>
              <a:defRPr/>
            </a:pPr>
            <a:r>
              <a:rPr lang="en-US" altLang="zh-TW" dirty="0" smtClean="0">
                <a:latin typeface="Lucida Sans Typewriter" pitchFamily="49" charset="0"/>
              </a:rPr>
              <a:t>} </a:t>
            </a:r>
            <a:r>
              <a:rPr lang="en-US" altLang="zh-TW" dirty="0" smtClean="0">
                <a:solidFill>
                  <a:srgbClr val="00B0F0"/>
                </a:solidFill>
                <a:latin typeface="Lucida Sans Typewriter" pitchFamily="49" charset="0"/>
              </a:rPr>
              <a:t>// end </a:t>
            </a:r>
            <a:r>
              <a:rPr lang="en-US" altLang="zh-TW" dirty="0" err="1" smtClean="0">
                <a:solidFill>
                  <a:srgbClr val="00B0F0"/>
                </a:solidFill>
                <a:latin typeface="Lucida Sans Typewriter" pitchFamily="49" charset="0"/>
              </a:rPr>
              <a:t>peekFront</a:t>
            </a:r>
            <a:endParaRPr lang="en-US" altLang="zh-TW" dirty="0" smtClean="0">
              <a:solidFill>
                <a:srgbClr val="00B0F0"/>
              </a:solidFill>
              <a:latin typeface="Lucida Sans Typewriter" pitchFamily="49" charset="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686800" cy="839787"/>
          </a:xfrm>
        </p:spPr>
        <p:txBody>
          <a:bodyPr/>
          <a:lstStyle/>
          <a:p>
            <a:r>
              <a:rPr lang="en-US" altLang="zh-TW" sz="3600" dirty="0" smtClean="0"/>
              <a:t>Implementation with a Circular Array (11/11)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/>
              <a:t>A </a:t>
            </a:r>
            <a:r>
              <a:rPr lang="en-US" altLang="zh-TW" sz="2000" dirty="0" smtClean="0"/>
              <a:t>more </a:t>
            </a:r>
            <a:r>
              <a:rPr lang="en-US" altLang="zh-TW" sz="2000" dirty="0"/>
              <a:t>time-efficient implementation with MAX_QUEUE+1 </a:t>
            </a:r>
            <a:r>
              <a:rPr lang="en-US" altLang="zh-TW" sz="2000" dirty="0" smtClean="0"/>
              <a:t>entries, but </a:t>
            </a:r>
            <a:r>
              <a:rPr lang="en-US" altLang="zh-TW" sz="2000" dirty="0"/>
              <a:t>using only MAX_QUEUE of them.</a:t>
            </a:r>
            <a:r>
              <a:rPr lang="zh-TW" altLang="en-US" sz="2000" dirty="0"/>
              <a:t> </a:t>
            </a:r>
            <a:endParaRPr lang="en-US" altLang="zh-TW" sz="2000" dirty="0" smtClean="0"/>
          </a:p>
          <a:p>
            <a:endParaRPr lang="zh-TW" altLang="en-US" sz="20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9552" y="6073939"/>
            <a:ext cx="5472608" cy="41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</a:pPr>
            <a:r>
              <a:rPr lang="en-US" altLang="zh-TW" sz="1600" dirty="0" smtClean="0">
                <a:latin typeface="Calibri" pitchFamily="34" charset="0"/>
              </a:rPr>
              <a:t>Source: </a:t>
            </a:r>
            <a:r>
              <a:rPr lang="en-US" altLang="zh-TW" sz="1600" dirty="0" smtClean="0"/>
              <a:t>FIGURE 14-11 in [</a:t>
            </a:r>
            <a:r>
              <a:rPr lang="en-US" altLang="zh-TW" sz="1600" dirty="0" err="1" smtClean="0"/>
              <a:t>Carrano</a:t>
            </a:r>
            <a:r>
              <a:rPr lang="en-US" altLang="zh-TW" sz="1600" dirty="0" smtClean="0"/>
              <a:t> and Henry 2013].</a:t>
            </a:r>
            <a:endParaRPr kumimoji="0" lang="en-US" altLang="zh-TW" sz="1600" dirty="0">
              <a:latin typeface="Arial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130607" y="5805264"/>
            <a:ext cx="3241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(no need </a:t>
            </a:r>
            <a:r>
              <a:rPr lang="en-US" altLang="zh-TW" dirty="0" smtClean="0"/>
              <a:t>to maintain </a:t>
            </a:r>
            <a:r>
              <a:rPr lang="en-US" altLang="zh-TW" dirty="0" smtClean="0">
                <a:latin typeface="Lucida Sans Typewriter" pitchFamily="49" charset="0"/>
              </a:rPr>
              <a:t>count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05799"/>
            <a:ext cx="6696744" cy="3863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方塊 7"/>
          <p:cNvSpPr txBox="1"/>
          <p:nvPr/>
        </p:nvSpPr>
        <p:spPr>
          <a:xfrm>
            <a:off x="2627784" y="550619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</a:t>
            </a:r>
            <a:r>
              <a:rPr lang="en-US" altLang="zh-TW" dirty="0" smtClean="0"/>
              <a:t>ull queue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5980112" y="5506199"/>
            <a:ext cx="16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e</a:t>
            </a:r>
            <a:r>
              <a:rPr lang="en-US" altLang="zh-TW" dirty="0" smtClean="0"/>
              <a:t>mpty  queue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eaLnBrk="1" hangingPunct="1"/>
            <a:fld id="{BAF9381A-C3D6-4A24-8261-65A62D56ADEB}" type="slidenum">
              <a:rPr kumimoji="0" lang="zh-TW" altLang="en-US" sz="1200"/>
              <a:pPr eaLnBrk="1" hangingPunct="1"/>
              <a:t>32</a:t>
            </a:fld>
            <a:endParaRPr kumimoji="0" lang="en-US" altLang="zh-TW" sz="120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Comparing Implementations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 smtClean="0"/>
              <a:t>Fixed</a:t>
            </a:r>
            <a:r>
              <a:rPr lang="en-US" altLang="zh-TW" sz="2800" dirty="0" smtClean="0"/>
              <a:t>-size vs. </a:t>
            </a:r>
            <a:r>
              <a:rPr lang="en-US" altLang="zh-TW" sz="2800" b="1" dirty="0" smtClean="0"/>
              <a:t>dynamic</a:t>
            </a:r>
            <a:r>
              <a:rPr lang="en-US" altLang="zh-TW" sz="2800" dirty="0" smtClean="0"/>
              <a:t>-size:</a:t>
            </a:r>
          </a:p>
          <a:p>
            <a:pPr lvl="1" eaLnBrk="1" hangingPunct="1"/>
            <a:r>
              <a:rPr lang="en-US" altLang="zh-TW" sz="2400" dirty="0" smtClean="0"/>
              <a:t>A statically allocated </a:t>
            </a:r>
            <a:r>
              <a:rPr lang="en-US" altLang="zh-TW" sz="2400" u="sng" dirty="0" smtClean="0"/>
              <a:t>array-based</a:t>
            </a:r>
            <a:r>
              <a:rPr lang="en-US" altLang="zh-TW" sz="2400" dirty="0" smtClean="0"/>
              <a:t> implementation</a:t>
            </a:r>
          </a:p>
          <a:p>
            <a:pPr lvl="2" eaLnBrk="1" hangingPunct="1"/>
            <a:r>
              <a:rPr lang="en-US" altLang="zh-TW" dirty="0" smtClean="0"/>
              <a:t>Fixed-size queue that may get full.</a:t>
            </a:r>
          </a:p>
          <a:p>
            <a:pPr lvl="1" eaLnBrk="1" hangingPunct="1"/>
            <a:r>
              <a:rPr lang="en-US" altLang="zh-TW" sz="2400" dirty="0" smtClean="0"/>
              <a:t>A </a:t>
            </a:r>
            <a:r>
              <a:rPr lang="en-US" altLang="zh-TW" sz="2400" u="sng" dirty="0" smtClean="0"/>
              <a:t>link-based</a:t>
            </a:r>
            <a:r>
              <a:rPr lang="en-US" altLang="zh-TW" sz="2400" dirty="0" smtClean="0"/>
              <a:t> implementation</a:t>
            </a:r>
          </a:p>
          <a:p>
            <a:pPr lvl="2" eaLnBrk="1" hangingPunct="1"/>
            <a:r>
              <a:rPr lang="en-US" altLang="zh-TW" dirty="0" smtClean="0"/>
              <a:t>No size restriction on the queue.</a:t>
            </a:r>
          </a:p>
          <a:p>
            <a:pPr lvl="2" eaLnBrk="1" hangingPunct="1"/>
            <a:r>
              <a:rPr lang="en-US" altLang="zh-TW" dirty="0" smtClean="0"/>
              <a:t>To use a link-based implementation of the ADT list or not?</a:t>
            </a:r>
          </a:p>
          <a:p>
            <a:pPr lvl="3" eaLnBrk="1" hangingPunct="1"/>
            <a:r>
              <a:rPr lang="en-US" altLang="zh-TW" sz="2200" dirty="0" smtClean="0"/>
              <a:t>Direct link-based implementation is more efficient</a:t>
            </a:r>
          </a:p>
          <a:p>
            <a:pPr lvl="3" eaLnBrk="1" hangingPunct="1"/>
            <a:r>
              <a:rPr lang="en-US" altLang="zh-TW" sz="2200" dirty="0" smtClean="0"/>
              <a:t>But, the ADT list approach is much simpler to write and saves programming time.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Implementations of Priority Queues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Using a sorted list (not covered)</a:t>
            </a:r>
          </a:p>
          <a:p>
            <a:r>
              <a:rPr lang="en-US" altLang="zh-TW" dirty="0" smtClean="0"/>
              <a:t>Using a heap (will be covered later)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2017: Queues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14718</TotalTime>
  <Words>1935</Words>
  <Application>Microsoft Office PowerPoint</Application>
  <PresentationFormat>如螢幕大小 (4:3)</PresentationFormat>
  <Paragraphs>411</Paragraphs>
  <Slides>33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33</vt:i4>
      </vt:variant>
    </vt:vector>
  </HeadingPairs>
  <TitlesOfParts>
    <vt:vector size="42" baseType="lpstr">
      <vt:lpstr>Batang</vt:lpstr>
      <vt:lpstr>新細明體</vt:lpstr>
      <vt:lpstr>Arial</vt:lpstr>
      <vt:lpstr>Calibri</vt:lpstr>
      <vt:lpstr>Lucida Sans Typewriter</vt:lpstr>
      <vt:lpstr>Verdana</vt:lpstr>
      <vt:lpstr>Wingdings</vt:lpstr>
      <vt:lpstr>1_Edge</vt:lpstr>
      <vt:lpstr>Office 佈景主題</vt:lpstr>
      <vt:lpstr>Queues: Implementations </vt:lpstr>
      <vt:lpstr>Implementations of the ADT Queue</vt:lpstr>
      <vt:lpstr>Implementation with the ADT List (1/6)</vt:lpstr>
      <vt:lpstr>Implementation with the ADT List (2/6)</vt:lpstr>
      <vt:lpstr>Implementation with the ADT List (3/6)</vt:lpstr>
      <vt:lpstr>Implementation with the ADT List (4/6)</vt:lpstr>
      <vt:lpstr>Implementation with the ADT List (5/6)</vt:lpstr>
      <vt:lpstr>Implementation with the ADT List (6/6)</vt:lpstr>
      <vt:lpstr>A Link-Based Implementation (1/11)</vt:lpstr>
      <vt:lpstr>A Link-Based Implementation (2/11)</vt:lpstr>
      <vt:lpstr>A Link-Based Implementation (3/11)</vt:lpstr>
      <vt:lpstr>A Link-Based Implementation (4/11)</vt:lpstr>
      <vt:lpstr>A Link-Based Implementation (5/11)</vt:lpstr>
      <vt:lpstr>A Link-Based Implementation (6/11)</vt:lpstr>
      <vt:lpstr>A Link-Based Implementation (7/11)</vt:lpstr>
      <vt:lpstr>A Link-Based Implementation (8/11)</vt:lpstr>
      <vt:lpstr>A Link-Based Implementation (9/11)</vt:lpstr>
      <vt:lpstr>A Link-Based Implementation (10/11)</vt:lpstr>
      <vt:lpstr>A Link-Based Implementation (11/11)</vt:lpstr>
      <vt:lpstr>A Naïve Array-Based Implementation</vt:lpstr>
      <vt:lpstr>Implementation with a Circular Array (1/11)</vt:lpstr>
      <vt:lpstr>Implementation with a Circular Array (2/11)</vt:lpstr>
      <vt:lpstr>Implementation with a Circular Array (3/11)</vt:lpstr>
      <vt:lpstr>Implementation with a Circular Array (4/11)</vt:lpstr>
      <vt:lpstr>Implementation with a Circular Array (5/11)</vt:lpstr>
      <vt:lpstr>Implementation with a Circular Array (6/11)</vt:lpstr>
      <vt:lpstr>Implementation with a Circular Array (7/11)</vt:lpstr>
      <vt:lpstr>Implementation with a Circular Array (8/11)</vt:lpstr>
      <vt:lpstr>Implementation with a Circular Array (9/11)</vt:lpstr>
      <vt:lpstr>Implementation with a Circular Array (10/11)</vt:lpstr>
      <vt:lpstr>Implementation with a Circular Array (11/11)</vt:lpstr>
      <vt:lpstr>Comparing Implementations</vt:lpstr>
      <vt:lpstr>Implementations of Priority Queues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595</cp:revision>
  <dcterms:created xsi:type="dcterms:W3CDTF">2009-06-21T02:54:00Z</dcterms:created>
  <dcterms:modified xsi:type="dcterms:W3CDTF">2017-10-30T04:26:03Z</dcterms:modified>
</cp:coreProperties>
</file>