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5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9" r:id="rId11"/>
    <p:sldId id="270" r:id="rId12"/>
    <p:sldId id="268" r:id="rId13"/>
    <p:sldId id="269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9" autoAdjust="0"/>
    <p:restoredTop sz="89977" autoAdjust="0"/>
  </p:normalViewPr>
  <p:slideViewPr>
    <p:cSldViewPr snapToGrid="0">
      <p:cViewPr varScale="1">
        <p:scale>
          <a:sx n="67" d="100"/>
          <a:sy n="67" d="100"/>
        </p:scale>
        <p:origin x="12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0058A-253C-49B4-A2E7-647083501217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A7DD5-5CB3-459E-8167-C398AE2E1A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0338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隱藏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49F60-5B9D-4B85-B103-807A90215277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5591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6119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07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198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89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0534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499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202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112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309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373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993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DA2D2-56F3-4B1B-859B-79C4F1F61701}" type="datetimeFigureOut">
              <a:rPr lang="zh-TW" altLang="en-US" smtClean="0"/>
              <a:t>2015/6/15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280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 smtClean="0"/>
              <a:t>Algorithms 2015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#9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Willy Chang, Wei-Shao Tang</a:t>
            </a:r>
          </a:p>
          <a:p>
            <a:r>
              <a:rPr lang="en-US" altLang="zh-TW" dirty="0" smtClean="0"/>
              <a:t>2015.06.16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445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Prove that if the costs of all edges in a given connected graph are distinct, then the graph has exactly one unique minimum-cost spanning tree</a:t>
            </a:r>
            <a:r>
              <a:rPr lang="en-US" altLang="zh-TW" dirty="0" smtClean="0"/>
              <a:t>. (20pt)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974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1. (cont.)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u="sng" dirty="0" smtClean="0"/>
              <a:t>Proof by </a:t>
            </a:r>
            <a:r>
              <a:rPr lang="en-US" altLang="zh-TW" b="1" u="sng" dirty="0" smtClean="0"/>
              <a:t>contradiction</a:t>
            </a:r>
          </a:p>
          <a:p>
            <a:pPr lvl="1"/>
            <a:r>
              <a:rPr lang="en-US" altLang="zh-TW" dirty="0" smtClean="0"/>
              <a:t>Suppose there exists </a:t>
            </a:r>
            <a:r>
              <a:rPr lang="en-US" altLang="zh-TW" i="1" dirty="0" smtClean="0">
                <a:solidFill>
                  <a:srgbClr val="FF0000"/>
                </a:solidFill>
              </a:rPr>
              <a:t>two</a:t>
            </a:r>
            <a:r>
              <a:rPr lang="en-US" altLang="zh-TW" dirty="0" smtClean="0"/>
              <a:t> minimum-cost spanning trees A and B.</a:t>
            </a:r>
          </a:p>
          <a:p>
            <a:pPr lvl="1"/>
            <a:r>
              <a:rPr lang="en-US" altLang="zh-TW" dirty="0" smtClean="0"/>
              <a:t>Sort by the cost of edge (e</a:t>
            </a:r>
            <a:r>
              <a:rPr lang="en-US" altLang="zh-TW" sz="2400" baseline="-25000" dirty="0" smtClean="0"/>
              <a:t>1</a:t>
            </a:r>
            <a:r>
              <a:rPr lang="en-US" altLang="zh-TW" dirty="0" smtClean="0"/>
              <a:t>&lt;e</a:t>
            </a:r>
            <a:r>
              <a:rPr lang="en-US" altLang="zh-TW" sz="2400" baseline="-25000" dirty="0" smtClean="0"/>
              <a:t>2</a:t>
            </a:r>
            <a:r>
              <a:rPr lang="en-US" altLang="zh-TW" dirty="0" smtClean="0"/>
              <a:t>&lt;…)</a:t>
            </a:r>
          </a:p>
          <a:p>
            <a:pPr lvl="2"/>
            <a:r>
              <a:rPr lang="en-US" altLang="zh-TW" dirty="0" smtClean="0"/>
              <a:t>A: {e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e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 …}   B: {e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’, e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’, …}</a:t>
            </a:r>
          </a:p>
          <a:p>
            <a:pPr lvl="1"/>
            <a:r>
              <a:rPr lang="en-US" altLang="zh-TW" dirty="0" smtClean="0"/>
              <a:t>Find the minimum of different cost edge </a:t>
            </a:r>
            <a:r>
              <a:rPr lang="en-US" altLang="zh-TW" dirty="0" err="1" smtClean="0"/>
              <a:t>e</a:t>
            </a:r>
            <a:r>
              <a:rPr lang="en-US" altLang="zh-TW" sz="2400" baseline="-25000" dirty="0" err="1" smtClean="0"/>
              <a:t>i</a:t>
            </a:r>
            <a:r>
              <a:rPr lang="en-US" altLang="zh-TW" dirty="0" smtClean="0"/>
              <a:t> that </a:t>
            </a:r>
            <a:r>
              <a:rPr lang="en-US" altLang="zh-TW" dirty="0" err="1" smtClean="0"/>
              <a:t>e</a:t>
            </a:r>
            <a:r>
              <a:rPr lang="en-US" altLang="zh-TW" baseline="-25000" dirty="0" err="1" smtClean="0"/>
              <a:t>i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≠ </a:t>
            </a:r>
            <a:r>
              <a:rPr lang="en-US" altLang="zh-TW" dirty="0" err="1" smtClean="0"/>
              <a:t>e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’ </a:t>
            </a:r>
          </a:p>
          <a:p>
            <a:pPr lvl="1"/>
            <a:r>
              <a:rPr lang="en-US" altLang="zh-TW" dirty="0" smtClean="0"/>
              <a:t>Assume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err="1" smtClean="0">
                <a:solidFill>
                  <a:srgbClr val="0000CC"/>
                </a:solidFill>
              </a:rPr>
              <a:t>e</a:t>
            </a:r>
            <a:r>
              <a:rPr lang="en-US" altLang="zh-TW" baseline="-25000" dirty="0" err="1" smtClean="0">
                <a:solidFill>
                  <a:srgbClr val="0000CC"/>
                </a:solidFill>
              </a:rPr>
              <a:t>i</a:t>
            </a:r>
            <a:r>
              <a:rPr lang="en-US" altLang="zh-TW" baseline="-25000" dirty="0" smtClean="0">
                <a:solidFill>
                  <a:srgbClr val="0000CC"/>
                </a:solidFill>
              </a:rPr>
              <a:t> </a:t>
            </a:r>
            <a:r>
              <a:rPr lang="en-US" altLang="zh-TW" dirty="0" smtClean="0">
                <a:solidFill>
                  <a:srgbClr val="0000CC"/>
                </a:solidFill>
              </a:rPr>
              <a:t>&lt; </a:t>
            </a:r>
            <a:r>
              <a:rPr lang="en-US" altLang="zh-TW" dirty="0" err="1" smtClean="0">
                <a:solidFill>
                  <a:srgbClr val="0000CC"/>
                </a:solidFill>
              </a:rPr>
              <a:t>e</a:t>
            </a:r>
            <a:r>
              <a:rPr lang="en-US" altLang="zh-TW" baseline="-25000" dirty="0" err="1" smtClean="0">
                <a:solidFill>
                  <a:srgbClr val="0000CC"/>
                </a:solidFill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</a:rPr>
              <a:t>’</a:t>
            </a:r>
            <a:r>
              <a:rPr lang="en-US" altLang="zh-TW" dirty="0" smtClean="0"/>
              <a:t>, then </a:t>
            </a:r>
            <a:r>
              <a:rPr lang="en-US" altLang="zh-TW" dirty="0" smtClean="0">
                <a:solidFill>
                  <a:srgbClr val="FF0000"/>
                </a:solidFill>
              </a:rPr>
              <a:t>B∪{</a:t>
            </a:r>
            <a:r>
              <a:rPr lang="en-US" altLang="zh-TW" dirty="0" err="1" smtClean="0">
                <a:solidFill>
                  <a:srgbClr val="FF0000"/>
                </a:solidFill>
              </a:rPr>
              <a:t>e</a:t>
            </a:r>
            <a:r>
              <a:rPr lang="en-US" altLang="zh-TW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}</a:t>
            </a:r>
            <a:r>
              <a:rPr lang="en-US" altLang="zh-TW" dirty="0" smtClean="0"/>
              <a:t> will create a </a:t>
            </a:r>
            <a:r>
              <a:rPr lang="en-US" altLang="zh-TW" dirty="0" smtClean="0">
                <a:solidFill>
                  <a:srgbClr val="FF0000"/>
                </a:solidFill>
              </a:rPr>
              <a:t>circle</a:t>
            </a:r>
          </a:p>
          <a:p>
            <a:pPr lvl="1"/>
            <a:r>
              <a:rPr lang="en-US" altLang="zh-TW" dirty="0" smtClean="0"/>
              <a:t>Find the </a:t>
            </a:r>
            <a:r>
              <a:rPr lang="en-US" altLang="zh-TW" dirty="0" smtClean="0">
                <a:solidFill>
                  <a:srgbClr val="0000CC"/>
                </a:solidFill>
              </a:rPr>
              <a:t>maximum cost edge </a:t>
            </a:r>
            <a:r>
              <a:rPr lang="en-US" altLang="zh-TW" b="1" dirty="0" smtClean="0">
                <a:solidFill>
                  <a:srgbClr val="0000CC"/>
                </a:solidFill>
              </a:rPr>
              <a:t>k</a:t>
            </a:r>
            <a:r>
              <a:rPr lang="en-US" altLang="zh-TW" dirty="0" smtClean="0">
                <a:solidFill>
                  <a:srgbClr val="0000CC"/>
                </a:solidFill>
              </a:rPr>
              <a:t> in the circle</a:t>
            </a:r>
          </a:p>
          <a:p>
            <a:pPr lvl="1"/>
            <a:r>
              <a:rPr lang="en-US" altLang="zh-TW" dirty="0" smtClean="0"/>
              <a:t>Since all edge costs are distinct and </a:t>
            </a:r>
            <a:r>
              <a:rPr lang="en-US" altLang="zh-TW" b="1" dirty="0" smtClean="0"/>
              <a:t>k</a:t>
            </a:r>
            <a:r>
              <a:rPr lang="en-US" altLang="zh-TW" dirty="0" smtClean="0"/>
              <a:t> is the maximum cost edge in a cycle, </a:t>
            </a:r>
            <a:r>
              <a:rPr lang="en-US" altLang="zh-TW" b="1" u="sng" dirty="0" smtClean="0"/>
              <a:t>k</a:t>
            </a:r>
            <a:r>
              <a:rPr lang="en-US" altLang="zh-TW" u="sng" dirty="0" smtClean="0"/>
              <a:t> does not belong to any minimum spanning tree</a:t>
            </a:r>
            <a:r>
              <a:rPr lang="en-US" altLang="zh-TW" dirty="0" smtClean="0"/>
              <a:t>. So, </a:t>
            </a:r>
          </a:p>
          <a:p>
            <a:pPr lvl="1">
              <a:buNone/>
            </a:pPr>
            <a:r>
              <a:rPr lang="en-US" altLang="zh-TW" dirty="0" smtClean="0"/>
              <a:t>	</a:t>
            </a:r>
            <a:r>
              <a:rPr lang="en-US" altLang="zh-TW" b="1" dirty="0" smtClean="0"/>
              <a:t>k</a:t>
            </a:r>
            <a:r>
              <a:rPr lang="en-US" altLang="zh-TW" dirty="0" smtClean="0"/>
              <a:t> is in B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B is not minimum-cost spanning tree (Contradiction) </a:t>
            </a:r>
            <a:endParaRPr lang="en-US" altLang="zh-TW" dirty="0" smtClean="0"/>
          </a:p>
          <a:p>
            <a:pPr lvl="1">
              <a:buNone/>
            </a:pPr>
            <a:endParaRPr lang="en-US" altLang="zh-TW" dirty="0"/>
          </a:p>
          <a:p>
            <a:pPr lvl="1">
              <a:buNone/>
            </a:pP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en-US" altLang="zh-TW" dirty="0" smtClean="0"/>
              <a:t> </a:t>
            </a:r>
            <a:r>
              <a:rPr lang="en-US" altLang="zh-TW" u="sng" dirty="0" smtClean="0"/>
              <a:t>The original statement proved true.</a:t>
            </a:r>
            <a:endParaRPr lang="en-US" altLang="zh-TW" u="sng" dirty="0" smtClean="0"/>
          </a:p>
          <a:p>
            <a:pPr lvl="1"/>
            <a:endParaRPr lang="en-US" altLang="zh-TW" dirty="0"/>
          </a:p>
          <a:p>
            <a:pPr lvl="1"/>
            <a:r>
              <a:rPr lang="en-US" altLang="zh-TW" dirty="0" smtClean="0"/>
              <a:t>(Write “proof by contradiction” to show your proving method, and the</a:t>
            </a:r>
            <a:br>
              <a:rPr lang="en-US" altLang="zh-TW" dirty="0" smtClean="0"/>
            </a:br>
            <a:r>
              <a:rPr lang="en-US" altLang="zh-TW" dirty="0" smtClean="0"/>
              <a:t>“Contradiction. The original statement proved true.” to conclude.)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384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0850" indent="-450850">
              <a:buNone/>
            </a:pPr>
            <a:r>
              <a:rPr lang="en-US" altLang="zh-TW" dirty="0" smtClean="0"/>
              <a:t>(a) Give an </a:t>
            </a:r>
            <a:r>
              <a:rPr lang="en-US" altLang="zh-TW" b="1" dirty="0" smtClean="0"/>
              <a:t>example</a:t>
            </a:r>
            <a:r>
              <a:rPr lang="en-US" altLang="zh-TW" dirty="0" smtClean="0"/>
              <a:t> of a weighted connected undirected graph G = (V, E) and a vertex v, such that the </a:t>
            </a:r>
            <a:r>
              <a:rPr lang="en-US" altLang="zh-TW" dirty="0" smtClean="0">
                <a:solidFill>
                  <a:srgbClr val="0000CC"/>
                </a:solidFill>
              </a:rPr>
              <a:t>minimum-cost spanning tree </a:t>
            </a:r>
            <a:r>
              <a:rPr lang="en-US" altLang="zh-TW" dirty="0" smtClean="0"/>
              <a:t>of G is the </a:t>
            </a:r>
            <a:r>
              <a:rPr lang="en-US" altLang="zh-TW" dirty="0" smtClean="0">
                <a:solidFill>
                  <a:srgbClr val="FF0000"/>
                </a:solidFill>
              </a:rPr>
              <a:t>same</a:t>
            </a:r>
            <a:r>
              <a:rPr lang="en-US" altLang="zh-TW" dirty="0" smtClean="0"/>
              <a:t> as the </a:t>
            </a:r>
            <a:r>
              <a:rPr lang="en-US" altLang="zh-TW" dirty="0" smtClean="0">
                <a:solidFill>
                  <a:srgbClr val="0000CC"/>
                </a:solidFill>
              </a:rPr>
              <a:t>shortest-path tree</a:t>
            </a:r>
            <a:r>
              <a:rPr lang="en-US" altLang="zh-TW" dirty="0" smtClean="0"/>
              <a:t> rooted at v. </a:t>
            </a:r>
            <a:r>
              <a:rPr lang="en-US" altLang="zh-TW" u="sng" dirty="0" smtClean="0"/>
              <a:t>(10pt)</a:t>
            </a:r>
            <a:endParaRPr lang="en-US" altLang="zh-TW" dirty="0" smtClean="0"/>
          </a:p>
          <a:p>
            <a:pPr marL="450850" indent="-450850">
              <a:buNone/>
            </a:pPr>
            <a:r>
              <a:rPr lang="en-US" altLang="zh-TW" dirty="0" smtClean="0"/>
              <a:t>(b) Give an </a:t>
            </a:r>
            <a:r>
              <a:rPr lang="en-US" altLang="zh-TW" b="1" dirty="0" smtClean="0"/>
              <a:t>example </a:t>
            </a:r>
            <a:r>
              <a:rPr lang="en-US" altLang="zh-TW" u="sng" dirty="0" smtClean="0"/>
              <a:t>(5pt)</a:t>
            </a:r>
            <a:r>
              <a:rPr lang="en-US" altLang="zh-TW" dirty="0" smtClean="0"/>
              <a:t> of a weighted connected undirected graph G = (V, E) and a vertex v, such that the minimum-cost spanning tree of G is very </a:t>
            </a:r>
            <a:r>
              <a:rPr lang="en-US" altLang="zh-TW" dirty="0" smtClean="0">
                <a:solidFill>
                  <a:srgbClr val="FF0000"/>
                </a:solidFill>
              </a:rPr>
              <a:t>different</a:t>
            </a:r>
            <a:r>
              <a:rPr lang="en-US" altLang="zh-TW" dirty="0" smtClean="0"/>
              <a:t> from the shortest path tree rooted at v. Can the two trees be </a:t>
            </a:r>
            <a:r>
              <a:rPr lang="en-US" altLang="zh-TW" dirty="0" smtClean="0">
                <a:solidFill>
                  <a:srgbClr val="FF0000"/>
                </a:solidFill>
              </a:rPr>
              <a:t>completely disjoint</a:t>
            </a:r>
            <a:r>
              <a:rPr lang="en-US" altLang="zh-TW" dirty="0" smtClean="0"/>
              <a:t>?</a:t>
            </a:r>
            <a:r>
              <a:rPr lang="en-US" altLang="zh-TW" u="sng" dirty="0" smtClean="0"/>
              <a:t>(5pt)</a:t>
            </a:r>
            <a:endParaRPr lang="zh-TW" altLang="en-US" u="sng" dirty="0"/>
          </a:p>
        </p:txBody>
      </p:sp>
    </p:spTree>
    <p:extLst>
      <p:ext uri="{BB962C8B-B14F-4D97-AF65-F5344CB8AC3E}">
        <p14:creationId xmlns:p14="http://schemas.microsoft.com/office/powerpoint/2010/main" val="2552580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2.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7688" y="1484784"/>
            <a:ext cx="8686800" cy="5069160"/>
          </a:xfrm>
        </p:spPr>
        <p:txBody>
          <a:bodyPr>
            <a:normAutofit fontScale="92500" lnSpcReduction="20000"/>
          </a:bodyPr>
          <a:lstStyle/>
          <a:p>
            <a:pPr marL="444500" indent="-444500">
              <a:buNone/>
              <a:tabLst>
                <a:tab pos="355600" algn="l"/>
              </a:tabLst>
            </a:pPr>
            <a:r>
              <a:rPr lang="en-US" altLang="zh-TW" sz="2800" dirty="0" smtClean="0"/>
              <a:t>(b) No, it is </a:t>
            </a:r>
            <a:r>
              <a:rPr lang="en-US" altLang="zh-TW" sz="2800" dirty="0" smtClean="0">
                <a:solidFill>
                  <a:srgbClr val="FF0000"/>
                </a:solidFill>
              </a:rPr>
              <a:t>impossible</a:t>
            </a:r>
            <a:r>
              <a:rPr lang="en-US" altLang="zh-TW" sz="2800" dirty="0" smtClean="0"/>
              <a:t> that the two trees are completely disjointed.</a:t>
            </a:r>
          </a:p>
          <a:p>
            <a:pPr marL="533400" indent="-533400">
              <a:buNone/>
            </a:pPr>
            <a:r>
              <a:rPr lang="en-US" altLang="zh-TW" sz="2800" dirty="0" smtClean="0"/>
              <a:t>      Let T</a:t>
            </a:r>
            <a:r>
              <a:rPr lang="en-US" altLang="zh-TW" sz="2800" baseline="-25000" dirty="0" smtClean="0"/>
              <a:t>m</a:t>
            </a:r>
            <a:r>
              <a:rPr lang="en-US" altLang="zh-TW" sz="2800" dirty="0" smtClean="0"/>
              <a:t> denote the </a:t>
            </a:r>
            <a:r>
              <a:rPr lang="en-US" altLang="zh-TW" sz="2800" u="sng" dirty="0" smtClean="0"/>
              <a:t>minimum cost spanning tree</a:t>
            </a:r>
            <a:r>
              <a:rPr lang="en-US" altLang="zh-TW" sz="2800" dirty="0" smtClean="0"/>
              <a:t> of G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  T</a:t>
            </a:r>
            <a:r>
              <a:rPr lang="en-US" altLang="zh-TW" sz="2800" baseline="-25000" dirty="0"/>
              <a:t>s</a:t>
            </a:r>
            <a:r>
              <a:rPr lang="en-US" altLang="zh-TW" sz="2800" dirty="0" smtClean="0"/>
              <a:t> be the </a:t>
            </a:r>
            <a:r>
              <a:rPr lang="en-US" altLang="zh-TW" sz="2800" u="sng" dirty="0" smtClean="0"/>
              <a:t>shortest path tree</a:t>
            </a:r>
            <a:r>
              <a:rPr lang="en-US" altLang="zh-TW" sz="2800" dirty="0" smtClean="0"/>
              <a:t> rooted at v. </a:t>
            </a:r>
          </a:p>
          <a:p>
            <a:pPr marL="857250" lvl="1" indent="-457200">
              <a:buFont typeface="Wingdings" pitchFamily="2" charset="2"/>
              <a:buAutoNum type="arabicParenBoth"/>
              <a:tabLst>
                <a:tab pos="812800" algn="l"/>
              </a:tabLst>
            </a:pPr>
            <a:r>
              <a:rPr lang="en-US" altLang="zh-TW" sz="2400" dirty="0"/>
              <a:t>v has </a:t>
            </a:r>
            <a:r>
              <a:rPr lang="en-US" altLang="zh-TW" sz="2400" dirty="0">
                <a:solidFill>
                  <a:srgbClr val="FF0000"/>
                </a:solidFill>
              </a:rPr>
              <a:t>only one </a:t>
            </a:r>
            <a:r>
              <a:rPr lang="en-US" altLang="zh-TW" sz="2400" dirty="0"/>
              <a:t>edge</a:t>
            </a:r>
          </a:p>
          <a:p>
            <a:pPr marL="933450" lvl="1" indent="-533400">
              <a:buNone/>
            </a:pPr>
            <a:r>
              <a:rPr lang="en-US" altLang="zh-TW" sz="2400" dirty="0" smtClean="0"/>
              <a:t>       </a:t>
            </a:r>
            <a:r>
              <a:rPr lang="en-US" altLang="zh-TW" sz="2200" dirty="0" smtClean="0"/>
              <a:t>The only edge must be both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and in T</a:t>
            </a:r>
            <a:r>
              <a:rPr lang="en-US" altLang="zh-TW" sz="2200" baseline="-25000" dirty="0" smtClean="0"/>
              <a:t>s</a:t>
            </a:r>
            <a:r>
              <a:rPr lang="en-US" altLang="zh-TW" sz="2200" dirty="0" smtClean="0"/>
              <a:t>. </a:t>
            </a:r>
          </a:p>
          <a:p>
            <a:pPr marL="933450" lvl="1" indent="-533400">
              <a:buNone/>
            </a:pPr>
            <a:r>
              <a:rPr lang="en-US" altLang="zh-TW" sz="2200" dirty="0" smtClean="0"/>
              <a:t>        Otherwise v will be </a:t>
            </a:r>
            <a:r>
              <a:rPr lang="en-US" altLang="zh-TW" sz="2200" dirty="0" smtClean="0">
                <a:solidFill>
                  <a:srgbClr val="0000CC"/>
                </a:solidFill>
              </a:rPr>
              <a:t>disconnected</a:t>
            </a:r>
            <a:r>
              <a:rPr lang="en-US" altLang="zh-TW" sz="2200" dirty="0" smtClean="0"/>
              <a:t> from Tm and from T</a:t>
            </a:r>
          </a:p>
          <a:p>
            <a:pPr marL="812800" lvl="1" indent="-412750">
              <a:buFont typeface="Wingdings" pitchFamily="2" charset="2"/>
              <a:buAutoNum type="arabicParenBoth" startAt="2"/>
            </a:pPr>
            <a:r>
              <a:rPr lang="en-US" altLang="zh-TW" sz="2400" dirty="0" smtClean="0"/>
              <a:t>v has </a:t>
            </a:r>
            <a:r>
              <a:rPr lang="en-US" altLang="zh-TW" sz="2400" dirty="0" smtClean="0">
                <a:solidFill>
                  <a:srgbClr val="FF0000"/>
                </a:solidFill>
              </a:rPr>
              <a:t>more than one</a:t>
            </a:r>
            <a:r>
              <a:rPr lang="en-US" altLang="zh-TW" sz="2400" dirty="0" smtClean="0">
                <a:solidFill>
                  <a:srgbClr val="0000CC"/>
                </a:solidFill>
              </a:rPr>
              <a:t> </a:t>
            </a:r>
            <a:r>
              <a:rPr lang="en-US" altLang="zh-TW" sz="2400" dirty="0" smtClean="0"/>
              <a:t>edge</a:t>
            </a:r>
          </a:p>
          <a:p>
            <a:pPr marL="533400" indent="-533400"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    </a:t>
            </a:r>
            <a:r>
              <a:rPr lang="en-US" altLang="zh-TW" sz="2400" dirty="0"/>
              <a:t>Let (v, u) be the minimum weighted edge among all edges of v.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</a:t>
            </a:r>
            <a:r>
              <a:rPr lang="en-US" altLang="zh-TW" sz="2400" dirty="0"/>
              <a:t>Then (v, u) must belong to both T</a:t>
            </a:r>
            <a:r>
              <a:rPr lang="en-US" altLang="zh-TW" sz="2400" baseline="-25000" dirty="0"/>
              <a:t>m</a:t>
            </a:r>
            <a:r>
              <a:rPr lang="en-US" altLang="zh-TW" sz="2400" dirty="0"/>
              <a:t> and </a:t>
            </a:r>
            <a:r>
              <a:rPr lang="en-US" altLang="zh-TW" sz="2400" dirty="0" smtClean="0"/>
              <a:t>T</a:t>
            </a:r>
            <a:r>
              <a:rPr lang="en-US" altLang="zh-TW" sz="2400" baseline="-25000" dirty="0"/>
              <a:t>s</a:t>
            </a:r>
            <a:r>
              <a:rPr lang="en-US" altLang="zh-TW" sz="2400" dirty="0" smtClean="0"/>
              <a:t>.</a:t>
            </a:r>
            <a:endParaRPr lang="en-US" altLang="zh-TW" sz="2400" dirty="0"/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200" dirty="0" smtClean="0"/>
              <a:t>If </a:t>
            </a:r>
            <a:r>
              <a:rPr lang="en-US" altLang="zh-TW" sz="2200" dirty="0"/>
              <a:t>(v, u) is not in </a:t>
            </a:r>
            <a:r>
              <a:rPr lang="en-US" altLang="zh-TW" sz="22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200" b="1" baseline="-25000" dirty="0" smtClean="0">
                <a:solidFill>
                  <a:srgbClr val="0000CC"/>
                </a:solidFill>
              </a:rPr>
              <a:t>m</a:t>
            </a:r>
            <a:r>
              <a:rPr lang="en-US" altLang="zh-TW" sz="2200" dirty="0" smtClean="0"/>
              <a:t>,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must include some other edge (v, w).</a:t>
            </a:r>
          </a:p>
          <a:p>
            <a:pPr marL="1079500" lvl="1" indent="-266700">
              <a:buNone/>
              <a:tabLst>
                <a:tab pos="1079500" algn="l"/>
              </a:tabLst>
            </a:pPr>
            <a:r>
              <a:rPr lang="en-US" altLang="zh-TW" sz="2200" dirty="0" smtClean="0"/>
              <a:t>     But by replacing (v, w) with (v, u)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/>
              <a:t> </a:t>
            </a:r>
            <a:r>
              <a:rPr lang="en-US" altLang="zh-TW" sz="2200" dirty="0" smtClean="0"/>
              <a:t>=&gt; a new tree with lower weight </a:t>
            </a:r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000" dirty="0" smtClean="0"/>
              <a:t>If (v, u) is not in </a:t>
            </a:r>
            <a:r>
              <a:rPr lang="en-US" altLang="zh-TW" sz="20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000" b="1" baseline="-25000" dirty="0" smtClean="0">
                <a:solidFill>
                  <a:srgbClr val="0000CC"/>
                </a:solidFill>
              </a:rPr>
              <a:t>s</a:t>
            </a:r>
            <a:r>
              <a:rPr lang="en-US" altLang="zh-TW" sz="2000" dirty="0" smtClean="0"/>
              <a:t>, the </a:t>
            </a:r>
            <a:r>
              <a:rPr lang="en-US" altLang="zh-TW" sz="2000" dirty="0" smtClean="0">
                <a:solidFill>
                  <a:srgbClr val="0000CC"/>
                </a:solidFill>
              </a:rPr>
              <a:t>shortest path </a:t>
            </a:r>
            <a:r>
              <a:rPr lang="el-GR" altLang="zh-TW" sz="2000" b="1" dirty="0" smtClean="0">
                <a:solidFill>
                  <a:srgbClr val="0000CC"/>
                </a:solidFill>
              </a:rPr>
              <a:t>π</a:t>
            </a:r>
            <a:r>
              <a:rPr lang="en-US" altLang="zh-TW" sz="2000" dirty="0" smtClean="0">
                <a:solidFill>
                  <a:srgbClr val="0000CC"/>
                </a:solidFill>
              </a:rPr>
              <a:t> from v to u </a:t>
            </a:r>
            <a:r>
              <a:rPr lang="en-US" altLang="zh-TW" sz="2000" dirty="0" smtClean="0"/>
              <a:t>must include some other edge </a:t>
            </a:r>
            <a:r>
              <a:rPr lang="en-US" altLang="zh-TW" sz="2000" dirty="0" smtClean="0">
                <a:solidFill>
                  <a:srgbClr val="0000CC"/>
                </a:solidFill>
              </a:rPr>
              <a:t>(v, w)</a:t>
            </a:r>
            <a:r>
              <a:rPr lang="en-US" altLang="zh-TW" sz="2000" dirty="0" smtClean="0"/>
              <a:t>, but the edge (v, u) is shorter than </a:t>
            </a:r>
            <a:r>
              <a:rPr lang="el-GR" altLang="zh-TW" sz="2000" b="1" dirty="0" smtClean="0"/>
              <a:t>π</a:t>
            </a:r>
            <a:endParaRPr lang="en-US" altLang="zh-TW" sz="2000" b="1" dirty="0" smtClean="0"/>
          </a:p>
          <a:p>
            <a:pPr marL="393700" indent="-266700">
              <a:tabLst>
                <a:tab pos="1079500" algn="l"/>
              </a:tabLst>
            </a:pP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/>
              <a:t> </a:t>
            </a:r>
            <a:r>
              <a:rPr lang="en-US" altLang="zh-TW" u="sng" dirty="0"/>
              <a:t>The original statement proved true</a:t>
            </a:r>
            <a:r>
              <a:rPr lang="en-US" altLang="zh-TW" u="sng" dirty="0" smtClean="0"/>
              <a:t>.</a:t>
            </a:r>
            <a:endParaRPr lang="en-US" altLang="zh-TW" sz="2300" dirty="0" smtClean="0"/>
          </a:p>
          <a:p>
            <a:pPr marL="533400" indent="-533400">
              <a:buNone/>
            </a:pP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08911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pPr marL="450850" indent="-450850">
              <a:buNone/>
            </a:pPr>
            <a:r>
              <a:rPr lang="en-US" altLang="zh-TW" sz="2800" dirty="0" smtClean="0"/>
              <a:t>(a) Run the </a:t>
            </a:r>
            <a:r>
              <a:rPr lang="en-US" altLang="zh-TW" sz="2800" dirty="0" smtClean="0">
                <a:solidFill>
                  <a:srgbClr val="FF0000"/>
                </a:solidFill>
              </a:rPr>
              <a:t>strongly connected components</a:t>
            </a:r>
            <a:r>
              <a:rPr lang="en-US" altLang="zh-TW" sz="2800" dirty="0" smtClean="0"/>
              <a:t> algorithm on the directed graph shown in Figure 1. </a:t>
            </a:r>
            <a:r>
              <a:rPr lang="en-US" altLang="zh-TW" sz="2800" u="sng" dirty="0" smtClean="0"/>
              <a:t>(10pt)</a:t>
            </a:r>
            <a:endParaRPr lang="en-US" altLang="zh-TW" sz="2800" dirty="0" smtClean="0"/>
          </a:p>
          <a:p>
            <a:pPr lvl="1"/>
            <a:r>
              <a:rPr lang="en-US" altLang="zh-TW" sz="2400" dirty="0" smtClean="0"/>
              <a:t>When traversing the graph, the algorithm should follow the given DFS numbers. </a:t>
            </a:r>
          </a:p>
          <a:p>
            <a:pPr lvl="1"/>
            <a:r>
              <a:rPr lang="en-US" altLang="zh-TW" sz="2400" dirty="0" smtClean="0"/>
              <a:t>Show the </a:t>
            </a:r>
            <a:r>
              <a:rPr lang="en-US" altLang="zh-TW" sz="2400" dirty="0" smtClean="0">
                <a:solidFill>
                  <a:srgbClr val="0000CC"/>
                </a:solidFill>
              </a:rPr>
              <a:t>High</a:t>
            </a:r>
            <a:r>
              <a:rPr lang="en-US" altLang="zh-TW" sz="2400" dirty="0" smtClean="0"/>
              <a:t> values as computed by the </a:t>
            </a:r>
            <a:r>
              <a:rPr lang="en-US" altLang="zh-TW" sz="2400" dirty="0"/>
              <a:t>algorithm</a:t>
            </a:r>
            <a:r>
              <a:rPr lang="en-US" altLang="zh-TW" sz="2400" dirty="0" smtClean="0"/>
              <a:t> in each step.</a:t>
            </a:r>
            <a:r>
              <a:rPr lang="en-US" altLang="zh-TW" sz="2400" u="sng" dirty="0" smtClean="0"/>
              <a:t> </a:t>
            </a:r>
            <a:endParaRPr lang="en-US" altLang="zh-TW" sz="2400" dirty="0" smtClean="0"/>
          </a:p>
        </p:txBody>
      </p:sp>
      <p:sp>
        <p:nvSpPr>
          <p:cNvPr id="4" name="橢圓 3"/>
          <p:cNvSpPr/>
          <p:nvPr/>
        </p:nvSpPr>
        <p:spPr>
          <a:xfrm>
            <a:off x="7452320" y="429309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7452320" y="515719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7452320" y="609329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6444208" y="515719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948264" y="4725144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948264" y="566124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8460432" y="515719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8028384" y="4725144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8028384" y="566124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/>
          <p:cNvCxnSpPr/>
          <p:nvPr/>
        </p:nvCxnSpPr>
        <p:spPr>
          <a:xfrm flipV="1">
            <a:off x="6588224" y="4869160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V="1">
            <a:off x="7092280" y="4437112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>
            <a:off x="6588224" y="530120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>
            <a:off x="7092280" y="580526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>
            <a:off x="7524328" y="443711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7524328" y="530120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 flipV="1">
            <a:off x="7596336" y="4869160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V="1">
            <a:off x="7668344" y="580526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>
          <a:xfrm flipH="1" flipV="1">
            <a:off x="8172400" y="486916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8172400" y="5373216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7380312" y="39237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7524328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7380312" y="6156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7956376" y="4437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8086738" y="56612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8590794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6156176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6660232" y="55892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732240" y="44998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cxnSp>
        <p:nvCxnSpPr>
          <p:cNvPr id="32" name="直線單箭頭接點 31"/>
          <p:cNvCxnSpPr/>
          <p:nvPr/>
        </p:nvCxnSpPr>
        <p:spPr>
          <a:xfrm flipH="1">
            <a:off x="6660232" y="522920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467544" y="4133398"/>
            <a:ext cx="57606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>
              <a:spcBef>
                <a:spcPct val="20000"/>
              </a:spcBef>
              <a:tabLst>
                <a:tab pos="450850" algn="l"/>
              </a:tabLst>
            </a:pPr>
            <a:r>
              <a:rPr lang="en-US" altLang="zh-TW" sz="2800" dirty="0"/>
              <a:t>(b) </a:t>
            </a:r>
            <a:r>
              <a:rPr lang="en-US" altLang="zh-TW" sz="2800" dirty="0">
                <a:solidFill>
                  <a:srgbClr val="FF0000"/>
                </a:solidFill>
              </a:rPr>
              <a:t>Add the edge (4, 2) </a:t>
            </a:r>
            <a:r>
              <a:rPr lang="en-US" altLang="zh-TW" sz="2800" dirty="0"/>
              <a:t>to the graph and discuss the changes this makes to the execution of the algorithm. </a:t>
            </a:r>
            <a:r>
              <a:rPr lang="en-US" altLang="zh-TW" sz="2800" u="sng" dirty="0"/>
              <a:t>(10pt)</a:t>
            </a:r>
            <a:endParaRPr lang="zh-TW" alt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898146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/>
        </p:nvGraphicFramePr>
        <p:xfrm>
          <a:off x="323528" y="116632"/>
          <a:ext cx="8424940" cy="65728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4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8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9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3" name="矩形 72"/>
          <p:cNvSpPr/>
          <p:nvPr/>
        </p:nvSpPr>
        <p:spPr>
          <a:xfrm>
            <a:off x="6156176" y="899428"/>
            <a:ext cx="2736304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33600" y="1911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33600" y="29448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33600" y="3294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33600" y="3639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3600" y="4680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633600" y="6408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矩形 73"/>
          <p:cNvSpPr/>
          <p:nvPr/>
        </p:nvSpPr>
        <p:spPr>
          <a:xfrm>
            <a:off x="-36512" y="0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(a) </a:t>
            </a:r>
            <a:endParaRPr lang="zh-TW" altLang="en-US" dirty="0"/>
          </a:p>
        </p:txBody>
      </p:sp>
      <p:sp>
        <p:nvSpPr>
          <p:cNvPr id="75" name="橢圓 74"/>
          <p:cNvSpPr/>
          <p:nvPr/>
        </p:nvSpPr>
        <p:spPr>
          <a:xfrm>
            <a:off x="7884368" y="134076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6" name="橢圓 75"/>
          <p:cNvSpPr/>
          <p:nvPr/>
        </p:nvSpPr>
        <p:spPr>
          <a:xfrm>
            <a:off x="8316416" y="1844824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8" name="橢圓 77"/>
          <p:cNvSpPr/>
          <p:nvPr/>
        </p:nvSpPr>
        <p:spPr>
          <a:xfrm>
            <a:off x="7236296" y="278092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0" name="橢圓 79"/>
          <p:cNvSpPr/>
          <p:nvPr/>
        </p:nvSpPr>
        <p:spPr>
          <a:xfrm>
            <a:off x="6228184" y="980728"/>
            <a:ext cx="1584176" cy="1440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3" name="橢圓 42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橢圓 48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橢圓 49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單箭頭接點 51"/>
          <p:cNvCxnSpPr/>
          <p:nvPr/>
        </p:nvCxnSpPr>
        <p:spPr>
          <a:xfrm flipV="1">
            <a:off x="6588224" y="184482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直線單箭頭接點 52"/>
          <p:cNvCxnSpPr/>
          <p:nvPr/>
        </p:nvCxnSpPr>
        <p:spPr>
          <a:xfrm flipV="1">
            <a:off x="7092280" y="14127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直線單箭頭接點 55"/>
          <p:cNvCxnSpPr/>
          <p:nvPr/>
        </p:nvCxnSpPr>
        <p:spPr>
          <a:xfrm>
            <a:off x="7524328" y="141277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/>
          <p:nvPr/>
        </p:nvCxnSpPr>
        <p:spPr>
          <a:xfrm flipV="1">
            <a:off x="7596336" y="1844824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直線單箭頭接點 59"/>
          <p:cNvCxnSpPr/>
          <p:nvPr/>
        </p:nvCxnSpPr>
        <p:spPr>
          <a:xfrm flipH="1" flipV="1">
            <a:off x="8172400" y="184482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文字方塊 61"/>
          <p:cNvSpPr txBox="1"/>
          <p:nvPr/>
        </p:nvSpPr>
        <p:spPr>
          <a:xfrm>
            <a:off x="7380312" y="8994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7524328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7380312" y="3131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65" name="文字方塊 64"/>
          <p:cNvSpPr txBox="1"/>
          <p:nvPr/>
        </p:nvSpPr>
        <p:spPr>
          <a:xfrm>
            <a:off x="7956376" y="14127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590794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615617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6732240" y="14754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sp>
        <p:nvSpPr>
          <p:cNvPr id="81" name="橢圓 80"/>
          <p:cNvSpPr/>
          <p:nvPr/>
        </p:nvSpPr>
        <p:spPr>
          <a:xfrm>
            <a:off x="6660232" y="249289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7" name="橢圓 76"/>
          <p:cNvSpPr/>
          <p:nvPr/>
        </p:nvSpPr>
        <p:spPr>
          <a:xfrm>
            <a:off x="7884368" y="242088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橢圓 44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4" name="直線單箭頭接點 53"/>
          <p:cNvCxnSpPr/>
          <p:nvPr/>
        </p:nvCxnSpPr>
        <p:spPr>
          <a:xfrm>
            <a:off x="6588224" y="2276872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直線單箭頭接點 54"/>
          <p:cNvCxnSpPr/>
          <p:nvPr/>
        </p:nvCxnSpPr>
        <p:spPr>
          <a:xfrm>
            <a:off x="7092280" y="278092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直線單箭頭接點 56"/>
          <p:cNvCxnSpPr/>
          <p:nvPr/>
        </p:nvCxnSpPr>
        <p:spPr>
          <a:xfrm>
            <a:off x="75243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直線單箭頭接點 58"/>
          <p:cNvCxnSpPr/>
          <p:nvPr/>
        </p:nvCxnSpPr>
        <p:spPr>
          <a:xfrm flipV="1">
            <a:off x="7668344" y="2780928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直線單箭頭接點 60"/>
          <p:cNvCxnSpPr/>
          <p:nvPr/>
        </p:nvCxnSpPr>
        <p:spPr>
          <a:xfrm flipV="1">
            <a:off x="8172400" y="234888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文字方塊 65"/>
          <p:cNvSpPr txBox="1"/>
          <p:nvPr/>
        </p:nvSpPr>
        <p:spPr>
          <a:xfrm>
            <a:off x="8086738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69" name="文字方塊 68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cxnSp>
        <p:nvCxnSpPr>
          <p:cNvPr id="71" name="直線單箭頭接點 70"/>
          <p:cNvCxnSpPr/>
          <p:nvPr/>
        </p:nvCxnSpPr>
        <p:spPr>
          <a:xfrm flipH="1">
            <a:off x="6660232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文字方塊 78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3990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表格 105"/>
          <p:cNvGraphicFramePr>
            <a:graphicFrameLocks noGrp="1"/>
          </p:cNvGraphicFramePr>
          <p:nvPr/>
        </p:nvGraphicFramePr>
        <p:xfrm>
          <a:off x="323528" y="328498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1" name="表格 100"/>
          <p:cNvGraphicFramePr>
            <a:graphicFrameLocks noGrp="1"/>
          </p:cNvGraphicFramePr>
          <p:nvPr/>
        </p:nvGraphicFramePr>
        <p:xfrm>
          <a:off x="323528" y="292494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6" name="表格 95"/>
          <p:cNvGraphicFramePr>
            <a:graphicFrameLocks noGrp="1"/>
          </p:cNvGraphicFramePr>
          <p:nvPr/>
        </p:nvGraphicFramePr>
        <p:xfrm>
          <a:off x="323524" y="256490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表格 90"/>
          <p:cNvGraphicFramePr>
            <a:graphicFrameLocks noGrp="1"/>
          </p:cNvGraphicFramePr>
          <p:nvPr/>
        </p:nvGraphicFramePr>
        <p:xfrm>
          <a:off x="323528" y="220486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" name="表格 82"/>
          <p:cNvGraphicFramePr>
            <a:graphicFrameLocks noGrp="1"/>
          </p:cNvGraphicFramePr>
          <p:nvPr/>
        </p:nvGraphicFramePr>
        <p:xfrm>
          <a:off x="323528" y="1858925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8" name="表格 77"/>
          <p:cNvGraphicFramePr>
            <a:graphicFrameLocks noGrp="1"/>
          </p:cNvGraphicFramePr>
          <p:nvPr/>
        </p:nvGraphicFramePr>
        <p:xfrm>
          <a:off x="323528" y="1498885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表格 41"/>
          <p:cNvGraphicFramePr>
            <a:graphicFrameLocks noGrp="1"/>
          </p:cNvGraphicFramePr>
          <p:nvPr/>
        </p:nvGraphicFramePr>
        <p:xfrm>
          <a:off x="323528" y="1138845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內容版面配置區 55"/>
          <p:cNvGraphicFramePr>
            <a:graphicFrameLocks/>
          </p:cNvGraphicFramePr>
          <p:nvPr/>
        </p:nvGraphicFramePr>
        <p:xfrm>
          <a:off x="323528" y="116632"/>
          <a:ext cx="8424940" cy="103781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3" name="矩形 72"/>
          <p:cNvSpPr/>
          <p:nvPr/>
        </p:nvSpPr>
        <p:spPr>
          <a:xfrm>
            <a:off x="6156176" y="899428"/>
            <a:ext cx="2736304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橢圓 42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0" name="橢圓 89"/>
          <p:cNvSpPr/>
          <p:nvPr/>
        </p:nvSpPr>
        <p:spPr>
          <a:xfrm>
            <a:off x="7884368" y="141277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9" name="橢圓 38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2" name="橢圓 71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橢圓 73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6" name="文字方塊 75"/>
          <p:cNvSpPr txBox="1"/>
          <p:nvPr/>
        </p:nvSpPr>
        <p:spPr>
          <a:xfrm>
            <a:off x="2267744" y="46738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8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2" name="文字方塊 81"/>
          <p:cNvSpPr txBox="1"/>
          <p:nvPr/>
        </p:nvSpPr>
        <p:spPr>
          <a:xfrm>
            <a:off x="313101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7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99510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6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7" name="文字方塊 86"/>
          <p:cNvSpPr txBox="1"/>
          <p:nvPr/>
        </p:nvSpPr>
        <p:spPr>
          <a:xfrm>
            <a:off x="2267744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8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313101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7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633600" y="1911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文字方塊 64"/>
          <p:cNvSpPr txBox="1"/>
          <p:nvPr/>
        </p:nvSpPr>
        <p:spPr>
          <a:xfrm>
            <a:off x="7956376" y="14034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92" name="文字方塊 91"/>
          <p:cNvSpPr txBox="1"/>
          <p:nvPr/>
        </p:nvSpPr>
        <p:spPr>
          <a:xfrm>
            <a:off x="399510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6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4" name="橢圓 83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4" name="矩形 93"/>
          <p:cNvSpPr/>
          <p:nvPr/>
        </p:nvSpPr>
        <p:spPr>
          <a:xfrm>
            <a:off x="3995936" y="22048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5" name="矩形 94"/>
          <p:cNvSpPr/>
          <p:nvPr/>
        </p:nvSpPr>
        <p:spPr>
          <a:xfrm>
            <a:off x="3131840" y="22048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5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2" name="文字方塊 101"/>
          <p:cNvSpPr txBox="1"/>
          <p:nvPr/>
        </p:nvSpPr>
        <p:spPr>
          <a:xfrm>
            <a:off x="565212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4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4787194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5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7" name="矩形 106"/>
          <p:cNvSpPr/>
          <p:nvPr/>
        </p:nvSpPr>
        <p:spPr>
          <a:xfrm>
            <a:off x="3996000" y="1872000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8" name="矩形 107"/>
          <p:cNvSpPr/>
          <p:nvPr/>
        </p:nvSpPr>
        <p:spPr>
          <a:xfrm>
            <a:off x="3995936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1" name="矩形 110"/>
          <p:cNvSpPr/>
          <p:nvPr/>
        </p:nvSpPr>
        <p:spPr>
          <a:xfrm>
            <a:off x="5652120" y="292494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4" name="矩形 113"/>
          <p:cNvSpPr/>
          <p:nvPr/>
        </p:nvSpPr>
        <p:spPr>
          <a:xfrm>
            <a:off x="5652120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5" name="橢圓 114"/>
          <p:cNvSpPr/>
          <p:nvPr/>
        </p:nvSpPr>
        <p:spPr>
          <a:xfrm>
            <a:off x="633600" y="2996952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6" name="橢圓 115"/>
          <p:cNvSpPr/>
          <p:nvPr/>
        </p:nvSpPr>
        <p:spPr>
          <a:xfrm>
            <a:off x="8316416" y="1916832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590794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49" name="橢圓 48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0" name="直線單箭頭接點 59"/>
          <p:cNvCxnSpPr/>
          <p:nvPr/>
        </p:nvCxnSpPr>
        <p:spPr>
          <a:xfrm flipH="1" flipV="1">
            <a:off x="8172400" y="184482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橢圓 103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7" name="矩形 116"/>
          <p:cNvSpPr/>
          <p:nvPr/>
        </p:nvSpPr>
        <p:spPr>
          <a:xfrm>
            <a:off x="4788024" y="3284984"/>
            <a:ext cx="288032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8" name="矩形 117"/>
          <p:cNvSpPr/>
          <p:nvPr/>
        </p:nvSpPr>
        <p:spPr>
          <a:xfrm>
            <a:off x="4788024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9" name="文字方塊 118"/>
          <p:cNvSpPr txBox="1"/>
          <p:nvPr/>
        </p:nvSpPr>
        <p:spPr>
          <a:xfrm>
            <a:off x="5652120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4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633600" y="3356992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1" name="橢圓 120"/>
          <p:cNvSpPr/>
          <p:nvPr/>
        </p:nvSpPr>
        <p:spPr>
          <a:xfrm>
            <a:off x="7884368" y="249289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0" name="橢圓 109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1" name="直線單箭頭接點 60"/>
          <p:cNvCxnSpPr/>
          <p:nvPr/>
        </p:nvCxnSpPr>
        <p:spPr>
          <a:xfrm flipV="1">
            <a:off x="8172400" y="234888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文字方塊 65"/>
          <p:cNvSpPr txBox="1"/>
          <p:nvPr/>
        </p:nvSpPr>
        <p:spPr>
          <a:xfrm>
            <a:off x="8086738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graphicFrame>
        <p:nvGraphicFramePr>
          <p:cNvPr id="122" name="表格 121"/>
          <p:cNvGraphicFramePr>
            <a:graphicFrameLocks noGrp="1"/>
          </p:cNvGraphicFramePr>
          <p:nvPr/>
        </p:nvGraphicFramePr>
        <p:xfrm>
          <a:off x="323524" y="364502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3" name="矩形 122"/>
          <p:cNvSpPr/>
          <p:nvPr/>
        </p:nvSpPr>
        <p:spPr>
          <a:xfrm>
            <a:off x="5652120" y="328498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5" name="文字方塊 124"/>
          <p:cNvSpPr txBox="1"/>
          <p:nvPr/>
        </p:nvSpPr>
        <p:spPr>
          <a:xfrm>
            <a:off x="5076056" y="306896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3419047" y="198884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4788024" y="328498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9" name="橢圓 128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0" name="矩形 129"/>
          <p:cNvSpPr/>
          <p:nvPr/>
        </p:nvSpPr>
        <p:spPr>
          <a:xfrm>
            <a:off x="4788024" y="364502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1" name="矩形 130"/>
          <p:cNvSpPr/>
          <p:nvPr/>
        </p:nvSpPr>
        <p:spPr>
          <a:xfrm>
            <a:off x="3131840" y="3645024"/>
            <a:ext cx="288032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2" name="文字方塊 131"/>
          <p:cNvSpPr txBox="1"/>
          <p:nvPr/>
        </p:nvSpPr>
        <p:spPr>
          <a:xfrm>
            <a:off x="3491055" y="3419708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131840" y="364502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6" name="矩形 135"/>
          <p:cNvSpPr/>
          <p:nvPr/>
        </p:nvSpPr>
        <p:spPr>
          <a:xfrm>
            <a:off x="3131840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7" name="橢圓 136"/>
          <p:cNvSpPr/>
          <p:nvPr/>
        </p:nvSpPr>
        <p:spPr>
          <a:xfrm>
            <a:off x="7236296" y="2852936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橢圓 44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文字方塊 63"/>
          <p:cNvSpPr txBox="1"/>
          <p:nvPr/>
        </p:nvSpPr>
        <p:spPr>
          <a:xfrm>
            <a:off x="7380312" y="3131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80" name="橢圓 79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5" name="橢圓 84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3" name="橢圓 92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8" name="橢圓 127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7" name="直線單箭頭接點 56"/>
          <p:cNvCxnSpPr/>
          <p:nvPr/>
        </p:nvCxnSpPr>
        <p:spPr>
          <a:xfrm>
            <a:off x="75243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/>
          <p:nvPr/>
        </p:nvCxnSpPr>
        <p:spPr>
          <a:xfrm flipV="1">
            <a:off x="7596336" y="1844824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直線單箭頭接點 58"/>
          <p:cNvCxnSpPr/>
          <p:nvPr/>
        </p:nvCxnSpPr>
        <p:spPr>
          <a:xfrm flipV="1">
            <a:off x="7668344" y="2780928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8" name="橢圓 137"/>
          <p:cNvSpPr/>
          <p:nvPr/>
        </p:nvSpPr>
        <p:spPr>
          <a:xfrm>
            <a:off x="633600" y="3717032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39" name="表格 138"/>
          <p:cNvGraphicFramePr>
            <a:graphicFrameLocks noGrp="1"/>
          </p:cNvGraphicFramePr>
          <p:nvPr/>
        </p:nvGraphicFramePr>
        <p:xfrm>
          <a:off x="323524" y="400506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0" name="矩形 139"/>
          <p:cNvSpPr/>
          <p:nvPr/>
        </p:nvSpPr>
        <p:spPr>
          <a:xfrm>
            <a:off x="2267744" y="40050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3" name="矩形 142"/>
          <p:cNvSpPr/>
          <p:nvPr/>
        </p:nvSpPr>
        <p:spPr>
          <a:xfrm>
            <a:off x="3131840" y="4005064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4" name="文字方塊 143"/>
          <p:cNvSpPr txBox="1"/>
          <p:nvPr/>
        </p:nvSpPr>
        <p:spPr>
          <a:xfrm>
            <a:off x="2554951" y="378904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46" name="橢圓 145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7" name="橢圓 146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48" name="表格 147"/>
          <p:cNvGraphicFramePr>
            <a:graphicFrameLocks noGrp="1"/>
          </p:cNvGraphicFramePr>
          <p:nvPr/>
        </p:nvGraphicFramePr>
        <p:xfrm>
          <a:off x="323528" y="4365104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9" name="橢圓 148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0" name="橢圓 149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1" name="文字方塊 150"/>
          <p:cNvSpPr txBox="1"/>
          <p:nvPr/>
        </p:nvSpPr>
        <p:spPr>
          <a:xfrm>
            <a:off x="651538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3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152" name="表格 151"/>
          <p:cNvGraphicFramePr>
            <a:graphicFrameLocks noGrp="1"/>
          </p:cNvGraphicFramePr>
          <p:nvPr/>
        </p:nvGraphicFramePr>
        <p:xfrm>
          <a:off x="323528" y="4667237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5" name="橢圓 154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6" name="文字方塊 155"/>
          <p:cNvSpPr txBox="1"/>
          <p:nvPr/>
        </p:nvSpPr>
        <p:spPr>
          <a:xfrm>
            <a:off x="7379482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2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157" name="文字方塊 156"/>
          <p:cNvSpPr txBox="1"/>
          <p:nvPr/>
        </p:nvSpPr>
        <p:spPr>
          <a:xfrm>
            <a:off x="6516216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3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7344000" y="4680000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0" name="矩形 159"/>
          <p:cNvSpPr/>
          <p:nvPr/>
        </p:nvSpPr>
        <p:spPr>
          <a:xfrm>
            <a:off x="7380312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1" name="橢圓 160"/>
          <p:cNvSpPr/>
          <p:nvPr/>
        </p:nvSpPr>
        <p:spPr>
          <a:xfrm>
            <a:off x="633600" y="4725144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2" name="橢圓 161"/>
          <p:cNvSpPr/>
          <p:nvPr/>
        </p:nvSpPr>
        <p:spPr>
          <a:xfrm>
            <a:off x="6660232" y="2564904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5" name="直線單箭頭接點 54"/>
          <p:cNvCxnSpPr/>
          <p:nvPr/>
        </p:nvCxnSpPr>
        <p:spPr>
          <a:xfrm>
            <a:off x="7092280" y="278092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4" name="橢圓 153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9" name="文字方塊 68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graphicFrame>
        <p:nvGraphicFramePr>
          <p:cNvPr id="163" name="表格 162"/>
          <p:cNvGraphicFramePr>
            <a:graphicFrameLocks noGrp="1"/>
          </p:cNvGraphicFramePr>
          <p:nvPr/>
        </p:nvGraphicFramePr>
        <p:xfrm>
          <a:off x="323528" y="5013176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4" name="文字方塊 163"/>
          <p:cNvSpPr txBox="1"/>
          <p:nvPr/>
        </p:nvSpPr>
        <p:spPr>
          <a:xfrm>
            <a:off x="7380312" y="47667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</a:rPr>
              <a:t>2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7380312" y="501317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7" name="矩形 166"/>
          <p:cNvSpPr/>
          <p:nvPr/>
        </p:nvSpPr>
        <p:spPr>
          <a:xfrm>
            <a:off x="6516216" y="501317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8" name="文字方塊 167"/>
          <p:cNvSpPr txBox="1"/>
          <p:nvPr/>
        </p:nvSpPr>
        <p:spPr>
          <a:xfrm>
            <a:off x="6803423" y="4797152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69" name="橢圓 168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0" name="橢圓 169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71" name="表格 170"/>
          <p:cNvGraphicFramePr>
            <a:graphicFrameLocks noGrp="1"/>
          </p:cNvGraphicFramePr>
          <p:nvPr/>
        </p:nvGraphicFramePr>
        <p:xfrm>
          <a:off x="323528" y="5315309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172" name="矩形 171"/>
          <p:cNvSpPr/>
          <p:nvPr/>
        </p:nvSpPr>
        <p:spPr>
          <a:xfrm>
            <a:off x="8172400" y="46738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/>
          </a:p>
        </p:txBody>
      </p:sp>
      <p:sp>
        <p:nvSpPr>
          <p:cNvPr id="173" name="橢圓 172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5" name="橢圓 174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6" name="矩形 175"/>
          <p:cNvSpPr/>
          <p:nvPr/>
        </p:nvSpPr>
        <p:spPr>
          <a:xfrm>
            <a:off x="8172400" y="5373216"/>
            <a:ext cx="288032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7" name="矩形 176"/>
          <p:cNvSpPr/>
          <p:nvPr/>
        </p:nvSpPr>
        <p:spPr>
          <a:xfrm>
            <a:off x="1475656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8" name="文字方塊 177"/>
          <p:cNvSpPr txBox="1"/>
          <p:nvPr/>
        </p:nvSpPr>
        <p:spPr>
          <a:xfrm>
            <a:off x="7524328" y="522920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8172400" y="5301208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/>
              <a:t>1</a:t>
            </a:r>
            <a:endParaRPr lang="zh-TW" altLang="en-US" b="0" dirty="0"/>
          </a:p>
        </p:txBody>
      </p:sp>
      <p:sp>
        <p:nvSpPr>
          <p:cNvPr id="180" name="矩形 179"/>
          <p:cNvSpPr/>
          <p:nvPr/>
        </p:nvSpPr>
        <p:spPr>
          <a:xfrm>
            <a:off x="8171570" y="530120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600" b="0" dirty="0" smtClean="0">
                <a:solidFill>
                  <a:srgbClr val="FF0000"/>
                </a:solidFill>
              </a:rPr>
              <a:t>9</a:t>
            </a:r>
            <a:endParaRPr lang="zh-TW" altLang="en-US" sz="1600" b="0" dirty="0">
              <a:solidFill>
                <a:srgbClr val="FF0000"/>
              </a:solidFill>
            </a:endParaRPr>
          </a:p>
        </p:txBody>
      </p:sp>
      <p:graphicFrame>
        <p:nvGraphicFramePr>
          <p:cNvPr id="181" name="表格 180"/>
          <p:cNvGraphicFramePr>
            <a:graphicFrameLocks noGrp="1"/>
          </p:cNvGraphicFramePr>
          <p:nvPr/>
        </p:nvGraphicFramePr>
        <p:xfrm>
          <a:off x="323528" y="5675349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2" name="橢圓 181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4" name="文字方塊 183"/>
          <p:cNvSpPr txBox="1"/>
          <p:nvPr/>
        </p:nvSpPr>
        <p:spPr>
          <a:xfrm>
            <a:off x="6804248" y="550794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516216" y="573325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6" name="矩形 185"/>
          <p:cNvSpPr/>
          <p:nvPr/>
        </p:nvSpPr>
        <p:spPr>
          <a:xfrm>
            <a:off x="8172400" y="5733256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8" name="矩形 187"/>
          <p:cNvSpPr/>
          <p:nvPr/>
        </p:nvSpPr>
        <p:spPr>
          <a:xfrm>
            <a:off x="6444208" y="5661248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0" dirty="0" smtClean="0"/>
              <a:t>3</a:t>
            </a:r>
            <a:endParaRPr lang="zh-TW" altLang="en-US" b="0" dirty="0"/>
          </a:p>
        </p:txBody>
      </p:sp>
      <p:sp>
        <p:nvSpPr>
          <p:cNvPr id="189" name="矩形 188"/>
          <p:cNvSpPr/>
          <p:nvPr/>
        </p:nvSpPr>
        <p:spPr>
          <a:xfrm>
            <a:off x="6502563" y="5661248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>
                <a:solidFill>
                  <a:srgbClr val="FF0000"/>
                </a:solidFill>
              </a:rPr>
              <a:t>9</a:t>
            </a:r>
            <a:endParaRPr lang="zh-TW" altLang="en-US" b="0" dirty="0">
              <a:solidFill>
                <a:srgbClr val="FF0000"/>
              </a:solidFill>
            </a:endParaRPr>
          </a:p>
        </p:txBody>
      </p:sp>
      <p:graphicFrame>
        <p:nvGraphicFramePr>
          <p:cNvPr id="190" name="表格 189"/>
          <p:cNvGraphicFramePr>
            <a:graphicFrameLocks noGrp="1"/>
          </p:cNvGraphicFramePr>
          <p:nvPr/>
        </p:nvGraphicFramePr>
        <p:xfrm>
          <a:off x="323528" y="6021288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1" name="矩形 190"/>
          <p:cNvSpPr/>
          <p:nvPr/>
        </p:nvSpPr>
        <p:spPr>
          <a:xfrm>
            <a:off x="2267744" y="602128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2" name="矩形 191"/>
          <p:cNvSpPr/>
          <p:nvPr/>
        </p:nvSpPr>
        <p:spPr>
          <a:xfrm>
            <a:off x="6516216" y="602128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3" name="文字方塊 192"/>
          <p:cNvSpPr txBox="1"/>
          <p:nvPr/>
        </p:nvSpPr>
        <p:spPr>
          <a:xfrm>
            <a:off x="2554951" y="5805264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2267744" y="6011996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>
                <a:solidFill>
                  <a:schemeClr val="tx1"/>
                </a:solidFill>
              </a:rPr>
              <a:t>8</a:t>
            </a:r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2267744" y="6011996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0" dirty="0" smtClean="0">
                <a:solidFill>
                  <a:srgbClr val="FF0000"/>
                </a:solidFill>
              </a:rPr>
              <a:t>9</a:t>
            </a:r>
            <a:endParaRPr lang="zh-TW" altLang="en-US" b="0" dirty="0">
              <a:solidFill>
                <a:srgbClr val="FF0000"/>
              </a:solidFill>
            </a:endParaRPr>
          </a:p>
        </p:txBody>
      </p:sp>
      <p:sp>
        <p:nvSpPr>
          <p:cNvPr id="196" name="橢圓 195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98" name="表格 197"/>
          <p:cNvGraphicFramePr>
            <a:graphicFrameLocks noGrp="1"/>
          </p:cNvGraphicFramePr>
          <p:nvPr/>
        </p:nvGraphicFramePr>
        <p:xfrm>
          <a:off x="323528" y="6381328"/>
          <a:ext cx="8424940" cy="3459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9" name="矩形 198"/>
          <p:cNvSpPr/>
          <p:nvPr/>
        </p:nvSpPr>
        <p:spPr>
          <a:xfrm>
            <a:off x="1475656" y="638132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0" name="文字方塊 199"/>
          <p:cNvSpPr txBox="1"/>
          <p:nvPr/>
        </p:nvSpPr>
        <p:spPr>
          <a:xfrm>
            <a:off x="1762863" y="6165304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max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2339752" y="638132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5" name="矩形 204"/>
          <p:cNvSpPr/>
          <p:nvPr/>
        </p:nvSpPr>
        <p:spPr>
          <a:xfrm>
            <a:off x="1475656" y="6381328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6" name="矩形 205"/>
          <p:cNvSpPr/>
          <p:nvPr/>
        </p:nvSpPr>
        <p:spPr>
          <a:xfrm>
            <a:off x="1475656" y="476672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7" name="橢圓 206"/>
          <p:cNvSpPr/>
          <p:nvPr/>
        </p:nvSpPr>
        <p:spPr>
          <a:xfrm>
            <a:off x="633600" y="6453336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8" name="橢圓 207"/>
          <p:cNvSpPr/>
          <p:nvPr/>
        </p:nvSpPr>
        <p:spPr>
          <a:xfrm>
            <a:off x="6228184" y="1052736"/>
            <a:ext cx="1584176" cy="1440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3" name="直線單箭頭接點 52"/>
          <p:cNvCxnSpPr/>
          <p:nvPr/>
        </p:nvCxnSpPr>
        <p:spPr>
          <a:xfrm flipV="1">
            <a:off x="7092280" y="14127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文字方塊 62"/>
          <p:cNvSpPr txBox="1"/>
          <p:nvPr/>
        </p:nvSpPr>
        <p:spPr>
          <a:xfrm>
            <a:off x="7524328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615617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6732240" y="14754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cxnSp>
        <p:nvCxnSpPr>
          <p:cNvPr id="71" name="直線單箭頭接點 70"/>
          <p:cNvCxnSpPr/>
          <p:nvPr/>
        </p:nvCxnSpPr>
        <p:spPr>
          <a:xfrm flipH="1">
            <a:off x="6660232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文字方塊 61"/>
          <p:cNvSpPr txBox="1"/>
          <p:nvPr/>
        </p:nvSpPr>
        <p:spPr>
          <a:xfrm>
            <a:off x="7380312" y="8994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54" name="直線單箭頭接點 53"/>
          <p:cNvCxnSpPr/>
          <p:nvPr/>
        </p:nvCxnSpPr>
        <p:spPr>
          <a:xfrm>
            <a:off x="6588224" y="2276872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3" name="橢圓 182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7" name="橢圓 196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3" name="橢圓 202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單箭頭接點 51"/>
          <p:cNvCxnSpPr/>
          <p:nvPr/>
        </p:nvCxnSpPr>
        <p:spPr>
          <a:xfrm flipV="1">
            <a:off x="6588224" y="184482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4" name="橢圓 203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6" name="直線單箭頭接點 55"/>
          <p:cNvCxnSpPr/>
          <p:nvPr/>
        </p:nvCxnSpPr>
        <p:spPr>
          <a:xfrm>
            <a:off x="7524328" y="141277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9" name="矩形 208"/>
          <p:cNvSpPr/>
          <p:nvPr/>
        </p:nvSpPr>
        <p:spPr>
          <a:xfrm>
            <a:off x="-36512" y="35332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(a)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2229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39" grpId="0" animBg="1"/>
      <p:bldP spid="72" grpId="0" animBg="1"/>
      <p:bldP spid="74" grpId="0" animBg="1"/>
      <p:bldP spid="76" grpId="0"/>
      <p:bldP spid="76" grpId="1"/>
      <p:bldP spid="81" grpId="0" animBg="1"/>
      <p:bldP spid="82" grpId="0"/>
      <p:bldP spid="82" grpId="1"/>
      <p:bldP spid="86" grpId="0"/>
      <p:bldP spid="86" grpId="1"/>
      <p:bldP spid="87" grpId="0"/>
      <p:bldP spid="88" grpId="0"/>
      <p:bldP spid="89" grpId="0" animBg="1"/>
      <p:bldP spid="92" grpId="0"/>
      <p:bldP spid="84" grpId="0" animBg="1"/>
      <p:bldP spid="84" grpId="1" animBg="1"/>
      <p:bldP spid="94" grpId="0" animBg="1"/>
      <p:bldP spid="94" grpId="1" animBg="1"/>
      <p:bldP spid="95" grpId="0" animBg="1"/>
      <p:bldP spid="95" grpId="1" animBg="1"/>
      <p:bldP spid="97" grpId="0"/>
      <p:bldP spid="97" grpId="1"/>
      <p:bldP spid="98" grpId="0" animBg="1"/>
      <p:bldP spid="102" grpId="0"/>
      <p:bldP spid="102" grpId="1"/>
      <p:bldP spid="103" grpId="0"/>
      <p:bldP spid="105" grpId="0" animBg="1"/>
      <p:bldP spid="107" grpId="0" animBg="1"/>
      <p:bldP spid="107" grpId="1" animBg="1"/>
      <p:bldP spid="108" grpId="0" animBg="1"/>
      <p:bldP spid="108" grpId="1" animBg="1"/>
      <p:bldP spid="111" grpId="0" animBg="1"/>
      <p:bldP spid="111" grpId="1" animBg="1"/>
      <p:bldP spid="114" grpId="0" animBg="1"/>
      <p:bldP spid="114" grpId="1" animBg="1"/>
      <p:bldP spid="115" grpId="0" animBg="1"/>
      <p:bldP spid="104" grpId="0" animBg="1"/>
      <p:bldP spid="104" grpId="1" animBg="1"/>
      <p:bldP spid="117" grpId="0" animBg="1"/>
      <p:bldP spid="117" grpId="1" animBg="1"/>
      <p:bldP spid="118" grpId="0" animBg="1"/>
      <p:bldP spid="118" grpId="1" animBg="1"/>
      <p:bldP spid="119" grpId="0"/>
      <p:bldP spid="120" grpId="0" animBg="1"/>
      <p:bldP spid="110" grpId="0" animBg="1"/>
      <p:bldP spid="123" grpId="0" animBg="1"/>
      <p:bldP spid="123" grpId="1" animBg="1"/>
      <p:bldP spid="125" grpId="0"/>
      <p:bldP spid="125" grpId="1"/>
      <p:bldP spid="126" grpId="0"/>
      <p:bldP spid="126" grpId="1"/>
      <p:bldP spid="127" grpId="0" animBg="1"/>
      <p:bldP spid="127" grpId="1" animBg="1"/>
      <p:bldP spid="129" grpId="0" animBg="1"/>
      <p:bldP spid="130" grpId="0" animBg="1"/>
      <p:bldP spid="130" grpId="1" animBg="1"/>
      <p:bldP spid="131" grpId="0" animBg="1"/>
      <p:bldP spid="131" grpId="1" animBg="1"/>
      <p:bldP spid="132" grpId="0"/>
      <p:bldP spid="132" grpId="1"/>
      <p:bldP spid="133" grpId="0" animBg="1"/>
      <p:bldP spid="133" grpId="1" animBg="1"/>
      <p:bldP spid="136" grpId="0" animBg="1"/>
      <p:bldP spid="136" grpId="1" animBg="1"/>
      <p:bldP spid="80" grpId="0" animBg="1"/>
      <p:bldP spid="85" grpId="0" animBg="1"/>
      <p:bldP spid="93" grpId="0" animBg="1"/>
      <p:bldP spid="93" grpId="1" animBg="1"/>
      <p:bldP spid="128" grpId="0" animBg="1"/>
      <p:bldP spid="138" grpId="0" animBg="1"/>
      <p:bldP spid="140" grpId="0" animBg="1"/>
      <p:bldP spid="140" grpId="1" animBg="1"/>
      <p:bldP spid="143" grpId="0" animBg="1"/>
      <p:bldP spid="143" grpId="1" animBg="1"/>
      <p:bldP spid="144" grpId="0"/>
      <p:bldP spid="144" grpId="1"/>
      <p:bldP spid="146" grpId="0" animBg="1"/>
      <p:bldP spid="146" grpId="1" animBg="1"/>
      <p:bldP spid="147" grpId="0" animBg="1"/>
      <p:bldP spid="149" grpId="0" animBg="1"/>
      <p:bldP spid="150" grpId="0" animBg="1"/>
      <p:bldP spid="151" grpId="0"/>
      <p:bldP spid="151" grpId="1"/>
      <p:bldP spid="155" grpId="0" animBg="1"/>
      <p:bldP spid="156" grpId="0"/>
      <p:bldP spid="157" grpId="0"/>
      <p:bldP spid="159" grpId="0" animBg="1"/>
      <p:bldP spid="159" grpId="1" animBg="1"/>
      <p:bldP spid="160" grpId="0" animBg="1"/>
      <p:bldP spid="160" grpId="1" animBg="1"/>
      <p:bldP spid="161" grpId="0" animBg="1"/>
      <p:bldP spid="154" grpId="0" animBg="1"/>
      <p:bldP spid="164" grpId="0"/>
      <p:bldP spid="165" grpId="0" animBg="1"/>
      <p:bldP spid="165" grpId="1" animBg="1"/>
      <p:bldP spid="167" grpId="0" animBg="1"/>
      <p:bldP spid="167" grpId="1" animBg="1"/>
      <p:bldP spid="168" grpId="0"/>
      <p:bldP spid="168" grpId="1"/>
      <p:bldP spid="169" grpId="0" animBg="1"/>
      <p:bldP spid="170" grpId="0" animBg="1"/>
      <p:bldP spid="172" grpId="0"/>
      <p:bldP spid="173" grpId="0" animBg="1"/>
      <p:bldP spid="175" grpId="0" animBg="1"/>
      <p:bldP spid="176" grpId="0" animBg="1"/>
      <p:bldP spid="176" grpId="1" animBg="1"/>
      <p:bldP spid="177" grpId="0" animBg="1"/>
      <p:bldP spid="177" grpId="1" animBg="1"/>
      <p:bldP spid="178" grpId="0"/>
      <p:bldP spid="178" grpId="1"/>
      <p:bldP spid="179" grpId="0"/>
      <p:bldP spid="179" grpId="1"/>
      <p:bldP spid="179" grpId="2"/>
      <p:bldP spid="180" grpId="0"/>
      <p:bldP spid="182" grpId="0" animBg="1"/>
      <p:bldP spid="184" grpId="0"/>
      <p:bldP spid="184" grpId="1"/>
      <p:bldP spid="185" grpId="0" animBg="1"/>
      <p:bldP spid="185" grpId="1" animBg="1"/>
      <p:bldP spid="186" grpId="0" animBg="1"/>
      <p:bldP spid="186" grpId="1" animBg="1"/>
      <p:bldP spid="188" grpId="0"/>
      <p:bldP spid="188" grpId="1"/>
      <p:bldP spid="189" grpId="0"/>
      <p:bldP spid="191" grpId="0" animBg="1"/>
      <p:bldP spid="191" grpId="1" animBg="1"/>
      <p:bldP spid="192" grpId="0" animBg="1"/>
      <p:bldP spid="192" grpId="1" animBg="1"/>
      <p:bldP spid="193" grpId="0"/>
      <p:bldP spid="193" grpId="1"/>
      <p:bldP spid="194" grpId="0"/>
      <p:bldP spid="194" grpId="1"/>
      <p:bldP spid="195" grpId="0"/>
      <p:bldP spid="196" grpId="0" animBg="1"/>
      <p:bldP spid="199" grpId="0" animBg="1"/>
      <p:bldP spid="199" grpId="1" animBg="1"/>
      <p:bldP spid="200" grpId="0"/>
      <p:bldP spid="200" grpId="1"/>
      <p:bldP spid="201" grpId="0" animBg="1"/>
      <p:bldP spid="201" grpId="1" animBg="1"/>
      <p:bldP spid="205" grpId="0" animBg="1"/>
      <p:bldP spid="206" grpId="0" animBg="1"/>
      <p:bldP spid="207" grpId="0" animBg="1"/>
      <p:bldP spid="183" grpId="0" animBg="1"/>
      <p:bldP spid="197" grpId="0" animBg="1"/>
      <p:bldP spid="203" grpId="0" animBg="1"/>
      <p:bldP spid="20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2485243"/>
              </p:ext>
            </p:extLst>
          </p:nvPr>
        </p:nvGraphicFramePr>
        <p:xfrm>
          <a:off x="323528" y="116632"/>
          <a:ext cx="8424940" cy="65728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  <a:gridCol w="842494"/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4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8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9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6156176" y="899428"/>
            <a:ext cx="2736304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33600" y="6408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矩形 40"/>
          <p:cNvSpPr/>
          <p:nvPr/>
        </p:nvSpPr>
        <p:spPr>
          <a:xfrm>
            <a:off x="-36512" y="0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(b) </a:t>
            </a:r>
            <a:endParaRPr lang="zh-TW" altLang="en-US" dirty="0"/>
          </a:p>
        </p:txBody>
      </p:sp>
      <p:sp>
        <p:nvSpPr>
          <p:cNvPr id="46" name="橢圓 45"/>
          <p:cNvSpPr/>
          <p:nvPr/>
        </p:nvSpPr>
        <p:spPr>
          <a:xfrm>
            <a:off x="6156176" y="980728"/>
            <a:ext cx="2664296" cy="244827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橢圓 11"/>
          <p:cNvSpPr/>
          <p:nvPr/>
        </p:nvSpPr>
        <p:spPr>
          <a:xfrm>
            <a:off x="7452320" y="12687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7452320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7452320" y="3068960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6444208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694826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694826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8460432" y="2132856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8028384" y="1700808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1" name="直線單箭頭接點 20"/>
          <p:cNvCxnSpPr/>
          <p:nvPr/>
        </p:nvCxnSpPr>
        <p:spPr>
          <a:xfrm flipV="1">
            <a:off x="6588224" y="184482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7092280" y="14127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>
            <a:off x="6588224" y="2276872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7092280" y="2780928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>
            <a:off x="7524328" y="141277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>
            <a:off x="7524328" y="227687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 flipV="1">
            <a:off x="7596336" y="1844824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V="1">
            <a:off x="7668344" y="2780928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 flipH="1" flipV="1">
            <a:off x="8172400" y="184482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/>
          <p:nvPr/>
        </p:nvCxnSpPr>
        <p:spPr>
          <a:xfrm flipV="1">
            <a:off x="8172400" y="234888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7380312" y="9714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7524328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7380312" y="31316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7956376" y="14127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8086738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8590794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</a:t>
            </a:r>
            <a:endParaRPr lang="zh-TW" altLang="en-US" dirty="0"/>
          </a:p>
        </p:txBody>
      </p:sp>
      <p:sp>
        <p:nvSpPr>
          <p:cNvPr id="38" name="文字方塊 37"/>
          <p:cNvSpPr txBox="1"/>
          <p:nvPr/>
        </p:nvSpPr>
        <p:spPr>
          <a:xfrm>
            <a:off x="6660232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8</a:t>
            </a:r>
            <a:endParaRPr lang="zh-TW" altLang="en-US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6732240" y="14754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9</a:t>
            </a:r>
            <a:endParaRPr lang="zh-TW" altLang="en-US" dirty="0"/>
          </a:p>
        </p:txBody>
      </p:sp>
      <p:cxnSp>
        <p:nvCxnSpPr>
          <p:cNvPr id="40" name="直線單箭頭接點 39"/>
          <p:cNvCxnSpPr/>
          <p:nvPr/>
        </p:nvCxnSpPr>
        <p:spPr>
          <a:xfrm flipH="1">
            <a:off x="6660232" y="220486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直線單箭頭接點 42"/>
          <p:cNvCxnSpPr/>
          <p:nvPr/>
        </p:nvCxnSpPr>
        <p:spPr>
          <a:xfrm flipH="1">
            <a:off x="7596336" y="1772816"/>
            <a:ext cx="360040" cy="3286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6156176" y="19888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9879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What is wrong with the following algorithm for computing the minimum-cost </a:t>
            </a:r>
            <a:r>
              <a:rPr lang="en-US" altLang="zh-TW" dirty="0" smtClean="0"/>
              <a:t>spanning </a:t>
            </a:r>
            <a:r>
              <a:rPr lang="en-US" altLang="zh-TW" dirty="0"/>
              <a:t>tree of a given weighted undirected graph (assumed to be connected</a:t>
            </a:r>
            <a:r>
              <a:rPr lang="en-US" altLang="zh-TW" dirty="0" smtClean="0"/>
              <a:t>)? (20pt.)</a:t>
            </a:r>
            <a:endParaRPr lang="en-US" altLang="zh-TW" dirty="0" smtClean="0"/>
          </a:p>
          <a:p>
            <a:endParaRPr lang="en-US" altLang="zh-TW" dirty="0"/>
          </a:p>
          <a:p>
            <a:pPr lvl="1"/>
            <a:r>
              <a:rPr lang="en-US" altLang="zh-TW" dirty="0"/>
              <a:t>If the input is just a single-node graph, return the single node.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Otherwise, divide </a:t>
            </a:r>
            <a:r>
              <a:rPr lang="en-US" altLang="zh-TW" dirty="0"/>
              <a:t>the graph into two subgraphs, recursively compute their </a:t>
            </a:r>
            <a:r>
              <a:rPr lang="en-US" altLang="zh-TW" dirty="0" smtClean="0"/>
              <a:t>minimum-cost </a:t>
            </a:r>
            <a:r>
              <a:rPr lang="en-US" altLang="zh-TW" dirty="0"/>
              <a:t>spanning trees, and then connect the two spanning trees with an </a:t>
            </a:r>
            <a:r>
              <a:rPr lang="en-US" altLang="zh-TW" dirty="0" smtClean="0"/>
              <a:t>edge between </a:t>
            </a:r>
            <a:r>
              <a:rPr lang="en-US" altLang="zh-TW" dirty="0"/>
              <a:t>the two subgraphs that has the minimum weight.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9852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e.utexas.edu/%7Ejensen/exercises/mst_spt/mst_spt.img/exa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319" y="-24714"/>
            <a:ext cx="2520777" cy="288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4.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First, how do you even “divide” a weighted graph?</a:t>
            </a:r>
          </a:p>
          <a:p>
            <a:pPr lvl="1"/>
            <a:r>
              <a:rPr lang="en-US" altLang="zh-TW" dirty="0" smtClean="0"/>
              <a:t>Won’t you discard some important edges?</a:t>
            </a:r>
          </a:p>
          <a:p>
            <a:endParaRPr lang="en-US" altLang="zh-TW" dirty="0"/>
          </a:p>
          <a:p>
            <a:r>
              <a:rPr lang="en-US" altLang="zh-TW" dirty="0" smtClean="0"/>
              <a:t>What if there are some edges with same weights when concatenating graph?</a:t>
            </a:r>
          </a:p>
          <a:p>
            <a:endParaRPr lang="en-US" altLang="zh-TW" dirty="0"/>
          </a:p>
          <a:p>
            <a:r>
              <a:rPr lang="en-US" altLang="zh-TW" dirty="0" smtClean="0"/>
              <a:t>How do you promise that choosing the minimum weight when concatenating could maintain the minimum cost for each subgraph?</a:t>
            </a:r>
          </a:p>
          <a:p>
            <a:endParaRPr lang="en-US" altLang="zh-TW" dirty="0"/>
          </a:p>
          <a:p>
            <a:r>
              <a:rPr lang="en-US" altLang="zh-TW" dirty="0" smtClean="0">
                <a:sym typeface="Wingdings" panose="05000000000000000000" pitchFamily="2" charset="2"/>
              </a:rPr>
              <a:t>	At least you should </a:t>
            </a:r>
            <a:r>
              <a:rPr lang="en-US" altLang="zh-TW" dirty="0" smtClean="0">
                <a:solidFill>
                  <a:srgbClr val="7030A0"/>
                </a:solidFill>
                <a:sym typeface="Wingdings" panose="05000000000000000000" pitchFamily="2" charset="2"/>
              </a:rPr>
              <a:t>SORT all the edges by its weight in ascending 	order</a:t>
            </a:r>
            <a:r>
              <a:rPr lang="en-US" altLang="zh-TW" dirty="0" smtClean="0">
                <a:sym typeface="Wingdings" panose="05000000000000000000" pitchFamily="2" charset="2"/>
              </a:rPr>
              <a:t> 	and concatenate MCST according to that.</a:t>
            </a:r>
          </a:p>
          <a:p>
            <a:pPr lvl="2"/>
            <a:r>
              <a:rPr lang="en-US" altLang="zh-TW" dirty="0" smtClean="0">
                <a:sym typeface="Wingdings" panose="05000000000000000000" pitchFamily="2" charset="2"/>
              </a:rPr>
              <a:t>This is the basic greedy idea called </a:t>
            </a:r>
            <a:r>
              <a:rPr lang="en-US" altLang="zh-TW" dirty="0" err="1" smtClean="0">
                <a:sym typeface="Wingdings" panose="05000000000000000000" pitchFamily="2" charset="2"/>
              </a:rPr>
              <a:t>Kruskal's</a:t>
            </a:r>
            <a:r>
              <a:rPr lang="en-US" altLang="zh-TW" dirty="0" smtClean="0">
                <a:sym typeface="Wingdings" panose="05000000000000000000" pitchFamily="2" charset="2"/>
              </a:rPr>
              <a:t> Algorithm.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72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(20pt.)</a:t>
            </a:r>
          </a:p>
          <a:p>
            <a:r>
              <a:rPr lang="en-US" altLang="zh-TW" dirty="0" smtClean="0"/>
              <a:t>Let </a:t>
            </a:r>
            <a:r>
              <a:rPr lang="en-US" altLang="zh-TW" dirty="0" smtClean="0"/>
              <a:t>G = (V, E) be a directed graph, and let T be a </a:t>
            </a:r>
            <a:r>
              <a:rPr lang="en-US" altLang="zh-TW" dirty="0" smtClean="0">
                <a:solidFill>
                  <a:srgbClr val="0000CC"/>
                </a:solidFill>
              </a:rPr>
              <a:t>DFS tree</a:t>
            </a:r>
            <a:r>
              <a:rPr lang="en-US" altLang="zh-TW" dirty="0" smtClean="0"/>
              <a:t> of G. </a:t>
            </a:r>
          </a:p>
          <a:p>
            <a:r>
              <a:rPr lang="en-US" altLang="zh-TW" dirty="0" smtClean="0"/>
              <a:t>Prove that the </a:t>
            </a:r>
            <a:r>
              <a:rPr lang="en-US" altLang="zh-TW" dirty="0" smtClean="0">
                <a:solidFill>
                  <a:srgbClr val="FF0000"/>
                </a:solidFill>
              </a:rPr>
              <a:t>intersection</a:t>
            </a:r>
            <a:r>
              <a:rPr lang="en-US" altLang="zh-TW" dirty="0" smtClean="0"/>
              <a:t> of </a:t>
            </a:r>
          </a:p>
          <a:p>
            <a:pPr lvl="1"/>
            <a:r>
              <a:rPr lang="en-US" altLang="zh-TW" dirty="0" smtClean="0">
                <a:solidFill>
                  <a:srgbClr val="0000CC"/>
                </a:solidFill>
              </a:rPr>
              <a:t>the edges of T </a:t>
            </a:r>
          </a:p>
          <a:p>
            <a:pPr lvl="1"/>
            <a:r>
              <a:rPr lang="en-US" altLang="zh-TW" dirty="0" smtClean="0">
                <a:solidFill>
                  <a:srgbClr val="0000CC"/>
                </a:solidFill>
              </a:rPr>
              <a:t>the edges of any strongly connected component </a:t>
            </a:r>
            <a:r>
              <a:rPr lang="en-US" altLang="zh-TW" dirty="0" smtClean="0"/>
              <a:t>of G </a:t>
            </a:r>
          </a:p>
          <a:p>
            <a:pPr lvl="1">
              <a:buNone/>
            </a:pPr>
            <a:r>
              <a:rPr lang="en-US" altLang="zh-TW" sz="3200" dirty="0"/>
              <a:t>form </a:t>
            </a:r>
            <a:r>
              <a:rPr lang="en-US" altLang="zh-TW" sz="3200" b="1" dirty="0">
                <a:solidFill>
                  <a:srgbClr val="FF0000"/>
                </a:solidFill>
              </a:rPr>
              <a:t>a</a:t>
            </a:r>
            <a:r>
              <a:rPr lang="en-US" altLang="zh-TW" sz="3200" dirty="0"/>
              <a:t> </a:t>
            </a:r>
            <a:r>
              <a:rPr lang="en-US" altLang="zh-TW" sz="3200" dirty="0" err="1">
                <a:solidFill>
                  <a:srgbClr val="FF0000"/>
                </a:solidFill>
              </a:rPr>
              <a:t>subtree</a:t>
            </a:r>
            <a:r>
              <a:rPr lang="en-US" altLang="zh-TW" sz="3200" dirty="0">
                <a:solidFill>
                  <a:srgbClr val="FF0000"/>
                </a:solidFill>
              </a:rPr>
              <a:t> of T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0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5.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Proof by </a:t>
            </a:r>
            <a:r>
              <a:rPr lang="en-US" altLang="zh-TW" b="1" dirty="0" smtClean="0"/>
              <a:t>contradiction</a:t>
            </a:r>
          </a:p>
          <a:p>
            <a:pPr lvl="1"/>
            <a:r>
              <a:rPr lang="en-US" altLang="zh-TW" dirty="0" smtClean="0"/>
              <a:t>Suppose the intersection are </a:t>
            </a:r>
            <a:r>
              <a:rPr lang="en-US" altLang="zh-TW" dirty="0" smtClean="0">
                <a:solidFill>
                  <a:srgbClr val="FF0000"/>
                </a:solidFill>
              </a:rPr>
              <a:t>two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subtrees</a:t>
            </a:r>
            <a:r>
              <a:rPr lang="en-US" altLang="zh-TW" dirty="0" smtClean="0"/>
              <a:t> (T1, T2).</a:t>
            </a:r>
          </a:p>
          <a:p>
            <a:pPr lvl="1"/>
            <a:r>
              <a:rPr lang="en-US" altLang="zh-TW" dirty="0" smtClean="0"/>
              <a:t>Because T1 and T2 are </a:t>
            </a:r>
            <a:r>
              <a:rPr lang="en-US" altLang="zh-TW" dirty="0" smtClean="0">
                <a:solidFill>
                  <a:srgbClr val="0000CC"/>
                </a:solidFill>
              </a:rPr>
              <a:t>strongly connected component , </a:t>
            </a:r>
            <a:r>
              <a:rPr lang="en-US" altLang="zh-TW" dirty="0" smtClean="0"/>
              <a:t>there is a cross edge from T1 to T2</a:t>
            </a:r>
          </a:p>
          <a:p>
            <a:pPr lvl="1"/>
            <a:r>
              <a:rPr lang="en-US" altLang="zh-TW" dirty="0" smtClean="0"/>
              <a:t>However, if DFS starts from T1, it will go through the unmarked vertexes in T2</a:t>
            </a:r>
          </a:p>
          <a:p>
            <a:pPr lvl="1">
              <a:buNone/>
            </a:pPr>
            <a:r>
              <a:rPr lang="en-US" altLang="zh-TW" dirty="0" smtClean="0">
                <a:latin typeface="cmsy10"/>
              </a:rPr>
              <a:t>	</a:t>
            </a:r>
            <a:r>
              <a:rPr lang="en-US" altLang="zh-TW" dirty="0" smtClean="0">
                <a:latin typeface="cmsy10"/>
                <a:sym typeface="Wingdings" panose="05000000000000000000" pitchFamily="2" charset="2"/>
              </a:rPr>
              <a:t></a:t>
            </a:r>
            <a:r>
              <a:rPr lang="en-US" altLang="zh-TW" dirty="0" smtClean="0">
                <a:latin typeface="cmsy10"/>
              </a:rPr>
              <a:t> </a:t>
            </a:r>
            <a:r>
              <a:rPr lang="en-US" altLang="zh-TW" dirty="0" smtClean="0"/>
              <a:t>T1 and T2 will be in the same subtree       </a:t>
            </a:r>
          </a:p>
          <a:p>
            <a:pPr lvl="1">
              <a:buNone/>
            </a:pPr>
            <a:r>
              <a:rPr lang="en-US" altLang="zh-TW" dirty="0" smtClean="0"/>
              <a:t>         (Contradiction</a:t>
            </a:r>
            <a:r>
              <a:rPr lang="en-US" altLang="zh-TW" dirty="0" smtClean="0"/>
              <a:t>)</a:t>
            </a:r>
          </a:p>
          <a:p>
            <a:pPr lvl="1">
              <a:buNone/>
            </a:pPr>
            <a:endParaRPr lang="en-US" altLang="zh-TW" dirty="0" smtClean="0"/>
          </a:p>
          <a:p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/>
              <a:t> </a:t>
            </a:r>
            <a:r>
              <a:rPr lang="en-US" altLang="zh-TW" u="sng" dirty="0"/>
              <a:t>The original statement proved true.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6226051" y="592197"/>
            <a:ext cx="2394980" cy="1233428"/>
            <a:chOff x="6300192" y="827420"/>
            <a:chExt cx="2394980" cy="1233428"/>
          </a:xfrm>
        </p:grpSpPr>
        <p:sp>
          <p:nvSpPr>
            <p:cNvPr id="30" name="橢圓 29"/>
            <p:cNvSpPr/>
            <p:nvPr/>
          </p:nvSpPr>
          <p:spPr>
            <a:xfrm>
              <a:off x="6300192" y="1052736"/>
              <a:ext cx="1008112" cy="79208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6433634" y="1268760"/>
              <a:ext cx="216024" cy="216024"/>
            </a:xfrm>
            <a:prstGeom prst="triangl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6865682" y="1268760"/>
              <a:ext cx="360040" cy="360040"/>
            </a:xfrm>
            <a:prstGeom prst="triangl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3" name="直線接點 12"/>
            <p:cNvCxnSpPr>
              <a:stCxn id="11" idx="0"/>
              <a:endCxn id="15" idx="3"/>
            </p:cNvCxnSpPr>
            <p:nvPr/>
          </p:nvCxnSpPr>
          <p:spPr>
            <a:xfrm flipV="1">
              <a:off x="6541646" y="959637"/>
              <a:ext cx="201111" cy="309123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接點 13"/>
            <p:cNvCxnSpPr>
              <a:stCxn id="15" idx="5"/>
              <a:endCxn id="12" idx="0"/>
            </p:cNvCxnSpPr>
            <p:nvPr/>
          </p:nvCxnSpPr>
          <p:spPr>
            <a:xfrm>
              <a:off x="6844591" y="959637"/>
              <a:ext cx="201111" cy="309123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橢圓 14"/>
            <p:cNvSpPr/>
            <p:nvPr/>
          </p:nvSpPr>
          <p:spPr>
            <a:xfrm>
              <a:off x="6721666" y="836712"/>
              <a:ext cx="144016" cy="144016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等腰三角形 21"/>
            <p:cNvSpPr/>
            <p:nvPr/>
          </p:nvSpPr>
          <p:spPr>
            <a:xfrm>
              <a:off x="7822934" y="1259468"/>
              <a:ext cx="216024" cy="216024"/>
            </a:xfrm>
            <a:prstGeom prst="triangl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等腰三角形 22"/>
            <p:cNvSpPr/>
            <p:nvPr/>
          </p:nvSpPr>
          <p:spPr>
            <a:xfrm>
              <a:off x="8254982" y="1259468"/>
              <a:ext cx="360040" cy="360040"/>
            </a:xfrm>
            <a:prstGeom prst="triangl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24" name="直線接點 23"/>
            <p:cNvCxnSpPr>
              <a:stCxn id="22" idx="0"/>
              <a:endCxn id="26" idx="3"/>
            </p:cNvCxnSpPr>
            <p:nvPr/>
          </p:nvCxnSpPr>
          <p:spPr>
            <a:xfrm flipV="1">
              <a:off x="7930946" y="950345"/>
              <a:ext cx="201111" cy="30912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>
              <a:stCxn id="26" idx="5"/>
              <a:endCxn id="23" idx="0"/>
            </p:cNvCxnSpPr>
            <p:nvPr/>
          </p:nvCxnSpPr>
          <p:spPr>
            <a:xfrm>
              <a:off x="8233891" y="950345"/>
              <a:ext cx="201111" cy="30912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橢圓 25"/>
            <p:cNvSpPr/>
            <p:nvPr/>
          </p:nvSpPr>
          <p:spPr>
            <a:xfrm>
              <a:off x="8110966" y="827420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668344" y="1691516"/>
              <a:ext cx="5252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/>
                <a:t>T1</a:t>
              </a:r>
              <a:endParaRPr lang="zh-TW" altLang="en-US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8281276" y="1691516"/>
              <a:ext cx="4138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 smtClean="0"/>
                <a:t>T2</a:t>
              </a:r>
              <a:endParaRPr lang="zh-TW" altLang="en-US" dirty="0"/>
            </a:p>
          </p:txBody>
        </p:sp>
        <p:cxnSp>
          <p:nvCxnSpPr>
            <p:cNvPr id="32" name="弧形接點 31"/>
            <p:cNvCxnSpPr>
              <a:stCxn id="22" idx="3"/>
              <a:endCxn id="23" idx="3"/>
            </p:cNvCxnSpPr>
            <p:nvPr/>
          </p:nvCxnSpPr>
          <p:spPr>
            <a:xfrm rot="16200000" flipH="1">
              <a:off x="8110966" y="1295472"/>
              <a:ext cx="144016" cy="504056"/>
            </a:xfrm>
            <a:prstGeom prst="curvedConnector3">
              <a:avLst>
                <a:gd name="adj1" fmla="val 258732"/>
              </a:avLst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310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1748</TotalTime>
  <Words>1305</Words>
  <Application>Microsoft Office PowerPoint</Application>
  <PresentationFormat>如螢幕大小 (4:3)</PresentationFormat>
  <Paragraphs>708</Paragraphs>
  <Slides>13</Slides>
  <Notes>1</Notes>
  <HiddenSlides>4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0" baseType="lpstr">
      <vt:lpstr>cmsy10</vt:lpstr>
      <vt:lpstr>新細明體</vt:lpstr>
      <vt:lpstr>Arial</vt:lpstr>
      <vt:lpstr>Calibri</vt:lpstr>
      <vt:lpstr>Calibri Light</vt:lpstr>
      <vt:lpstr>Wingdings</vt:lpstr>
      <vt:lpstr>Office 佈景主題</vt:lpstr>
      <vt:lpstr>Algorithms 2015  Homework Assignment #9</vt:lpstr>
      <vt:lpstr>Problem 1.</vt:lpstr>
      <vt:lpstr>Problem 1. (cont.)</vt:lpstr>
      <vt:lpstr>Problem 2.</vt:lpstr>
      <vt:lpstr>Problem 2. (Cont.)</vt:lpstr>
      <vt:lpstr>Problem 3.</vt:lpstr>
      <vt:lpstr>PowerPoint 簡報</vt:lpstr>
      <vt:lpstr>PowerPoint 簡報</vt:lpstr>
      <vt:lpstr>PowerPoint 簡報</vt:lpstr>
      <vt:lpstr>Problem 4.</vt:lpstr>
      <vt:lpstr>Problem 4. (Cont.)</vt:lpstr>
      <vt:lpstr>Problem 5.</vt:lpstr>
      <vt:lpstr>Problem 5. (cont.)</vt:lpstr>
    </vt:vector>
  </TitlesOfParts>
  <Company>SVVRL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 Homework Assignment #9</dc:title>
  <dc:creator>Aoihitomi</dc:creator>
  <cp:lastModifiedBy>Aoihitomi</cp:lastModifiedBy>
  <cp:revision>16</cp:revision>
  <dcterms:created xsi:type="dcterms:W3CDTF">2015-06-13T19:51:24Z</dcterms:created>
  <dcterms:modified xsi:type="dcterms:W3CDTF">2015-06-15T20:48:54Z</dcterms:modified>
</cp:coreProperties>
</file>