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57" r:id="rId4"/>
    <p:sldId id="259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567" autoAdjust="0"/>
  </p:normalViewPr>
  <p:slideViewPr>
    <p:cSldViewPr>
      <p:cViewPr varScale="1">
        <p:scale>
          <a:sx n="66" d="100"/>
          <a:sy n="66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F0CCC-99AA-4A1B-A0AE-DF36CE039AF7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0D87D-222E-4DD7-BEF3-81B50F75EA4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360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dirty="0" smtClean="0"/>
              <a:t>This is so because when the condition L &lt; R does not hold, the statement swap(X[L], X[R]) will not be performed.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33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G(n)</a:t>
            </a:r>
            <a:r>
              <a:rPr lang="zh-TW" altLang="en-US" dirty="0" smtClean="0"/>
              <a:t>公式可用</a:t>
            </a:r>
            <a:r>
              <a:rPr lang="en-US" altLang="zh-TW" dirty="0" smtClean="0"/>
              <a:t>induction</a:t>
            </a:r>
            <a:r>
              <a:rPr lang="zh-TW" altLang="en-US" smtClean="0"/>
              <a:t>證明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534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對於</a:t>
            </a:r>
            <a:r>
              <a:rPr lang="en-US" altLang="zh-TW" dirty="0" smtClean="0"/>
              <a:t>full</a:t>
            </a:r>
            <a:r>
              <a:rPr lang="zh-TW" altLang="en-US" dirty="0" smtClean="0"/>
              <a:t>者以其高度套已知公式，對於</a:t>
            </a:r>
            <a:r>
              <a:rPr lang="en-US" altLang="zh-TW" dirty="0" smtClean="0"/>
              <a:t>complete</a:t>
            </a:r>
            <a:r>
              <a:rPr lang="zh-TW" altLang="en-US" dirty="0" smtClean="0"/>
              <a:t>者以其高度套</a:t>
            </a:r>
            <a:r>
              <a:rPr lang="en-US" altLang="zh-TW" dirty="0" smtClean="0"/>
              <a:t>induction hypothesis(&lt;= n-1)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新加的點</a:t>
            </a:r>
            <a:r>
              <a:rPr lang="en-US" altLang="zh-TW" dirty="0" smtClean="0"/>
              <a:t>(root)</a:t>
            </a:r>
            <a:r>
              <a:rPr lang="zh-TW" altLang="en-US" dirty="0" smtClean="0"/>
              <a:t>最後加入，高度為</a:t>
            </a:r>
            <a:r>
              <a:rPr lang="en-US" altLang="zh-TW" dirty="0" smtClean="0"/>
              <a:t>h+1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全部</a:t>
            </a:r>
            <a:r>
              <a:rPr lang="en-US" altLang="zh-TW" dirty="0" smtClean="0"/>
              <a:t>height</a:t>
            </a:r>
            <a:r>
              <a:rPr lang="zh-TW" altLang="en-US" dirty="0" smtClean="0"/>
              <a:t>相加 </a:t>
            </a:r>
            <a:r>
              <a:rPr lang="en-US" altLang="zh-TW" dirty="0" smtClean="0"/>
              <a:t>&lt;=</a:t>
            </a:r>
            <a:r>
              <a:rPr lang="zh-TW" altLang="en-US" dirty="0" smtClean="0"/>
              <a:t> </a:t>
            </a:r>
            <a:r>
              <a:rPr lang="en-US" altLang="zh-TW" dirty="0" smtClean="0"/>
              <a:t>(n-1)</a:t>
            </a:r>
            <a:r>
              <a:rPr lang="zh-TW" altLang="en-US" dirty="0" smtClean="0"/>
              <a:t>即得證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36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4B1D-AD45-4E8F-BBFB-3CA5D26DDFFA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#6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/>
              <a:t>Jui</a:t>
            </a:r>
            <a:r>
              <a:rPr lang="en-US" altLang="zh-TW" dirty="0"/>
              <a:t>-Shun Lai, 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  <a:endParaRPr lang="zh-TW" altLang="en-US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/>
                  <a:t>3. </a:t>
                </a:r>
                <a:r>
                  <a:rPr lang="en-US" altLang="zh-TW" dirty="0" smtClean="0"/>
                  <a:t>Find </a:t>
                </a:r>
                <a:r>
                  <a:rPr lang="en-US" altLang="zh-TW" dirty="0"/>
                  <a:t>an adequate loop invariant for the main while loop in the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𝑃𝑎𝑟𝑡𝑖𝑡𝑖𝑜𝑛</m:t>
                    </m:r>
                  </m:oMath>
                </a14:m>
                <a:r>
                  <a:rPr lang="en-US" altLang="zh-TW" dirty="0" smtClean="0"/>
                  <a:t> procedure </a:t>
                </a:r>
                <a:r>
                  <a:rPr lang="en-US" altLang="zh-TW" dirty="0"/>
                  <a:t>of the </a:t>
                </a:r>
                <a:r>
                  <a:rPr lang="en-US" altLang="zh-TW" b="1" dirty="0"/>
                  <a:t>Quicksort</a:t>
                </a:r>
                <a:r>
                  <a:rPr lang="en-US" altLang="zh-TW" dirty="0"/>
                  <a:t> algorithm, which is </a:t>
                </a:r>
                <a:r>
                  <a:rPr lang="en-US" altLang="zh-TW" dirty="0" smtClean="0"/>
                  <a:t>sufficient </a:t>
                </a:r>
                <a:r>
                  <a:rPr lang="en-US" altLang="zh-TW" dirty="0"/>
                  <a:t>to show that after </a:t>
                </a:r>
                <a:r>
                  <a:rPr lang="en-US" altLang="zh-TW" dirty="0" smtClean="0"/>
                  <a:t>the execution </a:t>
                </a:r>
                <a:r>
                  <a:rPr lang="en-US" altLang="zh-TW" dirty="0"/>
                  <a:t>of the last two assignment statements the array is properly </a:t>
                </a:r>
                <a:r>
                  <a:rPr lang="en-US" altLang="zh-TW" dirty="0" smtClean="0"/>
                  <a:t>partitioned by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𝑀𝑖𝑑𝑑𝑙𝑒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zh-TW" dirty="0"/>
                  <a:t>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Please </a:t>
                </a:r>
                <a:r>
                  <a:rPr lang="en-US" altLang="zh-TW" dirty="0"/>
                  <a:t>express the loop invariant as precisely as possible, </a:t>
                </a:r>
                <a:r>
                  <a:rPr lang="en-US" altLang="zh-TW" dirty="0" smtClean="0"/>
                  <a:t>using mathematical </a:t>
                </a:r>
                <a:r>
                  <a:rPr lang="en-US" altLang="zh-TW" dirty="0"/>
                  <a:t>notation.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 r="-8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549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i="1" dirty="0" smtClean="0"/>
              <a:t>pivot := X[Left] ;</a:t>
            </a:r>
          </a:p>
          <a:p>
            <a:pPr>
              <a:buNone/>
            </a:pPr>
            <a:r>
              <a:rPr lang="en-US" altLang="zh-TW" sz="2800" i="1" dirty="0" smtClean="0"/>
              <a:t>    L := Left </a:t>
            </a:r>
            <a:r>
              <a:rPr lang="en-US" altLang="zh-TW" sz="2800" dirty="0" smtClean="0"/>
              <a:t>;</a:t>
            </a:r>
            <a:r>
              <a:rPr lang="en-US" altLang="zh-TW" sz="2800" i="1" dirty="0" smtClean="0"/>
              <a:t> R := Right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b="1" dirty="0" smtClean="0"/>
              <a:t>	while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&lt; R </a:t>
            </a:r>
            <a:r>
              <a:rPr lang="en-US" altLang="zh-TW" sz="2800" b="1" dirty="0" smtClean="0"/>
              <a:t>do</a:t>
            </a:r>
          </a:p>
          <a:p>
            <a:pPr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	</a:t>
            </a:r>
            <a:r>
              <a:rPr lang="en-US" altLang="zh-TW" sz="2800" b="1" dirty="0" smtClean="0"/>
              <a:t>while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X[L] </a:t>
            </a:r>
            <a:r>
              <a:rPr lang="en-US" altLang="zh-TW" sz="2800" dirty="0" smtClean="0"/>
              <a:t>≤</a:t>
            </a:r>
            <a:r>
              <a:rPr lang="en-US" altLang="zh-TW" sz="2800" i="1" dirty="0" smtClean="0"/>
              <a:t> pivot </a:t>
            </a:r>
            <a:r>
              <a:rPr lang="en-US" altLang="zh-TW" sz="2800" b="1" dirty="0" smtClean="0"/>
              <a:t>and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</a:t>
            </a:r>
            <a:r>
              <a:rPr lang="en-US" altLang="zh-TW" sz="2800" dirty="0" smtClean="0"/>
              <a:t>≤</a:t>
            </a:r>
            <a:r>
              <a:rPr lang="en-US" altLang="zh-TW" sz="2800" i="1" dirty="0" smtClean="0"/>
              <a:t> Right </a:t>
            </a:r>
            <a:r>
              <a:rPr lang="en-US" altLang="zh-TW" sz="2800" b="1" dirty="0" smtClean="0"/>
              <a:t>do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:= L + 1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	</a:t>
            </a:r>
            <a:r>
              <a:rPr lang="en-US" altLang="zh-TW" sz="2800" b="1" dirty="0" smtClean="0"/>
              <a:t>while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X[R] &gt; pivot </a:t>
            </a:r>
            <a:r>
              <a:rPr lang="en-US" altLang="zh-TW" sz="2800" b="1" dirty="0" smtClean="0"/>
              <a:t>and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R ≥ Left </a:t>
            </a:r>
            <a:r>
              <a:rPr lang="en-US" altLang="zh-TW" sz="2800" b="1" dirty="0" smtClean="0"/>
              <a:t>do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R := R-1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	</a:t>
            </a:r>
            <a:r>
              <a:rPr lang="en-US" altLang="zh-TW" sz="2800" b="1" dirty="0" smtClean="0"/>
              <a:t>if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&lt; R </a:t>
            </a:r>
            <a:r>
              <a:rPr lang="en-US" altLang="zh-TW" sz="2800" b="1" dirty="0" smtClean="0"/>
              <a:t>then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swap(X[L], X[R])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dirty="0" smtClean="0"/>
              <a:t>(pivot = X[Left])</a:t>
            </a:r>
          </a:p>
          <a:p>
            <a:pPr>
              <a:buNone/>
            </a:pPr>
            <a:r>
              <a:rPr lang="en-US" altLang="zh-TW" sz="2800" i="1" dirty="0" smtClean="0">
                <a:latin typeface="Monotype Corsiva" pitchFamily="66" charset="0"/>
              </a:rPr>
              <a:t>        </a:t>
            </a:r>
            <a:r>
              <a:rPr lang="en-US" altLang="zh-TW" sz="2800" i="1" dirty="0" err="1" smtClean="0">
                <a:latin typeface="Monotype Corsiva" pitchFamily="66" charset="0"/>
              </a:rPr>
              <a:t>i</a:t>
            </a:r>
            <a:r>
              <a:rPr lang="en-US" altLang="zh-TW" sz="2800" dirty="0" smtClean="0"/>
              <a:t> (Left ≤ </a:t>
            </a:r>
            <a:r>
              <a:rPr lang="en-US" altLang="zh-TW" sz="2800" dirty="0" err="1">
                <a:latin typeface="Monotype Corsiva" pitchFamily="66" charset="0"/>
              </a:rPr>
              <a:t>i</a:t>
            </a:r>
            <a:r>
              <a:rPr lang="en-US" altLang="zh-TW" sz="2800" dirty="0"/>
              <a:t> </a:t>
            </a:r>
            <a:r>
              <a:rPr lang="en-US" altLang="zh-TW" sz="2800" dirty="0">
                <a:solidFill>
                  <a:srgbClr val="FF0000"/>
                </a:solidFill>
              </a:rPr>
              <a:t>&lt;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L </a:t>
            </a:r>
            <a:r>
              <a:rPr lang="zh-TW" altLang="en-US" sz="2800" dirty="0" smtClean="0"/>
              <a:t>→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X[</a:t>
            </a:r>
            <a:r>
              <a:rPr lang="en-US" altLang="zh-TW" sz="2800" dirty="0" err="1">
                <a:latin typeface="Monotype Corsiva" pitchFamily="66" charset="0"/>
              </a:rPr>
              <a:t>i</a:t>
            </a:r>
            <a:r>
              <a:rPr lang="en-US" altLang="zh-TW" sz="2800" dirty="0" smtClean="0"/>
              <a:t>] ≤ pivot)</a:t>
            </a:r>
          </a:p>
          <a:p>
            <a:pPr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</a:t>
            </a:r>
            <a:r>
              <a:rPr lang="en-US" altLang="zh-TW" sz="2800" dirty="0" smtClean="0">
                <a:latin typeface="Monotype Corsiva" pitchFamily="66" charset="0"/>
              </a:rPr>
              <a:t>j</a:t>
            </a:r>
            <a:r>
              <a:rPr lang="en-US" altLang="zh-TW" sz="2800" dirty="0" smtClean="0"/>
              <a:t> (R </a:t>
            </a:r>
            <a:r>
              <a:rPr lang="en-US" altLang="zh-TW" sz="2800" dirty="0" smtClean="0">
                <a:solidFill>
                  <a:srgbClr val="FF0000"/>
                </a:solidFill>
              </a:rPr>
              <a:t>&lt;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Monotype Corsiva" pitchFamily="66" charset="0"/>
              </a:rPr>
              <a:t>j</a:t>
            </a:r>
            <a:r>
              <a:rPr lang="en-US" altLang="zh-TW" sz="2800" dirty="0" smtClean="0"/>
              <a:t> ≤ Right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pivot &lt; X[</a:t>
            </a:r>
            <a:r>
              <a:rPr lang="en-US" altLang="zh-TW" sz="2800" dirty="0" smtClean="0">
                <a:latin typeface="Monotype Corsiva" pitchFamily="66" charset="0"/>
              </a:rPr>
              <a:t>j</a:t>
            </a:r>
            <a:r>
              <a:rPr lang="en-US" altLang="zh-TW" sz="2800" dirty="0" smtClean="0"/>
              <a:t>])</a:t>
            </a:r>
          </a:p>
          <a:p>
            <a:pPr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(Left ≤ L ≤ Right </a:t>
            </a:r>
            <a:r>
              <a:rPr lang="en-US" altLang="zh-TW" sz="2800" dirty="0" smtClean="0">
                <a:solidFill>
                  <a:srgbClr val="FF0000"/>
                </a:solidFill>
              </a:rPr>
              <a:t>+1</a:t>
            </a:r>
            <a:r>
              <a:rPr lang="en-US" altLang="zh-TW" sz="2800" dirty="0" smtClean="0"/>
              <a:t>)     (Left ≤ R ≤ Right)</a:t>
            </a:r>
          </a:p>
          <a:p>
            <a:pPr>
              <a:buNone/>
            </a:pPr>
            <a:r>
              <a:rPr lang="en-US" altLang="zh-TW" sz="2800" dirty="0" smtClean="0"/>
              <a:t>     ((L </a:t>
            </a:r>
            <a:r>
              <a:rPr lang="en-US" altLang="zh-TW" sz="2800" i="1" dirty="0" smtClean="0"/>
              <a:t>≥</a:t>
            </a:r>
            <a:r>
              <a:rPr lang="en-US" altLang="zh-TW" sz="2800" dirty="0" smtClean="0"/>
              <a:t> R)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(L – 1 = R))</a:t>
            </a:r>
          </a:p>
          <a:p>
            <a:pPr>
              <a:buNone/>
            </a:pPr>
            <a:endParaRPr lang="en-US" altLang="zh-TW" sz="28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548036" y="4634521"/>
          <a:ext cx="6270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方程式" r:id="rId3" imgW="266400" imgH="164880" progId="Equation.3">
                  <p:embed/>
                </p:oleObj>
              </mc:Choice>
              <mc:Fallback>
                <p:oleObj name="方程式" r:id="rId3" imgW="266400" imgH="164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036" y="4634521"/>
                        <a:ext cx="627062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47953" y="5132025"/>
          <a:ext cx="6270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方程式" r:id="rId5" imgW="266400" imgH="164880" progId="Equation.3">
                  <p:embed/>
                </p:oleObj>
              </mc:Choice>
              <mc:Fallback>
                <p:oleObj name="方程式" r:id="rId5" imgW="266400" imgH="164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953" y="5132025"/>
                        <a:ext cx="627062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80756" y="5615747"/>
          <a:ext cx="328612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方程式" r:id="rId7" imgW="139680" imgH="126720" progId="Equation.3">
                  <p:embed/>
                </p:oleObj>
              </mc:Choice>
              <mc:Fallback>
                <p:oleObj name="方程式" r:id="rId7" imgW="139680" imgH="1267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56" y="5615747"/>
                        <a:ext cx="328612" cy="30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3516866" y="5576780"/>
          <a:ext cx="328612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方程式" r:id="rId9" imgW="139680" imgH="126720" progId="Equation.3">
                  <p:embed/>
                </p:oleObj>
              </mc:Choice>
              <mc:Fallback>
                <p:oleObj name="方程式" r:id="rId9" imgW="139680" imgH="1267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6866" y="5576780"/>
                        <a:ext cx="328612" cy="30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95634" y="6008002"/>
          <a:ext cx="328612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方程式" r:id="rId11" imgW="139680" imgH="126720" progId="Equation.3">
                  <p:embed/>
                </p:oleObj>
              </mc:Choice>
              <mc:Fallback>
                <p:oleObj name="方程式" r:id="rId11" imgW="139680" imgH="12672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34" y="6008002"/>
                        <a:ext cx="328612" cy="30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直線接點 11"/>
          <p:cNvCxnSpPr/>
          <p:nvPr/>
        </p:nvCxnSpPr>
        <p:spPr>
          <a:xfrm>
            <a:off x="683568" y="4174132"/>
            <a:ext cx="4392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683568" y="4233614"/>
            <a:ext cx="4392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59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This loop invariant is maintained before and after every iteration of the loop. </a:t>
            </a:r>
            <a:r>
              <a:rPr lang="en-US" altLang="zh-TW" sz="2400" dirty="0" smtClean="0">
                <a:solidFill>
                  <a:srgbClr val="FF0000"/>
                </a:solidFill>
              </a:rPr>
              <a:t>Note that the inequalities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>
                <a:solidFill>
                  <a:srgbClr val="FF0000"/>
                </a:solidFill>
              </a:rPr>
              <a:t> &lt; L and R &lt; j in the second and third conjuncts are strict.</a:t>
            </a:r>
            <a:r>
              <a:rPr lang="en-US" altLang="zh-TW" sz="2400" dirty="0" smtClean="0"/>
              <a:t> After the while loop terminates with L </a:t>
            </a:r>
            <a:r>
              <a:rPr lang="en-US" altLang="zh-TW" sz="2400" i="1" dirty="0" smtClean="0"/>
              <a:t>≥</a:t>
            </a:r>
            <a:r>
              <a:rPr lang="en-US" altLang="zh-TW" sz="2400" dirty="0" smtClean="0"/>
              <a:t> R and the following two statements are executed, we can conclude:</a:t>
            </a:r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    </a:t>
            </a:r>
            <a:r>
              <a:rPr lang="en-US" altLang="zh-TW" sz="2400" dirty="0" smtClean="0"/>
              <a:t>which is the (post-)condition desired of the Partition algorithm, indicating that the algorithm is indeed correct.</a:t>
            </a:r>
            <a:endParaRPr lang="zh-TW" altLang="en-US" sz="2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1972349" y="3566926"/>
            <a:ext cx="4892564" cy="1200329"/>
            <a:chOff x="1403648" y="3789040"/>
            <a:chExt cx="4892564" cy="1200329"/>
          </a:xfrm>
        </p:grpSpPr>
        <p:sp>
          <p:nvSpPr>
            <p:cNvPr id="5" name="文字方塊 4"/>
            <p:cNvSpPr txBox="1"/>
            <p:nvPr/>
          </p:nvSpPr>
          <p:spPr>
            <a:xfrm>
              <a:off x="1835696" y="3789040"/>
              <a:ext cx="446051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dirty="0"/>
                <a:t>pivot = X[Middle]</a:t>
              </a:r>
            </a:p>
            <a:p>
              <a:r>
                <a:rPr lang="en-US" altLang="zh-TW" sz="2400" dirty="0" err="1" smtClean="0"/>
                <a:t>i</a:t>
              </a:r>
              <a:r>
                <a:rPr lang="zh-TW" altLang="en-US" sz="2400" dirty="0" smtClean="0"/>
                <a:t> </a:t>
              </a:r>
              <a:r>
                <a:rPr lang="en-US" altLang="zh-TW" sz="2400" dirty="0" smtClean="0"/>
                <a:t>(Left ≤ </a:t>
              </a:r>
              <a:r>
                <a:rPr lang="en-US" altLang="zh-TW" sz="2400" dirty="0" err="1"/>
                <a:t>i</a:t>
              </a:r>
              <a:r>
                <a:rPr lang="en-US" altLang="zh-TW" sz="2400" dirty="0"/>
                <a:t> </a:t>
              </a:r>
              <a:r>
                <a:rPr lang="en-US" altLang="zh-TW" sz="2400" dirty="0" smtClean="0"/>
                <a:t>≤ Middle </a:t>
              </a:r>
              <a:r>
                <a:rPr lang="zh-TW" altLang="en-US" sz="2400" dirty="0" smtClean="0"/>
                <a:t>→ </a:t>
              </a:r>
              <a:r>
                <a:rPr lang="en-US" altLang="zh-TW" sz="2400" dirty="0" smtClean="0"/>
                <a:t>X[</a:t>
              </a:r>
              <a:r>
                <a:rPr lang="en-US" altLang="zh-TW" sz="2400" dirty="0" err="1" smtClean="0"/>
                <a:t>i</a:t>
              </a:r>
              <a:r>
                <a:rPr lang="en-US" altLang="zh-TW" sz="2400" dirty="0"/>
                <a:t>] </a:t>
              </a:r>
              <a:r>
                <a:rPr lang="en-US" altLang="zh-TW" sz="2400" dirty="0" smtClean="0"/>
                <a:t>≤ </a:t>
              </a:r>
              <a:r>
                <a:rPr lang="en-US" altLang="zh-TW" sz="2400" dirty="0"/>
                <a:t>pivot)</a:t>
              </a:r>
            </a:p>
            <a:p>
              <a:r>
                <a:rPr lang="en-US" altLang="zh-TW" sz="2400" dirty="0" smtClean="0"/>
                <a:t>j</a:t>
              </a:r>
              <a:r>
                <a:rPr lang="zh-TW" altLang="en-US" sz="2400" dirty="0" smtClean="0"/>
                <a:t> </a:t>
              </a:r>
              <a:r>
                <a:rPr lang="en-US" altLang="zh-TW" sz="2400" dirty="0" smtClean="0"/>
                <a:t>(Middle </a:t>
              </a:r>
              <a:r>
                <a:rPr lang="en-US" altLang="zh-TW" sz="2400" dirty="0"/>
                <a:t>&lt; j </a:t>
              </a:r>
              <a:r>
                <a:rPr lang="en-US" altLang="zh-TW" sz="2400" dirty="0" smtClean="0"/>
                <a:t>≤ Right </a:t>
              </a:r>
              <a:r>
                <a:rPr lang="zh-TW" altLang="en-US" sz="2400" dirty="0" smtClean="0"/>
                <a:t>→</a:t>
              </a:r>
              <a:r>
                <a:rPr lang="en-US" altLang="zh-TW" sz="2400" dirty="0" smtClean="0"/>
                <a:t> </a:t>
              </a:r>
              <a:r>
                <a:rPr lang="en-US" altLang="zh-TW" sz="2400" dirty="0"/>
                <a:t>pivot &lt; X[j])</a:t>
              </a:r>
              <a:endParaRPr lang="zh-TW" altLang="en-US" sz="2400" dirty="0"/>
            </a:p>
          </p:txBody>
        </p:sp>
        <p:graphicFrame>
          <p:nvGraphicFramePr>
            <p:cNvPr id="7" name="物件 6"/>
            <p:cNvGraphicFramePr>
              <a:graphicFrameLocks noChangeAspect="1"/>
            </p:cNvGraphicFramePr>
            <p:nvPr/>
          </p:nvGraphicFramePr>
          <p:xfrm>
            <a:off x="1411101" y="4589009"/>
            <a:ext cx="527563" cy="326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" name="方程式" r:id="rId4" imgW="266400" imgH="164880" progId="Equation.3">
                    <p:embed/>
                  </p:oleObj>
                </mc:Choice>
                <mc:Fallback>
                  <p:oleObj name="方程式" r:id="rId4" imgW="266400" imgH="16488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1101" y="4589009"/>
                          <a:ext cx="527563" cy="3265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物件 7"/>
            <p:cNvGraphicFramePr>
              <a:graphicFrameLocks noChangeAspect="1"/>
            </p:cNvGraphicFramePr>
            <p:nvPr/>
          </p:nvGraphicFramePr>
          <p:xfrm>
            <a:off x="1403648" y="4234500"/>
            <a:ext cx="527563" cy="326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" name="方程式" r:id="rId6" imgW="266400" imgH="164880" progId="Equation.3">
                    <p:embed/>
                  </p:oleObj>
                </mc:Choice>
                <mc:Fallback>
                  <p:oleObj name="方程式" r:id="rId6" imgW="266400" imgH="1648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648" y="4234500"/>
                          <a:ext cx="527563" cy="3265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Prove that the sum of the heights of all nodes in a </a:t>
            </a:r>
            <a:r>
              <a:rPr lang="en-US" altLang="zh-TW" sz="2400" dirty="0" smtClean="0">
                <a:solidFill>
                  <a:srgbClr val="FF0000"/>
                </a:solidFill>
              </a:rPr>
              <a:t>complete binary tree </a:t>
            </a:r>
            <a:r>
              <a:rPr lang="en-US" altLang="zh-TW" sz="2400" dirty="0" smtClean="0"/>
              <a:t>with n nodes is at most n-1.</a:t>
            </a:r>
          </a:p>
          <a:p>
            <a:r>
              <a:rPr lang="en-US" altLang="zh-TW" sz="2400" dirty="0" smtClean="0"/>
              <a:t>Let </a:t>
            </a:r>
            <a:r>
              <a:rPr lang="en-US" altLang="zh-TW" sz="2400" dirty="0"/>
              <a:t>G(n) denote the sum of the heights of all nodes in a complete </a:t>
            </a:r>
            <a:r>
              <a:rPr lang="en-US" altLang="zh-TW" sz="2400" dirty="0" smtClean="0"/>
              <a:t>binary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tree </a:t>
            </a:r>
            <a:r>
              <a:rPr lang="en-US" altLang="zh-TW" sz="2400" dirty="0"/>
              <a:t>with n nodes. For a full binary tree (a special case of complete binary trees) </a:t>
            </a:r>
            <a:r>
              <a:rPr lang="en-US" altLang="zh-TW" sz="2400" dirty="0" smtClean="0"/>
              <a:t>with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n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2</a:t>
            </a:r>
            <a:r>
              <a:rPr lang="en-US" altLang="zh-TW" sz="2400" baseline="30000" dirty="0" smtClean="0"/>
              <a:t>h+1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- 1 </a:t>
            </a:r>
            <a:r>
              <a:rPr lang="en-US" altLang="zh-TW" sz="2400" dirty="0"/>
              <a:t>nodes where h is the height of the tree, </a:t>
            </a:r>
            <a:r>
              <a:rPr lang="en-US" altLang="zh-TW" sz="2400" dirty="0">
                <a:solidFill>
                  <a:srgbClr val="FF0000"/>
                </a:solidFill>
              </a:rPr>
              <a:t>we already know that G(n) </a:t>
            </a:r>
            <a:r>
              <a:rPr lang="en-US" altLang="zh-TW" sz="2400" dirty="0" smtClean="0">
                <a:solidFill>
                  <a:srgbClr val="FF0000"/>
                </a:solidFill>
              </a:rPr>
              <a:t>= 2</a:t>
            </a:r>
            <a:r>
              <a:rPr lang="en-US" altLang="zh-TW" sz="2400" baseline="30000" dirty="0" smtClean="0">
                <a:solidFill>
                  <a:srgbClr val="FF0000"/>
                </a:solidFill>
              </a:rPr>
              <a:t>h+1</a:t>
            </a:r>
            <a:r>
              <a:rPr lang="en-US" altLang="zh-TW" sz="2400" dirty="0" smtClean="0">
                <a:solidFill>
                  <a:srgbClr val="FF0000"/>
                </a:solidFill>
              </a:rPr>
              <a:t> -</a:t>
            </a:r>
            <a:r>
              <a:rPr lang="zh-TW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>
                <a:solidFill>
                  <a:srgbClr val="FF0000"/>
                </a:solidFill>
              </a:rPr>
              <a:t>(h + 2) = n </a:t>
            </a:r>
            <a:r>
              <a:rPr lang="en-US" altLang="zh-TW" sz="2400" dirty="0" smtClean="0">
                <a:solidFill>
                  <a:srgbClr val="FF0000"/>
                </a:solidFill>
              </a:rPr>
              <a:t>- (</a:t>
            </a:r>
            <a:r>
              <a:rPr lang="en-US" altLang="zh-TW" sz="2400" dirty="0">
                <a:solidFill>
                  <a:srgbClr val="FF0000"/>
                </a:solidFill>
              </a:rPr>
              <a:t>h + 1) </a:t>
            </a:r>
            <a:r>
              <a:rPr lang="en-US" altLang="zh-TW" sz="2400" dirty="0" smtClean="0">
                <a:solidFill>
                  <a:srgbClr val="FF0000"/>
                </a:solidFill>
              </a:rPr>
              <a:t>≤ n -</a:t>
            </a:r>
            <a:r>
              <a:rPr lang="zh-TW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>
                <a:solidFill>
                  <a:srgbClr val="FF0000"/>
                </a:solidFill>
              </a:rPr>
              <a:t>1</a:t>
            </a:r>
            <a:r>
              <a:rPr lang="en-US" altLang="zh-TW" sz="2400" dirty="0"/>
              <a:t>. With this as a basis, we prove the general case </a:t>
            </a:r>
            <a:r>
              <a:rPr lang="en-US" altLang="zh-TW" sz="2400" dirty="0" smtClean="0"/>
              <a:t>of arbitrary </a:t>
            </a:r>
            <a:r>
              <a:rPr lang="en-US" altLang="zh-TW" sz="2400" dirty="0"/>
              <a:t>complete binary trees by induction on the number n </a:t>
            </a:r>
            <a:r>
              <a:rPr lang="en-US" altLang="zh-TW" sz="2400" dirty="0" smtClean="0"/>
              <a:t>(</a:t>
            </a:r>
            <a:r>
              <a:rPr lang="en-US" altLang="zh-TW" sz="2400" i="1" dirty="0" smtClean="0"/>
              <a:t>≥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1) of nodes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400" dirty="0" smtClean="0"/>
              <a:t>Base Case(n = 1 or n = 2):</a:t>
            </a:r>
          </a:p>
          <a:p>
            <a:pPr lvl="1"/>
            <a:r>
              <a:rPr lang="en-US" altLang="zh-TW" sz="2000" dirty="0" smtClean="0"/>
              <a:t>Trivially proved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3667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Inductive Step(n &gt; 2): </a:t>
            </a:r>
          </a:p>
          <a:p>
            <a:pPr>
              <a:buNone/>
            </a:pPr>
            <a:r>
              <a:rPr lang="en-US" altLang="zh-TW" sz="2400" dirty="0" smtClean="0"/>
              <a:t>     If n = 2</a:t>
            </a:r>
            <a:r>
              <a:rPr lang="en-US" altLang="zh-TW" sz="2400" baseline="30000" dirty="0" smtClean="0"/>
              <a:t>h+1</a:t>
            </a:r>
            <a:r>
              <a:rPr lang="en-US" altLang="zh-TW" sz="2400" dirty="0" smtClean="0"/>
              <a:t> – 1 for some h &gt; 1, the tree is full and we are done.</a:t>
            </a:r>
          </a:p>
          <a:p>
            <a:pPr>
              <a:buNone/>
            </a:pPr>
            <a:r>
              <a:rPr lang="en-US" altLang="zh-TW" sz="2400" dirty="0" smtClean="0"/>
              <a:t>	Otherwise, we say 2</a:t>
            </a:r>
            <a:r>
              <a:rPr lang="en-US" altLang="zh-TW" sz="2400" baseline="30000" dirty="0" smtClean="0"/>
              <a:t>h+1</a:t>
            </a:r>
            <a:r>
              <a:rPr lang="en-US" altLang="zh-TW" sz="2400" dirty="0" smtClean="0"/>
              <a:t> – 1 &lt; n &lt; 2</a:t>
            </a:r>
            <a:r>
              <a:rPr lang="en-US" altLang="zh-TW" sz="2400" baseline="30000" dirty="0" smtClean="0"/>
              <a:t>h+2</a:t>
            </a:r>
            <a:r>
              <a:rPr lang="en-US" altLang="zh-TW" sz="2400" dirty="0" smtClean="0"/>
              <a:t> – 1 and the tree is complete with height h+1 &gt; 2. And we observe that </a:t>
            </a:r>
            <a:r>
              <a:rPr lang="en-US" altLang="zh-TW" sz="2400" dirty="0" smtClean="0">
                <a:solidFill>
                  <a:srgbClr val="FF0000"/>
                </a:solidFill>
              </a:rPr>
              <a:t>at least one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subtree</a:t>
            </a:r>
            <a:r>
              <a:rPr lang="en-US" altLang="zh-TW" sz="2400" dirty="0" smtClean="0">
                <a:solidFill>
                  <a:srgbClr val="FF0000"/>
                </a:solidFill>
              </a:rPr>
              <a:t> of the root will be full </a:t>
            </a:r>
            <a:r>
              <a:rPr lang="en-US" altLang="zh-TW" sz="2400" dirty="0" smtClean="0"/>
              <a:t>and the other one is either full or complete</a:t>
            </a:r>
            <a:r>
              <a:rPr lang="en-US" altLang="zh-TW" sz="2400" dirty="0" smtClean="0"/>
              <a:t>.</a:t>
            </a:r>
            <a:endParaRPr lang="en-US" altLang="zh-TW" sz="2400" dirty="0" smtClean="0"/>
          </a:p>
          <a:p>
            <a:r>
              <a:rPr lang="en-US" altLang="zh-TW" sz="2400" dirty="0" smtClean="0"/>
              <a:t>There will be three cases:</a:t>
            </a:r>
          </a:p>
          <a:p>
            <a:pPr lvl="1"/>
            <a:r>
              <a:rPr lang="en-US" altLang="zh-TW" sz="2000" dirty="0" smtClean="0"/>
              <a:t>Left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full and right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complete (both height = h)</a:t>
            </a:r>
          </a:p>
          <a:p>
            <a:pPr lvl="1"/>
            <a:r>
              <a:rPr lang="en-US" altLang="zh-TW" sz="2000" dirty="0" smtClean="0"/>
              <a:t>Both Left and right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are full (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L</a:t>
            </a:r>
            <a:r>
              <a:rPr lang="en-US" altLang="zh-TW" sz="2000" dirty="0" smtClean="0"/>
              <a:t> = h and 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R</a:t>
            </a:r>
            <a:r>
              <a:rPr lang="en-US" altLang="zh-TW" sz="2000" dirty="0" smtClean="0"/>
              <a:t> = h-1)</a:t>
            </a:r>
          </a:p>
          <a:p>
            <a:pPr lvl="1"/>
            <a:r>
              <a:rPr lang="en-US" altLang="zh-TW" sz="2000" dirty="0" smtClean="0"/>
              <a:t>Right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full and left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complete (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L</a:t>
            </a:r>
            <a:r>
              <a:rPr lang="en-US" altLang="zh-TW" sz="2000" dirty="0" smtClean="0"/>
              <a:t> = h and 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R</a:t>
            </a:r>
            <a:r>
              <a:rPr lang="en-US" altLang="zh-TW" sz="2000" dirty="0" smtClean="0"/>
              <a:t> = h-1)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1835696" y="5554810"/>
            <a:ext cx="5832648" cy="970534"/>
            <a:chOff x="971600" y="4906738"/>
            <a:chExt cx="5832648" cy="970534"/>
          </a:xfrm>
        </p:grpSpPr>
        <p:grpSp>
          <p:nvGrpSpPr>
            <p:cNvPr id="15" name="群組 14"/>
            <p:cNvGrpSpPr/>
            <p:nvPr/>
          </p:nvGrpSpPr>
          <p:grpSpPr>
            <a:xfrm>
              <a:off x="1331640" y="4941168"/>
              <a:ext cx="1008112" cy="936104"/>
              <a:chOff x="4256564" y="2348880"/>
              <a:chExt cx="1008112" cy="936104"/>
            </a:xfrm>
          </p:grpSpPr>
          <p:sp>
            <p:nvSpPr>
              <p:cNvPr id="4" name="橢圓 3"/>
              <p:cNvSpPr/>
              <p:nvPr/>
            </p:nvSpPr>
            <p:spPr>
              <a:xfrm>
                <a:off x="4716016" y="2348880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" name="等腰三角形 4"/>
              <p:cNvSpPr/>
              <p:nvPr/>
            </p:nvSpPr>
            <p:spPr>
              <a:xfrm>
                <a:off x="4256564" y="2636912"/>
                <a:ext cx="504056" cy="64807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4904636" y="2636912"/>
                <a:ext cx="360040" cy="432048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4860032" y="3068960"/>
                <a:ext cx="72008" cy="21602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9" name="直線接點 8"/>
              <p:cNvCxnSpPr>
                <a:stCxn id="5" idx="0"/>
                <a:endCxn id="4" idx="3"/>
              </p:cNvCxnSpPr>
              <p:nvPr/>
            </p:nvCxnSpPr>
            <p:spPr>
              <a:xfrm flipV="1">
                <a:off x="4508592" y="2471805"/>
                <a:ext cx="228515" cy="16510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>
                <a:stCxn id="4" idx="5"/>
                <a:endCxn id="6" idx="0"/>
              </p:cNvCxnSpPr>
              <p:nvPr/>
            </p:nvCxnSpPr>
            <p:spPr>
              <a:xfrm>
                <a:off x="4838941" y="2471805"/>
                <a:ext cx="245715" cy="16510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群組 15"/>
            <p:cNvGrpSpPr/>
            <p:nvPr/>
          </p:nvGrpSpPr>
          <p:grpSpPr>
            <a:xfrm>
              <a:off x="2987824" y="4906738"/>
              <a:ext cx="1008112" cy="965432"/>
              <a:chOff x="4256564" y="2386458"/>
              <a:chExt cx="1008112" cy="965432"/>
            </a:xfrm>
          </p:grpSpPr>
          <p:sp>
            <p:nvSpPr>
              <p:cNvPr id="17" name="橢圓 16"/>
              <p:cNvSpPr/>
              <p:nvPr/>
            </p:nvSpPr>
            <p:spPr>
              <a:xfrm>
                <a:off x="4716016" y="238645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4256564" y="2703818"/>
                <a:ext cx="504056" cy="64807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>
                <a:off x="4904636" y="2714969"/>
                <a:ext cx="360040" cy="432048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21" name="直線接點 20"/>
              <p:cNvCxnSpPr>
                <a:stCxn id="18" idx="0"/>
                <a:endCxn id="17" idx="3"/>
              </p:cNvCxnSpPr>
              <p:nvPr/>
            </p:nvCxnSpPr>
            <p:spPr>
              <a:xfrm flipV="1">
                <a:off x="4508592" y="2509383"/>
                <a:ext cx="228515" cy="1944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接點 21"/>
              <p:cNvCxnSpPr>
                <a:stCxn id="17" idx="5"/>
                <a:endCxn id="19" idx="0"/>
              </p:cNvCxnSpPr>
              <p:nvPr/>
            </p:nvCxnSpPr>
            <p:spPr>
              <a:xfrm>
                <a:off x="4838941" y="2509383"/>
                <a:ext cx="245715" cy="20558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群組 35"/>
            <p:cNvGrpSpPr/>
            <p:nvPr/>
          </p:nvGrpSpPr>
          <p:grpSpPr>
            <a:xfrm>
              <a:off x="4499992" y="4941168"/>
              <a:ext cx="1113573" cy="936104"/>
              <a:chOff x="4394531" y="5589240"/>
              <a:chExt cx="1113573" cy="1008112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4427984" y="5589240"/>
                <a:ext cx="1080120" cy="792088"/>
                <a:chOff x="4256564" y="2348880"/>
                <a:chExt cx="1080120" cy="792088"/>
              </a:xfrm>
            </p:grpSpPr>
            <p:sp>
              <p:nvSpPr>
                <p:cNvPr id="24" name="橢圓 23"/>
                <p:cNvSpPr/>
                <p:nvPr/>
              </p:nvSpPr>
              <p:spPr>
                <a:xfrm>
                  <a:off x="4716016" y="2348880"/>
                  <a:ext cx="144016" cy="14401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4256564" y="2636912"/>
                  <a:ext cx="504056" cy="504056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8" name="直線接點 27"/>
                <p:cNvCxnSpPr>
                  <a:stCxn id="25" idx="0"/>
                  <a:endCxn id="24" idx="3"/>
                </p:cNvCxnSpPr>
                <p:nvPr/>
              </p:nvCxnSpPr>
              <p:spPr>
                <a:xfrm flipV="1">
                  <a:off x="4508592" y="2471805"/>
                  <a:ext cx="228515" cy="16510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線接點 28"/>
                <p:cNvCxnSpPr>
                  <a:stCxn id="24" idx="5"/>
                </p:cNvCxnSpPr>
                <p:nvPr/>
              </p:nvCxnSpPr>
              <p:spPr>
                <a:xfrm>
                  <a:off x="4838941" y="2471805"/>
                  <a:ext cx="245715" cy="16510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等腰三角形 33"/>
                <p:cNvSpPr/>
                <p:nvPr/>
              </p:nvSpPr>
              <p:spPr>
                <a:xfrm>
                  <a:off x="4832628" y="2636912"/>
                  <a:ext cx="504056" cy="504056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5" name="等腰三角形 34"/>
              <p:cNvSpPr/>
              <p:nvPr/>
            </p:nvSpPr>
            <p:spPr>
              <a:xfrm>
                <a:off x="4394531" y="6381328"/>
                <a:ext cx="72008" cy="21602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cxnSp>
          <p:nvCxnSpPr>
            <p:cNvPr id="38" name="直線接點 37"/>
            <p:cNvCxnSpPr/>
            <p:nvPr/>
          </p:nvCxnSpPr>
          <p:spPr>
            <a:xfrm>
              <a:off x="971600" y="5877272"/>
              <a:ext cx="58326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>
              <a:off x="971600" y="5229200"/>
              <a:ext cx="58326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單箭頭接點 44"/>
            <p:cNvCxnSpPr/>
            <p:nvPr/>
          </p:nvCxnSpPr>
          <p:spPr>
            <a:xfrm flipV="1">
              <a:off x="6300192" y="5229200"/>
              <a:ext cx="0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單箭頭接點 46"/>
            <p:cNvCxnSpPr/>
            <p:nvPr/>
          </p:nvCxnSpPr>
          <p:spPr>
            <a:xfrm>
              <a:off x="6300192" y="5661248"/>
              <a:ext cx="0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6156176" y="537321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h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205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Then we can prove it by applying the formula in the beginning and induction hypothesis.</a:t>
            </a:r>
          </a:p>
          <a:p>
            <a:pPr lvl="1"/>
            <a:r>
              <a:rPr lang="en-US" altLang="zh-TW" dirty="0" smtClean="0"/>
              <a:t>For example: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2">
              <a:buNone/>
            </a:pPr>
            <a:r>
              <a:rPr lang="en-US" altLang="zh-TW" dirty="0" smtClean="0"/>
              <a:t>	Let left sub-tree T</a:t>
            </a:r>
            <a:r>
              <a:rPr lang="en-US" altLang="zh-TW" baseline="-25000" dirty="0" smtClean="0"/>
              <a:t>L</a:t>
            </a:r>
            <a:r>
              <a:rPr lang="en-US" altLang="zh-TW" dirty="0" smtClean="0"/>
              <a:t> consists </a:t>
            </a:r>
            <a:r>
              <a:rPr lang="en-US" altLang="zh-TW" dirty="0" err="1" smtClean="0"/>
              <a:t>n</a:t>
            </a:r>
            <a:r>
              <a:rPr lang="en-US" altLang="zh-TW" baseline="-25000" dirty="0" err="1" smtClean="0"/>
              <a:t>L</a:t>
            </a:r>
            <a:r>
              <a:rPr lang="en-US" altLang="zh-TW" dirty="0" smtClean="0"/>
              <a:t> nodes and right 	sub-tree T</a:t>
            </a:r>
            <a:r>
              <a:rPr lang="en-US" altLang="zh-TW" baseline="-25000" dirty="0" smtClean="0"/>
              <a:t>R</a:t>
            </a:r>
            <a:r>
              <a:rPr lang="en-US" altLang="zh-TW" dirty="0" smtClean="0"/>
              <a:t> consists </a:t>
            </a:r>
            <a:r>
              <a:rPr lang="en-US" altLang="zh-TW" dirty="0" err="1" smtClean="0"/>
              <a:t>n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 nodes</a:t>
            </a:r>
          </a:p>
          <a:p>
            <a:pPr lvl="2">
              <a:buNone/>
            </a:pPr>
            <a:r>
              <a:rPr lang="en-US" altLang="zh-TW" dirty="0" smtClean="0"/>
              <a:t>	G(T) = G(T</a:t>
            </a:r>
            <a:r>
              <a:rPr lang="en-US" altLang="zh-TW" baseline="-25000" dirty="0" smtClean="0"/>
              <a:t>L</a:t>
            </a:r>
            <a:r>
              <a:rPr lang="en-US" altLang="zh-TW" dirty="0" smtClean="0"/>
              <a:t>) + G(T</a:t>
            </a:r>
            <a:r>
              <a:rPr lang="en-US" altLang="zh-TW" baseline="-25000" dirty="0" smtClean="0"/>
              <a:t>R</a:t>
            </a:r>
            <a:r>
              <a:rPr lang="en-US" altLang="zh-TW" dirty="0" smtClean="0"/>
              <a:t>) + (h+1)</a:t>
            </a:r>
          </a:p>
          <a:p>
            <a:pPr lvl="2">
              <a:buNone/>
            </a:pPr>
            <a:r>
              <a:rPr lang="en-US" altLang="zh-TW" dirty="0" smtClean="0"/>
              <a:t>	        = G(T</a:t>
            </a:r>
            <a:r>
              <a:rPr lang="en-US" altLang="zh-TW" baseline="-25000" dirty="0" smtClean="0"/>
              <a:t>L</a:t>
            </a:r>
            <a:r>
              <a:rPr lang="en-US" altLang="zh-TW" dirty="0" smtClean="0"/>
              <a:t>) + (</a:t>
            </a:r>
            <a:r>
              <a:rPr lang="en-US" altLang="zh-TW" dirty="0" err="1" smtClean="0"/>
              <a:t>n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-((h-1)+1)) + (h+1)      (T</a:t>
            </a:r>
            <a:r>
              <a:rPr lang="en-US" altLang="zh-TW" baseline="-25000" dirty="0" smtClean="0"/>
              <a:t>R</a:t>
            </a:r>
            <a:r>
              <a:rPr lang="en-US" altLang="zh-TW" dirty="0" smtClean="0"/>
              <a:t> is full)</a:t>
            </a:r>
          </a:p>
          <a:p>
            <a:pPr lvl="2">
              <a:buNone/>
            </a:pPr>
            <a:r>
              <a:rPr lang="en-US" altLang="zh-TW" dirty="0" smtClean="0"/>
              <a:t>	       ≦ (n</a:t>
            </a:r>
            <a:r>
              <a:rPr lang="en-US" altLang="zh-TW" baseline="-25000" dirty="0" smtClean="0"/>
              <a:t>L</a:t>
            </a:r>
            <a:r>
              <a:rPr lang="en-US" altLang="zh-TW" dirty="0" smtClean="0"/>
              <a:t>-1) + (</a:t>
            </a:r>
            <a:r>
              <a:rPr lang="en-US" altLang="zh-TW" dirty="0" err="1" smtClean="0"/>
              <a:t>n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-h) + (h+1)                 (induction </a:t>
            </a:r>
            <a:r>
              <a:rPr lang="en-US" altLang="zh-TW" dirty="0" err="1" smtClean="0"/>
              <a:t>hyp</a:t>
            </a:r>
            <a:r>
              <a:rPr lang="en-US" altLang="zh-TW" dirty="0" smtClean="0"/>
              <a:t>.)</a:t>
            </a:r>
          </a:p>
          <a:p>
            <a:pPr lvl="2">
              <a:buNone/>
            </a:pPr>
            <a:r>
              <a:rPr lang="en-US" altLang="zh-TW" dirty="0" smtClean="0"/>
              <a:t>	        = (n</a:t>
            </a:r>
            <a:r>
              <a:rPr lang="en-US" altLang="zh-TW" baseline="-25000" dirty="0" smtClean="0"/>
              <a:t>L</a:t>
            </a:r>
            <a:r>
              <a:rPr lang="en-US" altLang="zh-TW" dirty="0" smtClean="0"/>
              <a:t>+n</a:t>
            </a:r>
            <a:r>
              <a:rPr lang="en-US" altLang="zh-TW" baseline="-25000" dirty="0" smtClean="0"/>
              <a:t>R</a:t>
            </a:r>
            <a:r>
              <a:rPr lang="en-US" altLang="zh-TW" dirty="0" smtClean="0"/>
              <a:t>+1)-1                                     (proved) </a:t>
            </a:r>
            <a:endParaRPr lang="zh-TW" altLang="en-US" dirty="0"/>
          </a:p>
        </p:txBody>
      </p:sp>
      <p:grpSp>
        <p:nvGrpSpPr>
          <p:cNvPr id="14" name="群組 13"/>
          <p:cNvGrpSpPr/>
          <p:nvPr/>
        </p:nvGrpSpPr>
        <p:grpSpPr>
          <a:xfrm>
            <a:off x="2915816" y="2780928"/>
            <a:ext cx="3240360" cy="936104"/>
            <a:chOff x="2411760" y="1916832"/>
            <a:chExt cx="3240360" cy="936104"/>
          </a:xfrm>
        </p:grpSpPr>
        <p:grpSp>
          <p:nvGrpSpPr>
            <p:cNvPr id="4" name="群組 3"/>
            <p:cNvGrpSpPr/>
            <p:nvPr/>
          </p:nvGrpSpPr>
          <p:grpSpPr>
            <a:xfrm>
              <a:off x="3347864" y="1916832"/>
              <a:ext cx="1113573" cy="936104"/>
              <a:chOff x="4394531" y="5589240"/>
              <a:chExt cx="1113573" cy="1008112"/>
            </a:xfrm>
          </p:grpSpPr>
          <p:grpSp>
            <p:nvGrpSpPr>
              <p:cNvPr id="5" name="群組 22"/>
              <p:cNvGrpSpPr/>
              <p:nvPr/>
            </p:nvGrpSpPr>
            <p:grpSpPr>
              <a:xfrm>
                <a:off x="4427984" y="5589240"/>
                <a:ext cx="1080120" cy="792088"/>
                <a:chOff x="4256564" y="2348880"/>
                <a:chExt cx="1080120" cy="792088"/>
              </a:xfrm>
            </p:grpSpPr>
            <p:sp>
              <p:nvSpPr>
                <p:cNvPr id="7" name="橢圓 6"/>
                <p:cNvSpPr/>
                <p:nvPr/>
              </p:nvSpPr>
              <p:spPr>
                <a:xfrm>
                  <a:off x="4716016" y="2348880"/>
                  <a:ext cx="144016" cy="14401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8" name="等腰三角形 7"/>
                <p:cNvSpPr/>
                <p:nvPr/>
              </p:nvSpPr>
              <p:spPr>
                <a:xfrm>
                  <a:off x="4256564" y="2636912"/>
                  <a:ext cx="504056" cy="504056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9" name="直線接點 8"/>
                <p:cNvCxnSpPr>
                  <a:stCxn id="8" idx="0"/>
                  <a:endCxn id="7" idx="3"/>
                </p:cNvCxnSpPr>
                <p:nvPr/>
              </p:nvCxnSpPr>
              <p:spPr>
                <a:xfrm flipV="1">
                  <a:off x="4508592" y="2471805"/>
                  <a:ext cx="228515" cy="16510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線接點 9"/>
                <p:cNvCxnSpPr>
                  <a:stCxn id="7" idx="5"/>
                </p:cNvCxnSpPr>
                <p:nvPr/>
              </p:nvCxnSpPr>
              <p:spPr>
                <a:xfrm>
                  <a:off x="4838941" y="2471805"/>
                  <a:ext cx="245715" cy="16510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等腰三角形 10"/>
                <p:cNvSpPr/>
                <p:nvPr/>
              </p:nvSpPr>
              <p:spPr>
                <a:xfrm>
                  <a:off x="4832628" y="2636912"/>
                  <a:ext cx="504056" cy="504056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6" name="等腰三角形 5"/>
              <p:cNvSpPr/>
              <p:nvPr/>
            </p:nvSpPr>
            <p:spPr>
              <a:xfrm>
                <a:off x="4394531" y="6381328"/>
                <a:ext cx="72008" cy="21602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cxnSp>
          <p:nvCxnSpPr>
            <p:cNvPr id="12" name="直線接點 11"/>
            <p:cNvCxnSpPr/>
            <p:nvPr/>
          </p:nvCxnSpPr>
          <p:spPr>
            <a:xfrm>
              <a:off x="2411760" y="2852936"/>
              <a:ext cx="32403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>
              <a:off x="2411760" y="2204864"/>
              <a:ext cx="32403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/>
            <p:cNvCxnSpPr/>
            <p:nvPr/>
          </p:nvCxnSpPr>
          <p:spPr>
            <a:xfrm flipV="1">
              <a:off x="5292080" y="2204864"/>
              <a:ext cx="0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>
              <a:off x="5292080" y="2636912"/>
              <a:ext cx="0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字方塊 22"/>
            <p:cNvSpPr txBox="1"/>
            <p:nvPr/>
          </p:nvSpPr>
          <p:spPr>
            <a:xfrm>
              <a:off x="5148064" y="234888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h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5983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457</Words>
  <Application>Microsoft Office PowerPoint</Application>
  <PresentationFormat>如螢幕大小 (4:3)</PresentationFormat>
  <Paragraphs>59</Paragraphs>
  <Slides>7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新細明體</vt:lpstr>
      <vt:lpstr>Arial</vt:lpstr>
      <vt:lpstr>Calibri</vt:lpstr>
      <vt:lpstr>Cambria Math</vt:lpstr>
      <vt:lpstr>Monotype Corsiva</vt:lpstr>
      <vt:lpstr>Office 佈景主題</vt:lpstr>
      <vt:lpstr>方程式</vt:lpstr>
      <vt:lpstr>Algorithms  Homework Assignment #6</vt:lpstr>
      <vt:lpstr>Problem 3</vt:lpstr>
      <vt:lpstr>Problem 3 (cont.)</vt:lpstr>
      <vt:lpstr>Problem 3 (cont.)</vt:lpstr>
      <vt:lpstr>Problem 5</vt:lpstr>
      <vt:lpstr>Problem 5 (cont.)</vt:lpstr>
      <vt:lpstr>Problem 5 (cont.)</vt:lpstr>
    </vt:vector>
  </TitlesOfParts>
  <Company>C.M.T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vaio</dc:creator>
  <cp:lastModifiedBy>Lai_Jui-Shun</cp:lastModifiedBy>
  <cp:revision>58</cp:revision>
  <dcterms:created xsi:type="dcterms:W3CDTF">2012-05-20T09:59:11Z</dcterms:created>
  <dcterms:modified xsi:type="dcterms:W3CDTF">2013-05-20T04:14:38Z</dcterms:modified>
</cp:coreProperties>
</file>