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9" r:id="rId3"/>
    <p:sldId id="266" r:id="rId4"/>
    <p:sldId id="267" r:id="rId5"/>
    <p:sldId id="264" r:id="rId6"/>
    <p:sldId id="265" r:id="rId7"/>
    <p:sldId id="262" r:id="rId8"/>
    <p:sldId id="263" r:id="rId9"/>
    <p:sldId id="268" r:id="rId10"/>
    <p:sldId id="260" r:id="rId11"/>
    <p:sldId id="261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31" autoAdjust="0"/>
    <p:restoredTop sz="94660"/>
  </p:normalViewPr>
  <p:slideViewPr>
    <p:cSldViewPr snapToGrid="0">
      <p:cViewPr varScale="1">
        <p:scale>
          <a:sx n="84" d="100"/>
          <a:sy n="84" d="100"/>
        </p:scale>
        <p:origin x="14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7BFED-84D8-42FA-8820-0E86808401B0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CB0FB-B90E-4AE9-9035-9765F42D857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2414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Log</a:t>
            </a:r>
            <a:r>
              <a:rPr lang="zh-TW" altLang="en-US" dirty="0" smtClean="0"/>
              <a:t>沒寫底是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4CD94-7778-432E-B252-BB9485509120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8084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可以做微分，發現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B0FB-B90E-4AE9-9035-9765F42D857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1008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Z-transformation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B0FB-B90E-4AE9-9035-9765F42D857C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8660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高斯符號要記得帶掉 </a:t>
            </a:r>
            <a:r>
              <a:rPr lang="en-US" altLang="zh-TW" dirty="0" smtClean="0"/>
              <a:t>(2 pt)</a:t>
            </a:r>
          </a:p>
          <a:p>
            <a:r>
              <a:rPr lang="en-US" altLang="zh-TW" dirty="0" smtClean="0"/>
              <a:t>log(n/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)</a:t>
            </a:r>
            <a:r>
              <a:rPr lang="zh-TW" altLang="en-US" dirty="0" smtClean="0"/>
              <a:t>非嚴格遞增方程式 </a:t>
            </a:r>
            <a:r>
              <a:rPr lang="en-US" altLang="zh-TW" dirty="0" smtClean="0"/>
              <a:t>(6 pt)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高斯符號不帶掉的話，可以直接套</a:t>
            </a:r>
            <a:r>
              <a:rPr lang="en-US" altLang="zh-TW" dirty="0" smtClean="0"/>
              <a:t>E1(</a:t>
            </a:r>
            <a:r>
              <a:rPr lang="zh-TW" altLang="en-US" dirty="0" smtClean="0"/>
              <a:t>是嚴格遞增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，進去後再帶掉高斯符號亦可</a:t>
            </a:r>
            <a:endParaRPr lang="en-US" altLang="zh-TW" dirty="0" smtClean="0"/>
          </a:p>
          <a:p>
            <a:r>
              <a:rPr lang="zh-TW" altLang="en-US" dirty="0" smtClean="0"/>
              <a:t>積分方法 </a:t>
            </a:r>
            <a:r>
              <a:rPr lang="en-US" altLang="zh-TW" dirty="0" smtClean="0"/>
              <a:t>(10 pt)</a:t>
            </a:r>
          </a:p>
          <a:p>
            <a:r>
              <a:rPr lang="zh-TW" altLang="en-US" dirty="0" smtClean="0"/>
              <a:t>結論 </a:t>
            </a:r>
            <a:r>
              <a:rPr lang="en-US" altLang="zh-TW" dirty="0" smtClean="0"/>
              <a:t>(2</a:t>
            </a:r>
            <a:r>
              <a:rPr lang="en-US" altLang="zh-TW" baseline="0" dirty="0" smtClean="0"/>
              <a:t> pt</a:t>
            </a:r>
            <a:r>
              <a:rPr lang="en-US" altLang="zh-TW" dirty="0" smtClean="0"/>
              <a:t>)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D9F7D-87D3-4ACD-B1FC-6915789D625A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8648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459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9173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8584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866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661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618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087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639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77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827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16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488BB-1BA5-41AF-AF66-ED2FABC0FFAA}" type="datetimeFigureOut">
              <a:rPr lang="zh-TW" altLang="en-US" smtClean="0"/>
              <a:t>2014/4/7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0E54A-E8BA-4A76-8FB8-0DBC4F204A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743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Algorithms HW#3</a:t>
            </a:r>
            <a:br>
              <a:rPr lang="en-US" altLang="zh-TW" dirty="0" smtClean="0"/>
            </a:br>
            <a:r>
              <a:rPr lang="en-US" altLang="zh-TW" dirty="0" smtClean="0"/>
              <a:t>Solution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李孟、施舜元</a:t>
            </a:r>
            <a:endParaRPr lang="en-US" altLang="zh-TW" dirty="0" smtClean="0"/>
          </a:p>
          <a:p>
            <a:r>
              <a:rPr lang="en-US" altLang="zh-TW" dirty="0" smtClean="0"/>
              <a:t>2014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1967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2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070" y="2064014"/>
            <a:ext cx="10510183" cy="22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40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2(a)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b="0" i="1" dirty="0" smtClean="0">
                  <a:latin typeface="Cambria Math"/>
                  <a:ea typeface="Cambria Math" pitchFamily="18" charset="0"/>
                </a:endParaRPr>
              </a:p>
              <a:p>
                <a:r>
                  <a:rPr lang="en-US" altLang="zh-TW" dirty="0" smtClean="0">
                    <a:ea typeface="Cambria Math" pitchFamily="18" charset="0"/>
                  </a:rPr>
                  <a:t>      </a:t>
                </a: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  <m:t> </m:t>
                        </m:r>
                        <m: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  <m:t>                </m:t>
                        </m:r>
                        <m:r>
                          <a:rPr lang="en-US" altLang="zh-TW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        </m:t>
                        </m:r>
                      </m:e>
                    </m:groupChr>
                    <m:f>
                      <m:fPr>
                        <m:ctrlPr>
                          <a:rPr lang="en-US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</m:num>
                      <m:den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i="1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i="1" dirty="0">
                            <a:latin typeface="Cambria Math"/>
                            <a:ea typeface="Cambria Math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altLang="zh-TW" i="1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a:rPr lang="en-US" altLang="zh-TW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2</m:t>
                            </m:r>
                          </m:fName>
                          <m:e/>
                        </m:func>
                      </m:sup>
                    </m:sSup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sz="2800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a:rPr lang="en-US" altLang="zh-TW" sz="28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sz="28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TW" sz="28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sz="2800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sz="28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altLang="zh-TW" sz="28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        </m:t>
                        </m:r>
                      </m:e>
                    </m:groupChr>
                    <m:f>
                      <m:fPr>
                        <m:ctrlPr>
                          <a:rPr lang="en-US" altLang="zh-TW" sz="2800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altLang="zh-TW" sz="2800" i="1" dirty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800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800" i="1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en-US" altLang="zh-TW" sz="28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den>
                    </m:f>
                    <m:r>
                      <a:rPr lang="en-US" altLang="zh-TW" sz="2800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sSup>
                      <m:sSupPr>
                        <m:ctrlPr>
                          <a:rPr lang="pt-BR" altLang="zh-TW" sz="2800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sz="2800" i="1" dirty="0">
                            <a:latin typeface="Cambria Math" pitchFamily="18" charset="0"/>
                            <a:ea typeface="Cambria Math" pitchFamily="18" charset="0"/>
                          </a:rPr>
                          <m:t> </m:t>
                        </m:r>
                        <m:r>
                          <a:rPr lang="en-US" altLang="zh-TW" sz="2800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altLang="zh-TW" sz="2800" b="0" i="1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sz="3200" dirty="0">
                    <a:latin typeface="Cambria Math" pitchFamily="18" charset="0"/>
                    <a:ea typeface="Cambria Math" pitchFamily="18" charset="0"/>
                  </a:rPr>
                  <a:t>, </a:t>
                </a:r>
                <a:endParaRPr lang="en-US" altLang="zh-TW" sz="32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⇐"/>
                          <m:vertJc m:val="bot"/>
                          <m:ctrlPr>
                            <a:rPr lang="en-US" altLang="zh-TW" sz="3200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groupChrPr>
                        <m:e>
                          <m:r>
                            <a:rPr lang="en-US" altLang="zh-TW" sz="3200" i="1">
                              <a:solidFill>
                                <a:srgbClr val="0070C0"/>
                              </a:solidFill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  <m:r>
                            <a:rPr lang="en-US" altLang="zh-TW" sz="3200" i="1">
                              <a:solidFill>
                                <a:srgbClr val="0070C0"/>
                              </a:solidFill>
                              <a:latin typeface="Cambria Math" pitchFamily="18" charset="0"/>
                              <a:ea typeface="Cambria Math" pitchFamily="18" charset="0"/>
                            </a:rPr>
                            <m:t>≥10                 </m:t>
                          </m:r>
                        </m:e>
                      </m:groupChr>
                    </m:oMath>
                  </m:oMathPara>
                </a14:m>
                <a:endParaRPr lang="en-US" altLang="zh-TW" sz="3200" dirty="0">
                  <a:solidFill>
                    <a:srgbClr val="0070C0"/>
                  </a:solidFill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sz="32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groupChrPr>
                      <m:e>
                        <m:func>
                          <m:funcPr>
                            <m:ctrlP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sz="3200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≥10,</m:t>
                            </m:r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𝑐</m:t>
                            </m:r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=1</m:t>
                            </m:r>
                          </m:e>
                        </m:func>
                      </m:e>
                    </m:groupChr>
                  </m:oMath>
                </a14:m>
                <a:r>
                  <a:rPr lang="en-US" altLang="zh-TW" sz="3200" dirty="0">
                    <a:latin typeface="Cambria Math" pitchFamily="18" charset="0"/>
                    <a:ea typeface="Cambria Math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1024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itchFamily="18" charset="0"/>
                      </a:rPr>
                      <m:t>≥</m:t>
                    </m:r>
                  </m:oMath>
                </a14:m>
                <a:r>
                  <a:rPr lang="en-US" altLang="zh-TW" sz="3200" i="1" dirty="0" smtClean="0">
                    <a:latin typeface="Cambria Math" pitchFamily="18" charset="0"/>
                    <a:ea typeface="Cambria Math" pitchFamily="18" charset="0"/>
                  </a:rPr>
                  <a:t> 1 * 1000</a:t>
                </a:r>
                <a:endParaRPr lang="en-US" altLang="zh-TW" sz="3200" i="1" dirty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=1,</m:t>
                    </m:r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𝑛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10</m:t>
                        </m:r>
                      </m:sup>
                    </m:sSup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,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b="0" i="1" smtClean="0">
                        <a:latin typeface="Cambria Math" pitchFamily="18" charset="0"/>
                        <a:ea typeface="Cambria Math" pitchFamily="18" charset="0"/>
                      </a:rPr>
                      <m:t>Ω</m:t>
                    </m:r>
                    <m:d>
                      <m:dPr>
                        <m:ctrlPr>
                          <a:rPr lang="el-GR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altLang="zh-TW" b="0" i="1" dirty="0" smtClean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4736122" y="3061083"/>
                <a:ext cx="283586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TW" alt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80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zh-TW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zh-TW" altLang="en-US" sz="2800" i="0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zh-TW" altLang="en-US" sz="28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zh-TW" altLang="en-US" sz="2800" i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zh-TW" alt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zh-TW" altLang="en-US" sz="28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122" y="3061083"/>
                <a:ext cx="2835864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3799360" y="3816628"/>
                <a:ext cx="33270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𝑙𝑒𝑡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zh-TW" altLang="en-US" sz="2800" i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zh-TW" altLang="en-US" sz="2800" i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zh-TW" altLang="en-US" sz="28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TW" sz="2800" dirty="0" smtClean="0"/>
                  <a:t>,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360" y="3816628"/>
                <a:ext cx="3327001" cy="523220"/>
              </a:xfrm>
              <a:prstGeom prst="rect">
                <a:avLst/>
              </a:prstGeom>
              <a:blipFill rotWithShape="0">
                <a:blip r:embed="rId5"/>
                <a:stretch>
                  <a:fillRect t="-10465" r="-2930" b="-325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7126361" y="3816628"/>
                <a:ext cx="365478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zh-TW" alt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zh-TW" altLang="en-US" sz="2800" i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zh-TW" alt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zh-TW" altLang="en-US" sz="2800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TW" alt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zh-TW" altLang="en-US" sz="2800" i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zh-TW" alt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zh-TW" altLang="en-US" sz="2800" i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zh-TW" alt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zh-TW" altLang="en-US" sz="2800" i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6361" y="3816628"/>
                <a:ext cx="3654783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58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2(b)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b="0" i="1" dirty="0" smtClean="0">
                  <a:latin typeface="Cambria Math"/>
                  <a:ea typeface="Cambria Math" pitchFamily="18" charset="0"/>
                </a:endParaRPr>
              </a:p>
              <a:p>
                <a:r>
                  <a:rPr lang="pt-BR" altLang="zh-TW" dirty="0" smtClean="0">
                    <a:ea typeface="Cambria Math" pitchFamily="18" charset="0"/>
                  </a:rPr>
                  <a:t>      </a:t>
                </a: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  <m:t> </m:t>
                        </m:r>
                        <m: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  <m:t>                </m:t>
                        </m:r>
                      </m:e>
                    </m:groupChr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:endParaRPr lang="en-US" altLang="zh-TW" sz="3200" dirty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:endParaRPr lang="en-US" altLang="zh-TW" sz="32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:endParaRPr lang="en-US" altLang="zh-TW" sz="32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:endParaRPr lang="en-US" altLang="zh-TW" sz="3200" dirty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=1,</m:t>
                    </m:r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𝑛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itchFamily="18" charset="0"/>
                      </a:rPr>
                      <m:t>2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5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,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itchFamily="18" charset="0"/>
                      </a:rPr>
                      <m:t>g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𝑂</m:t>
                    </m:r>
                    <m:d>
                      <m:dPr>
                        <m:ctrlPr>
                          <a:rPr lang="el-GR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altLang="zh-TW" b="0" i="1" dirty="0" smtClean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33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3250731" y="2268399"/>
                <a:ext cx="232294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TW" alt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320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zh-TW" altLang="en-US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zh-TW" altLang="en-US" sz="3200" i="0">
                          <a:latin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lang="zh-TW" alt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zh-TW" altLang="en-US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zh-TW" altLang="en-US" sz="32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zh-TW" alt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zh-TW" altLang="en-US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zh-TW" altLang="en-US" sz="3200" dirty="0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0731" y="2268399"/>
                <a:ext cx="2322944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3297379" y="3083107"/>
                <a:ext cx="2322944" cy="787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TW" alt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TW" alt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TW" altLang="en-US" sz="280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zh-TW" altLang="en-US" sz="28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zh-TW" altLang="en-US" sz="2800" i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zh-TW" altLang="en-US" sz="28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TW" sz="2800" dirty="0" smtClean="0"/>
                  <a:t>,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379" y="3083107"/>
                <a:ext cx="2322944" cy="787203"/>
              </a:xfrm>
              <a:prstGeom prst="rect">
                <a:avLst/>
              </a:prstGeom>
              <a:blipFill rotWithShape="0">
                <a:blip r:embed="rId5"/>
                <a:stretch>
                  <a:fillRect b="-852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圖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2110" y="3256601"/>
            <a:ext cx="1240560" cy="43858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2110" y="4107340"/>
            <a:ext cx="1240560" cy="4385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5620323" y="3075852"/>
                <a:ext cx="2701252" cy="787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TW" alt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TW" alt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TW" altLang="en-US" sz="280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zh-TW" altLang="en-US" sz="28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zh-TW" altLang="en-US" sz="2800" i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zh-TW" altLang="en-US" sz="28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zh-TW" altLang="en-US" sz="2800" i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altLang="zh-TW" sz="2800" dirty="0" smtClean="0"/>
                  <a:t> 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323" y="3075852"/>
                <a:ext cx="2701252" cy="78720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3297379" y="3997992"/>
                <a:ext cx="3632148" cy="737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𝑙𝑒𝑡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zh-TW" altLang="en-US" sz="2800" i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TW" alt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TW" altLang="en-US" sz="28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zh-TW" altLang="en-US" sz="28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zh-TW" altLang="en-US" sz="2800" i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zh-TW" altLang="en-US" sz="28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TW" altLang="en-US" sz="2800" dirty="0" smtClean="0"/>
                  <a:t>  </a:t>
                </a:r>
                <a:r>
                  <a:rPr lang="en-US" altLang="zh-TW" sz="2800" dirty="0" smtClean="0"/>
                  <a:t>,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379" y="3997992"/>
                <a:ext cx="3632148" cy="737189"/>
              </a:xfrm>
              <a:prstGeom prst="rect">
                <a:avLst/>
              </a:prstGeom>
              <a:blipFill rotWithShape="0">
                <a:blip r:embed="rId8"/>
                <a:stretch>
                  <a:fillRect r="-2349" b="-909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6998056" y="4107340"/>
                <a:ext cx="434606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zh-TW" altLang="en-US" sz="2800" i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zh-TW" altLang="en-US" sz="2800" i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zh-TW" alt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TW" altLang="en-US" sz="2800" i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zh-TW" altLang="en-US" sz="2800" i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TW" altLang="en-US" sz="2800" dirty="0" smtClean="0"/>
                  <a:t> 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8056" y="4107340"/>
                <a:ext cx="4346063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118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4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b="0" dirty="0" smtClean="0">
                    <a:ea typeface="Cambria Math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0</m:t>
                    </m:r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, </a:t>
                </a:r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and T(1) = 1, T(2) = 3 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Z</m:t>
                        </m:r>
                      </m:e>
                    </m:d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box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+</m:t>
                            </m:r>
                          </m:e>
                        </m:box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Z</m:t>
                    </m:r>
                    <m:r>
                      <a:rPr lang="pt-BR" altLang="zh-TW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pt-BR" altLang="zh-TW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Z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pt-BR" altLang="zh-TW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pt-BR" altLang="zh-TW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Z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…</m:t>
                    </m:r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                  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Z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box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+</m:t>
                            </m:r>
                          </m:e>
                        </m:box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   </m:t>
                        </m:r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Z</m:t>
                    </m:r>
                    <m:r>
                      <a:rPr lang="pt-BR" altLang="zh-TW" i="1" dirty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Z</m:t>
                        </m:r>
                      </m:e>
                      <m: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pt-BR" altLang="zh-TW" i="1" dirty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Z</m:t>
                        </m:r>
                      </m:e>
                      <m: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…</m:t>
                    </m:r>
                  </m:oMath>
                </a14:m>
                <a:endParaRPr lang="en-US" altLang="zh-TW" dirty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 pitchFamily="18" charset="0"/>
                          <a:ea typeface="Cambria Math" pitchFamily="18" charset="0"/>
                        </a:rPr>
                        <m:t>                 2</m:t>
                      </m:r>
                      <m:r>
                        <m:rPr>
                          <m:sty m:val="p"/>
                        </m:rPr>
                        <a:rPr lang="en-US" altLang="zh-TW" i="1">
                          <a:latin typeface="Cambria Math" pitchFamily="18" charset="0"/>
                          <a:ea typeface="Cambria Math" pitchFamily="18" charset="0"/>
                        </a:rPr>
                        <m:t>Z</m:t>
                      </m:r>
                      <m:r>
                        <m:rPr>
                          <m:sty m:val="p"/>
                        </m:rPr>
                        <a:rPr lang="el-GR" altLang="zh-TW" i="1" smtClean="0">
                          <a:latin typeface="Cambria Math" pitchFamily="18" charset="0"/>
                          <a:ea typeface="Cambria Math" pitchFamily="18" charset="0"/>
                        </a:rPr>
                        <m:t>Ϝ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TW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Z</m:t>
                          </m:r>
                        </m:e>
                      </m:d>
                      <m:r>
                        <a:rPr lang="en-US" altLang="zh-TW" i="1">
                          <a:latin typeface="Cambria Math" pitchFamily="18" charset="0"/>
                          <a:ea typeface="Cambria Math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0+2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TW" b="0" i="1">
                          <a:latin typeface="Cambria Math" pitchFamily="18" charset="0"/>
                          <a:ea typeface="Cambria Math" pitchFamily="18" charset="0"/>
                        </a:rPr>
                        <m:t>Z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sSubPr>
                        <m:e>
                          <m:box>
                            <m:box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itchFamily="18" charset="0"/>
                                </a:rPr>
                              </m:ctrlPr>
                            </m:box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itchFamily="18" charset="0"/>
                                </a:rPr>
                                <m:t>+</m:t>
                              </m:r>
                            </m:e>
                          </m:box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pt-BR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Z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altLang="zh-TW" i="1" dirty="0">
                          <a:latin typeface="Cambria Math" pitchFamily="18" charset="0"/>
                          <a:ea typeface="Cambria Math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pt-BR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Z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itchFamily="18" charset="0"/>
                              <a:ea typeface="Cambria Math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TW" i="1">
                          <a:latin typeface="Cambria Math" pitchFamily="18" charset="0"/>
                          <a:ea typeface="Cambria Math" pitchFamily="18" charset="0"/>
                        </a:rPr>
                        <m:t>…</m:t>
                      </m:r>
                    </m:oMath>
                  </m:oMathPara>
                </a14:m>
                <a:endParaRPr lang="en-US" altLang="zh-TW" dirty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 pitchFamily="18" charset="0"/>
                          <a:ea typeface="Cambria Math" pitchFamily="18" charset="0"/>
                        </a:rPr>
                        <m:t>          </m:t>
                      </m:r>
                      <m:sSup>
                        <m:sSupPr>
                          <m:ctrlPr>
                            <a:rPr lang="pt-BR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Z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altLang="zh-TW" i="1">
                          <a:latin typeface="Cambria Math" pitchFamily="18" charset="0"/>
                          <a:ea typeface="Cambria Math" pitchFamily="18" charset="0"/>
                        </a:rPr>
                        <m:t>Ϝ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TW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Z</m:t>
                          </m:r>
                        </m:e>
                      </m:d>
                      <m:r>
                        <a:rPr lang="en-US" altLang="zh-TW" b="0" i="1" smtClean="0">
                          <a:latin typeface="Cambria Math" pitchFamily="18" charset="0"/>
                          <a:ea typeface="Cambria Math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=0+  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0</m:t>
                          </m:r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   +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pt-BR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Z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sSubPr>
                        <m:e>
                          <m:box>
                            <m:box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itchFamily="18" charset="0"/>
                                </a:rPr>
                              </m:ctrlPr>
                            </m:box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itchFamily="18" charset="0"/>
                                </a:rPr>
                                <m:t>+</m:t>
                              </m:r>
                            </m:e>
                          </m:box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pt-BR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Z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itchFamily="18" charset="0"/>
                              <a:ea typeface="Cambria Math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TW" i="1">
                          <a:latin typeface="Cambria Math" pitchFamily="18" charset="0"/>
                          <a:ea typeface="Cambria Math" pitchFamily="18" charset="0"/>
                        </a:rPr>
                        <m:t>…</m:t>
                      </m:r>
                    </m:oMath>
                  </m:oMathPara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</m:e>
                    </m:d>
                    <m:r>
                      <a:rPr lang="en-US" altLang="zh-TW" sz="2000" i="1"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2</m:t>
                    </m:r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𝑍</m:t>
                    </m:r>
                    <m:r>
                      <m:rPr>
                        <m:sty m:val="p"/>
                      </m:rPr>
                      <a:rPr lang="el-GR" altLang="zh-TW" sz="2000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</m:e>
                    </m:d>
                    <m:r>
                      <a:rPr lang="en-US" altLang="zh-TW" sz="2000" i="1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p>
                      <m:sSupPr>
                        <m:ctrlPr>
                          <a:rPr lang="pt-BR" altLang="zh-TW" sz="2000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</m:e>
                      <m:sup>
                        <m:r>
                          <a:rPr lang="en-US" altLang="zh-TW" sz="2000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l-GR" altLang="zh-TW" sz="2000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</m:e>
                    </m:d>
                    <m:r>
                      <a:rPr lang="en-US" altLang="zh-TW" sz="2000" i="1">
                        <a:latin typeface="Cambria Math" pitchFamily="18" charset="0"/>
                        <a:ea typeface="Cambria Math" pitchFamily="18" charset="0"/>
                      </a:rPr>
                      <m:t>  =                      </m:t>
                    </m:r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   </m:t>
                    </m:r>
                    <m:r>
                      <a:rPr lang="en-US" altLang="zh-TW" sz="2000" i="1">
                        <a:latin typeface="Cambria Math" pitchFamily="18" charset="0"/>
                        <a:ea typeface="Cambria Math" pitchFamily="18" charset="0"/>
                      </a:rPr>
                      <m:t>  </m:t>
                    </m:r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𝑍</m:t>
                    </m:r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r>
                      <a:rPr lang="en-US" altLang="zh-TW" sz="2000" i="1">
                        <a:latin typeface="Cambria Math" pitchFamily="18" charset="0"/>
                        <a:ea typeface="Cambria Math" pitchFamily="18" charset="0"/>
                      </a:rPr>
                      <m:t>          </m:t>
                    </m:r>
                    <m:sSup>
                      <m:sSupPr>
                        <m:ctrlPr>
                          <a:rPr lang="pt-BR" altLang="zh-TW" sz="2000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</m:e>
                      <m:sup>
                        <m:r>
                          <a:rPr lang="en-US" altLang="zh-TW" sz="2000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sz="2400" dirty="0">
                    <a:latin typeface="Cambria Math" pitchFamily="18" charset="0"/>
                    <a:ea typeface="Cambria Math" pitchFamily="18" charset="0"/>
                  </a:rPr>
                  <a:t>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0" smtClean="0">
                        <a:latin typeface="Cambria Math" pitchFamily="18" charset="0"/>
                        <a:ea typeface="Cambria Math" pitchFamily="18" charset="0"/>
                      </a:rPr>
                      <m:t>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itchFamily="18" charset="0"/>
                        <a:ea typeface="Cambria Math" pitchFamily="18" charset="0"/>
                      </a:rPr>
                      <m:t>n</m:t>
                    </m:r>
                    <m:r>
                      <a:rPr lang="en-US" altLang="zh-TW" i="1" dirty="0" smtClean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3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</m:e>
                    </m:d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f>
                      <m:f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pt-BR" altLang="zh-TW" i="1" dirty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BR" altLang="zh-TW" i="1" dirty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−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zh-TW" altLang="en-US" dirty="0">
                  <a:latin typeface="Cambria Math" pitchFamily="18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6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202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4 (cont</a:t>
            </a:r>
            <a:r>
              <a:rPr lang="en-US" altLang="zh-TW" dirty="0"/>
              <a:t>.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</m:e>
                    </m:d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f>
                      <m:f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pt-BR" altLang="zh-TW" i="1" dirty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BR" altLang="zh-TW" i="1" dirty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−2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+1</m:t>
                        </m:r>
                      </m:den>
                    </m:f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1+</m:t>
                    </m:r>
                    <m:f>
                      <m:fPr>
                        <m:ctrlPr>
                          <a:rPr lang="el-GR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3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−1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−2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+1</m:t>
                        </m:r>
                      </m:den>
                    </m:f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=1+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3(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−1)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−2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+1</m:t>
                        </m:r>
                      </m:den>
                    </m:f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−2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r>
                  <a:rPr lang="en-US" altLang="zh-TW" dirty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=1+</m:t>
                    </m:r>
                    <m:f>
                      <m:fPr>
                        <m:ctrlP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1−</m:t>
                        </m:r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</m:den>
                    </m:f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(1−</m:t>
                            </m:r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l-GR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1−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</m:den>
                    </m:f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−3∗(</m:t>
                    </m:r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1+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𝑍</m:t>
                    </m:r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p>
                      <m:sSupPr>
                        <m:ctrlPr>
                          <a:rPr lang="pt-BR" altLang="zh-TW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𝑍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)=−3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=1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-3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altLang="zh-TW" i="1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(1−</m:t>
                            </m:r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=2∗</m:t>
                    </m:r>
                    <m:d>
                      <m:dPr>
                        <m:ctrlP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1+2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+3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+1</m:t>
                            </m:r>
                          </m:e>
                        </m:d>
                        <m:sSup>
                          <m:sSupPr>
                            <m:ctrlP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=2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=1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+1</m:t>
                            </m:r>
                          </m:e>
                        </m:d>
                        <m:sSup>
                          <m:sSupPr>
                            <m:ctrlP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+2</m:t>
                        </m:r>
                      </m:e>
                    </m:nary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𝑍</m:t>
                        </m:r>
                      </m:e>
                    </m:d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1+(</m:t>
                    </m:r>
                    <m:r>
                      <a:rPr lang="en-US" altLang="zh-TW" i="1" dirty="0">
                        <a:latin typeface="Cambria Math" pitchFamily="18" charset="0"/>
                        <a:ea typeface="Cambria Math" pitchFamily="18" charset="0"/>
                      </a:rPr>
                      <m:t>−3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=1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m:rPr>
                        <m:nor/>
                      </m:rPr>
                      <a:rPr lang="en-US" altLang="zh-TW" dirty="0">
                        <a:latin typeface="Cambria Math" pitchFamily="18" charset="0"/>
                        <a:ea typeface="Cambria Math" pitchFamily="18" charset="0"/>
                      </a:rPr>
                      <m:t>−3</m:t>
                    </m:r>
                    <m:r>
                      <m:rPr>
                        <m:nor/>
                      </m:rPr>
                      <a:rPr lang="en-US" altLang="zh-TW" b="0" i="0" dirty="0" smtClean="0">
                        <a:latin typeface="Cambria Math" pitchFamily="18" charset="0"/>
                        <a:ea typeface="Cambria Math" pitchFamily="18" charset="0"/>
                      </a:rPr>
                      <m:t>)</m:t>
                    </m:r>
                  </m:oMath>
                </a14:m>
                <a:endParaRPr lang="en-US" altLang="zh-TW" b="0" i="0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b="0" i="0" dirty="0" smtClean="0">
                        <a:latin typeface="Cambria Math" pitchFamily="18" charset="0"/>
                        <a:ea typeface="Cambria Math" pitchFamily="18" charset="0"/>
                      </a:rPr>
                      <m:t>                   </m:t>
                    </m:r>
                    <m:r>
                      <m:rPr>
                        <m:nor/>
                      </m:rPr>
                      <a:rPr lang="en-US" altLang="zh-TW" b="0" i="0" dirty="0" smtClean="0">
                        <a:latin typeface="Cambria Math" pitchFamily="18" charset="0"/>
                        <a:ea typeface="Cambria Math" pitchFamily="18" charset="0"/>
                      </a:rPr>
                      <m:t>+(</m:t>
                    </m:r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2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=1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altLang="zh-TW" i="1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+</m:t>
                            </m:r>
                            <m:r>
                              <a:rPr lang="en-US" altLang="zh-TW" i="1">
                                <a:latin typeface="Cambria Math" pitchFamily="18" charset="0"/>
                                <a:ea typeface="Cambria Math" pitchFamily="18" charset="0"/>
                              </a:rPr>
                              <m:t>1</m:t>
                            </m:r>
                          </m:e>
                        </m:d>
                        <m:sSup>
                          <m:sSupPr>
                            <m:ctrlPr>
                              <a:rPr lang="en-US" altLang="zh-TW" i="1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+2</m:t>
                        </m:r>
                      </m:e>
                    </m:nary>
                    <m:r>
                      <m:rPr>
                        <m:nor/>
                      </m:rPr>
                      <a:rPr lang="en-US" altLang="zh-TW" b="0" i="0" dirty="0" smtClean="0">
                        <a:latin typeface="Cambria Math" pitchFamily="18" charset="0"/>
                        <a:ea typeface="Cambria Math" pitchFamily="18" charset="0"/>
                      </a:rPr>
                      <m:t>)=1+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=1</m:t>
                        </m:r>
                      </m:sub>
                      <m:sup/>
                      <m:e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(2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−1)</m:t>
                        </m:r>
                        <m:sSup>
                          <m:sSupPr>
                            <m:ctrlP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=0,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  <a:ea typeface="Cambria Math" pitchFamily="18" charset="0"/>
                      </a:rPr>
                      <m:t>2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𝑛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itchFamily="18" charset="0"/>
                      </a:rPr>
                      <m:t>−1,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1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831" y="168275"/>
            <a:ext cx="3581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23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Problem 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Below is a theorem from </a:t>
                </a:r>
                <a:r>
                  <a:rPr lang="en-US" altLang="zh-TW" dirty="0" err="1"/>
                  <a:t>Manber's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book: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For all constants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altLang="zh-TW" dirty="0" smtClean="0"/>
                  <a:t>, and for all monotonically increasing functions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 we </a:t>
                </a:r>
                <a:r>
                  <a:rPr lang="en-US" altLang="zh-TW" dirty="0" smtClean="0"/>
                  <a:t>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Prove, by using the above theorem, that for all constants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1551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Problem </a:t>
            </a:r>
            <a:r>
              <a:rPr lang="en-US" altLang="zh-TW" dirty="0" smtClean="0"/>
              <a:t>1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monotonically increasing function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altLang="zh-TW" b="0" dirty="0" smtClean="0"/>
              </a:p>
              <a:p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/>
                </a:r>
                <a:br>
                  <a:rPr lang="en-US" altLang="zh-TW" dirty="0" smtClean="0">
                    <a:ea typeface="Cambria Math" panose="02040503050406030204" pitchFamily="18" charset="0"/>
                  </a:rPr>
                </a:br>
                <a:r>
                  <a:rPr lang="en-US" altLang="zh-TW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l-GR" altLang="zh-TW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l-GR" altLang="zh-TW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func>
                                      <m:funcPr>
                                        <m:ctrlPr>
                                          <a:rPr lang="en-US" altLang="zh-TW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altLang="zh-TW"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r>
                                          <a:rPr lang="en-US" altLang="zh-TW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l-GR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l-GR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func>
                              <m:func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sup>
                        </m:sSup>
                      </m:e>
                    </m:d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Proved.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8512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40" y="1899608"/>
            <a:ext cx="10200777" cy="269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02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Problem 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Use Equation 1, shown below, to prove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begChr m:val="⌈"/>
                            <m:endChr m:val="⌉"/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i="0" dirty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den>
                                </m:f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e>
                        </m:d>
                      </m:e>
                    </m:nary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satisfies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b="1" dirty="0"/>
                  <a:t>Bounding a summation by an integral</a:t>
                </a:r>
              </a:p>
              <a:p>
                <a:r>
                  <a:rPr lang="en-US" altLang="zh-TW" dirty="0"/>
                  <a:t>If f (x) is a monotonically increasing continuous function, </a:t>
                </a:r>
                <a:r>
                  <a:rPr lang="en-US" altLang="zh-TW" dirty="0" smtClean="0"/>
                  <a:t>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zh-TW" alt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)≤</m:t>
                          </m:r>
                          <m:nary>
                            <m:nary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p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9408369" y="5013177"/>
                <a:ext cx="6799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369" y="5013177"/>
                <a:ext cx="679993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1786" r="-2679" b="-1710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3687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</a:t>
            </a:r>
            <a:r>
              <a:rPr lang="en-US" altLang="zh-TW" dirty="0"/>
              <a:t>Problem </a:t>
            </a:r>
            <a:r>
              <a:rPr lang="en-US" altLang="zh-TW" dirty="0" smtClean="0"/>
              <a:t>5 (cont.)</a:t>
            </a:r>
            <a:endParaRPr lang="zh-TW" altLang="en-US" dirty="0"/>
          </a:p>
        </p:txBody>
      </p:sp>
      <p:grpSp>
        <p:nvGrpSpPr>
          <p:cNvPr id="21" name="群組 20"/>
          <p:cNvGrpSpPr/>
          <p:nvPr/>
        </p:nvGrpSpPr>
        <p:grpSpPr>
          <a:xfrm>
            <a:off x="1781889" y="1208089"/>
            <a:ext cx="8204523" cy="1424969"/>
            <a:chOff x="257888" y="1208088"/>
            <a:chExt cx="8204523" cy="1424969"/>
          </a:xfrm>
        </p:grpSpPr>
        <p:graphicFrame>
          <p:nvGraphicFramePr>
            <p:cNvPr id="4" name="物件 3"/>
            <p:cNvGraphicFramePr>
              <a:graphicFrameLocks noChangeAspect="1"/>
            </p:cNvGraphicFramePr>
            <p:nvPr/>
          </p:nvGraphicFramePr>
          <p:xfrm>
            <a:off x="257888" y="1208088"/>
            <a:ext cx="6697663" cy="708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8" name="方程式" r:id="rId4" imgW="4012920" imgH="431640" progId="Equation.3">
                    <p:embed/>
                  </p:oleObj>
                </mc:Choice>
                <mc:Fallback>
                  <p:oleObj name="方程式" r:id="rId4" imgW="401292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888" y="1208088"/>
                          <a:ext cx="6697663" cy="7080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" name="群組 19"/>
            <p:cNvGrpSpPr/>
            <p:nvPr/>
          </p:nvGrpSpPr>
          <p:grpSpPr>
            <a:xfrm>
              <a:off x="5652120" y="1916832"/>
              <a:ext cx="2810291" cy="716225"/>
              <a:chOff x="3975630" y="1916832"/>
              <a:chExt cx="2810291" cy="716225"/>
            </a:xfrm>
          </p:grpSpPr>
          <p:cxnSp>
            <p:nvCxnSpPr>
              <p:cNvPr id="6" name="直線接點 5"/>
              <p:cNvCxnSpPr/>
              <p:nvPr/>
            </p:nvCxnSpPr>
            <p:spPr>
              <a:xfrm>
                <a:off x="3975630" y="1916832"/>
                <a:ext cx="125736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肘形接點 13"/>
              <p:cNvCxnSpPr/>
              <p:nvPr/>
            </p:nvCxnSpPr>
            <p:spPr>
              <a:xfrm>
                <a:off x="4839726" y="1916832"/>
                <a:ext cx="1245362" cy="450343"/>
              </a:xfrm>
              <a:prstGeom prst="bentConnector3">
                <a:avLst>
                  <a:gd name="adj1" fmla="val 282"/>
                </a:avLst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文字方塊 17"/>
              <p:cNvSpPr txBox="1"/>
              <p:nvPr/>
            </p:nvSpPr>
            <p:spPr>
              <a:xfrm>
                <a:off x="6085088" y="2109837"/>
                <a:ext cx="7008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800" dirty="0">
                    <a:solidFill>
                      <a:srgbClr val="FF0000"/>
                    </a:solidFill>
                  </a:rPr>
                  <a:t>f(n)</a:t>
                </a:r>
                <a:endParaRPr lang="zh-TW" altLang="en-US" sz="28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1524001" y="2348881"/>
            <a:ext cx="5203751" cy="3398317"/>
            <a:chOff x="581025" y="2514600"/>
            <a:chExt cx="5203751" cy="3398317"/>
          </a:xfrm>
        </p:grpSpPr>
        <p:graphicFrame>
          <p:nvGraphicFramePr>
            <p:cNvPr id="7" name="物件 6"/>
            <p:cNvGraphicFramePr>
              <a:graphicFrameLocks noChangeAspect="1"/>
            </p:cNvGraphicFramePr>
            <p:nvPr/>
          </p:nvGraphicFramePr>
          <p:xfrm>
            <a:off x="581025" y="2514600"/>
            <a:ext cx="4740275" cy="81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9" name="方程式" r:id="rId6" imgW="2577960" imgH="482400" progId="Equation.3">
                    <p:embed/>
                  </p:oleObj>
                </mc:Choice>
                <mc:Fallback>
                  <p:oleObj name="方程式" r:id="rId6" imgW="257796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025" y="2514600"/>
                          <a:ext cx="4740275" cy="812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物件 7"/>
            <p:cNvGraphicFramePr>
              <a:graphicFrameLocks noChangeAspect="1"/>
            </p:cNvGraphicFramePr>
            <p:nvPr/>
          </p:nvGraphicFramePr>
          <p:xfrm>
            <a:off x="1336601" y="3450704"/>
            <a:ext cx="4448175" cy="2462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0" name="方程式" r:id="rId8" imgW="2755800" imgH="1523880" progId="Equation.3">
                    <p:embed/>
                  </p:oleObj>
                </mc:Choice>
                <mc:Fallback>
                  <p:oleObj name="方程式" r:id="rId8" imgW="2755800" imgH="1523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6601" y="3450704"/>
                          <a:ext cx="4448175" cy="2462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文字方塊 9"/>
          <p:cNvSpPr txBox="1"/>
          <p:nvPr/>
        </p:nvSpPr>
        <p:spPr>
          <a:xfrm>
            <a:off x="8097614" y="6334780"/>
            <a:ext cx="1744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/>
              <a:t>S(n) = O(n)</a:t>
            </a:r>
            <a:endParaRPr lang="zh-TW" altLang="en-US" sz="2800" dirty="0"/>
          </a:p>
        </p:txBody>
      </p:sp>
      <p:graphicFrame>
        <p:nvGraphicFramePr>
          <p:cNvPr id="13" name="物件 12"/>
          <p:cNvGraphicFramePr>
            <a:graphicFrameLocks noChangeAspect="1"/>
          </p:cNvGraphicFramePr>
          <p:nvPr/>
        </p:nvGraphicFramePr>
        <p:xfrm>
          <a:off x="5339761" y="5470526"/>
          <a:ext cx="5249862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方程式" r:id="rId10" imgW="2882880" imgH="431640" progId="Equation.3">
                  <p:embed/>
                </p:oleObj>
              </mc:Choice>
              <mc:Fallback>
                <p:oleObj name="方程式" r:id="rId10" imgW="2882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9761" y="5470526"/>
                        <a:ext cx="5249862" cy="78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向右箭號 18"/>
          <p:cNvSpPr/>
          <p:nvPr/>
        </p:nvSpPr>
        <p:spPr>
          <a:xfrm>
            <a:off x="7449542" y="6512249"/>
            <a:ext cx="57606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1645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282</Words>
  <Application>Microsoft Office PowerPoint</Application>
  <PresentationFormat>寬螢幕</PresentationFormat>
  <Paragraphs>77</Paragraphs>
  <Slides>11</Slides>
  <Notes>4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8" baseType="lpstr">
      <vt:lpstr>新細明體</vt:lpstr>
      <vt:lpstr>Arial</vt:lpstr>
      <vt:lpstr>Calibri</vt:lpstr>
      <vt:lpstr>Calibri Light</vt:lpstr>
      <vt:lpstr>Cambria Math</vt:lpstr>
      <vt:lpstr>Office 佈景主題</vt:lpstr>
      <vt:lpstr>方程式</vt:lpstr>
      <vt:lpstr>Algorithms HW#3 Solution</vt:lpstr>
      <vt:lpstr>HW#3 Problem 2</vt:lpstr>
      <vt:lpstr>HW#3 Problem 2(a)</vt:lpstr>
      <vt:lpstr>HW#3 Problem 2(b)</vt:lpstr>
      <vt:lpstr>HW#3 Problem 4</vt:lpstr>
      <vt:lpstr>HW#3 Problem 4 (cont.)</vt:lpstr>
      <vt:lpstr>HW#3 Problem 1</vt:lpstr>
      <vt:lpstr>HW#3 Problem 1 (cont.)</vt:lpstr>
      <vt:lpstr>HW#3 Problem 3</vt:lpstr>
      <vt:lpstr>HW#3 Problem 5</vt:lpstr>
      <vt:lpstr>HW#3 Problem 5 (cont.)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HW#3 Solution</dc:title>
  <dc:creator>b98705001@gmail.com</dc:creator>
  <cp:lastModifiedBy>b98705001@gmail.com</cp:lastModifiedBy>
  <cp:revision>15</cp:revision>
  <dcterms:created xsi:type="dcterms:W3CDTF">2014-04-04T14:36:37Z</dcterms:created>
  <dcterms:modified xsi:type="dcterms:W3CDTF">2014-04-07T10:22:51Z</dcterms:modified>
</cp:coreProperties>
</file>