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58" r:id="rId6"/>
    <p:sldId id="266" r:id="rId7"/>
    <p:sldId id="259" r:id="rId8"/>
    <p:sldId id="267" r:id="rId9"/>
    <p:sldId id="268" r:id="rId10"/>
    <p:sldId id="260" r:id="rId11"/>
    <p:sldId id="263" r:id="rId12"/>
    <p:sldId id="261" r:id="rId13"/>
    <p:sldId id="26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60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3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072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963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291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74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06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354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163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955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CAF-7BCA-4723-8E29-B323DC5AB1E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23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37CAF-7BCA-4723-8E29-B323DC5AB1E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60663-ECEB-4D21-983C-A06BCABA4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4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Algorithms TA Session #1</a:t>
            </a:r>
            <a:endParaRPr 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HW #1 &amp; #2</a:t>
            </a:r>
          </a:p>
          <a:p>
            <a:r>
              <a:rPr lang="en-US" dirty="0" smtClean="0"/>
              <a:t>2016/03/15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63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Q1</a:t>
            </a:r>
            <a:endParaRPr 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Find an Expression for the Sum of the I-</a:t>
            </a:r>
            <a:r>
              <a:rPr lang="en-US" dirty="0" err="1" smtClean="0"/>
              <a:t>th</a:t>
            </a:r>
            <a:r>
              <a:rPr lang="en-US" dirty="0" smtClean="0"/>
              <a:t> Row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416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Guess of the Formula</a:t>
            </a:r>
            <a:endParaRPr 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Observe the first few rows, we may guess that the sum of the i-</a:t>
            </a:r>
            <a:r>
              <a:rPr lang="en-US" dirty="0" err="1" smtClean="0"/>
              <a:t>th</a:t>
            </a:r>
            <a:r>
              <a:rPr lang="en-US" dirty="0" smtClean="0"/>
              <a:t> row is 3</a:t>
            </a:r>
            <a:r>
              <a:rPr lang="en-US" baseline="30000" dirty="0" smtClean="0"/>
              <a:t>i-1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510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The proposition holds when n = 1.</a:t>
            </a:r>
          </a:p>
          <a:p>
            <a:r>
              <a:rPr lang="en-US" dirty="0" smtClean="0"/>
              <a:t>Suppose the proposition holds when n = k. That is, the sum = 3</a:t>
            </a:r>
            <a:r>
              <a:rPr lang="en-US" baseline="30000" dirty="0" smtClean="0"/>
              <a:t>k-1</a:t>
            </a:r>
            <a:r>
              <a:rPr lang="en-US" dirty="0" smtClean="0"/>
              <a:t>.</a:t>
            </a:r>
          </a:p>
          <a:p>
            <a:r>
              <a:rPr lang="en-US" dirty="0" smtClean="0"/>
              <a:t>When n = k+1, each element in the k-</a:t>
            </a:r>
            <a:r>
              <a:rPr lang="en-US" dirty="0" err="1" smtClean="0"/>
              <a:t>th</a:t>
            </a:r>
            <a:r>
              <a:rPr lang="en-US" dirty="0" smtClean="0"/>
              <a:t> row is taken by its lower-left, lower, and lower-right element. Thus, each element in the k-</a:t>
            </a:r>
            <a:r>
              <a:rPr lang="en-US" dirty="0" err="1" smtClean="0"/>
              <a:t>th</a:t>
            </a:r>
            <a:r>
              <a:rPr lang="en-US" dirty="0" smtClean="0"/>
              <a:t> row appears 3 times in the k+1-th row.</a:t>
            </a:r>
          </a:p>
          <a:p>
            <a:r>
              <a:rPr lang="en-US" dirty="0" smtClean="0"/>
              <a:t>The sum is 3 * 3</a:t>
            </a:r>
            <a:r>
              <a:rPr lang="en-US" baseline="30000" dirty="0" smtClean="0"/>
              <a:t>k-1</a:t>
            </a:r>
            <a:r>
              <a:rPr lang="en-US" dirty="0" smtClean="0"/>
              <a:t> = 3</a:t>
            </a:r>
            <a:r>
              <a:rPr lang="en-US" baseline="30000" dirty="0" smtClean="0"/>
              <a:t>k</a:t>
            </a:r>
            <a:r>
              <a:rPr lang="en-US" dirty="0" smtClean="0"/>
              <a:t>.</a:t>
            </a:r>
          </a:p>
          <a:p>
            <a:r>
              <a:rPr lang="en-US" dirty="0" smtClean="0"/>
              <a:t>By M.I., we proved the proposition.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621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Q2</a:t>
            </a:r>
            <a:endParaRPr 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H(2</a:t>
            </a:r>
            <a:r>
              <a:rPr lang="en-US" baseline="30000" dirty="0" smtClean="0"/>
              <a:t>n</a:t>
            </a:r>
            <a:r>
              <a:rPr lang="en-US" dirty="0" smtClean="0"/>
              <a:t>)&gt;=1+n/2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234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When n = 1, the proposition holds.</a:t>
            </a:r>
            <a:br>
              <a:rPr lang="en-US" dirty="0" smtClean="0"/>
            </a:br>
            <a:r>
              <a:rPr lang="en-US" dirty="0" smtClean="0"/>
              <a:t>H(2) &gt;= 1 + 2/2</a:t>
            </a:r>
          </a:p>
          <a:p>
            <a:r>
              <a:rPr lang="en-US" dirty="0" smtClean="0"/>
              <a:t>Suppose the proposition holds when n = k:</a:t>
            </a:r>
            <a:br>
              <a:rPr lang="en-US" dirty="0" smtClean="0"/>
            </a:br>
            <a:r>
              <a:rPr lang="en-US" dirty="0" smtClean="0"/>
              <a:t>H(2</a:t>
            </a:r>
            <a:r>
              <a:rPr lang="en-US" baseline="30000" dirty="0" smtClean="0"/>
              <a:t>k</a:t>
            </a:r>
            <a:r>
              <a:rPr lang="en-US" dirty="0" smtClean="0"/>
              <a:t>) &gt;= 1 + k/2</a:t>
            </a:r>
          </a:p>
          <a:p>
            <a:r>
              <a:rPr lang="en-US" dirty="0" smtClean="0"/>
              <a:t>When n = k+1,</a:t>
            </a:r>
            <a:br>
              <a:rPr lang="en-US" dirty="0" smtClean="0"/>
            </a:br>
            <a:r>
              <a:rPr lang="en-US" dirty="0" smtClean="0"/>
              <a:t>H(2</a:t>
            </a:r>
            <a:r>
              <a:rPr lang="en-US" baseline="30000" dirty="0" smtClean="0"/>
              <a:t>n</a:t>
            </a:r>
            <a:r>
              <a:rPr lang="en-US" dirty="0" smtClean="0"/>
              <a:t>) = H(2</a:t>
            </a:r>
            <a:r>
              <a:rPr lang="en-US" baseline="30000" dirty="0" smtClean="0"/>
              <a:t>n-1</a:t>
            </a:r>
            <a:r>
              <a:rPr lang="en-US" dirty="0" smtClean="0"/>
              <a:t>) + 1/(2</a:t>
            </a:r>
            <a:r>
              <a:rPr lang="en-US" baseline="30000" dirty="0" smtClean="0"/>
              <a:t>k</a:t>
            </a:r>
            <a:r>
              <a:rPr lang="en-US" dirty="0" smtClean="0"/>
              <a:t>+1) + … + 1/2</a:t>
            </a:r>
            <a:r>
              <a:rPr lang="en-US" baseline="30000" dirty="0" smtClean="0"/>
              <a:t>k+1</a:t>
            </a:r>
            <a:br>
              <a:rPr lang="en-US" baseline="30000" dirty="0" smtClean="0"/>
            </a:br>
            <a:r>
              <a:rPr lang="en-US" dirty="0" smtClean="0"/>
              <a:t>&gt;= </a:t>
            </a:r>
            <a:r>
              <a:rPr lang="en-US" dirty="0" smtClean="0"/>
              <a:t>H(2</a:t>
            </a:r>
            <a:r>
              <a:rPr lang="en-US" baseline="30000" dirty="0" smtClean="0"/>
              <a:t>n-1</a:t>
            </a:r>
            <a:r>
              <a:rPr lang="en-US" dirty="0" smtClean="0"/>
              <a:t>) + 1/2</a:t>
            </a:r>
            <a:r>
              <a:rPr lang="en-US" baseline="30000" dirty="0" smtClean="0"/>
              <a:t>k+1</a:t>
            </a:r>
            <a:r>
              <a:rPr lang="en-US" dirty="0" smtClean="0"/>
              <a:t> + … + 1/2</a:t>
            </a:r>
            <a:r>
              <a:rPr lang="en-US" baseline="30000" dirty="0" smtClean="0"/>
              <a:t>k+1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= H(2</a:t>
            </a:r>
            <a:r>
              <a:rPr lang="en-US" baseline="30000" dirty="0" smtClean="0"/>
              <a:t>n-1</a:t>
            </a:r>
            <a:r>
              <a:rPr lang="en-US" dirty="0" smtClean="0"/>
              <a:t>) + ½ = 1 + (k+1)/2</a:t>
            </a:r>
          </a:p>
          <a:p>
            <a:r>
              <a:rPr lang="en-US" dirty="0" smtClean="0"/>
              <a:t>By M.I., we proved the proposition.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407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Q3</a:t>
            </a:r>
            <a:endParaRPr 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Represent Every Number in the Series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374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1 &lt;= n &lt;= 5, we can take the corresponding element in the series.</a:t>
            </a:r>
            <a:br>
              <a:rPr lang="en-US" dirty="0" smtClean="0"/>
            </a:br>
            <a:r>
              <a:rPr lang="en-US" dirty="0" smtClean="0"/>
              <a:t>For 6 &lt;= n &lt;= 9, we take the numbers as follows:</a:t>
            </a:r>
            <a:br>
              <a:rPr lang="en-US" dirty="0" smtClean="0"/>
            </a:br>
            <a:r>
              <a:rPr lang="en-US" dirty="0" smtClean="0"/>
              <a:t>6 = 1+5</a:t>
            </a:r>
            <a:br>
              <a:rPr lang="en-US" dirty="0" smtClean="0"/>
            </a:br>
            <a:r>
              <a:rPr lang="en-US" dirty="0" smtClean="0"/>
              <a:t>7 = 2+5</a:t>
            </a:r>
            <a:br>
              <a:rPr lang="en-US" dirty="0" smtClean="0"/>
            </a:br>
            <a:r>
              <a:rPr lang="en-US" dirty="0" smtClean="0"/>
              <a:t>8 = 3+5</a:t>
            </a:r>
            <a:br>
              <a:rPr lang="en-US" dirty="0" smtClean="0"/>
            </a:br>
            <a:r>
              <a:rPr lang="en-US" dirty="0" smtClean="0"/>
              <a:t>9 = 4+5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275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we can form </a:t>
            </a:r>
            <a:r>
              <a:rPr lang="en-US" i="1" dirty="0" smtClean="0"/>
              <a:t>k</a:t>
            </a:r>
            <a:r>
              <a:rPr lang="en-US" dirty="0" smtClean="0"/>
              <a:t> using the elements in the series.</a:t>
            </a:r>
          </a:p>
          <a:p>
            <a:r>
              <a:rPr lang="en-US" dirty="0" smtClean="0"/>
              <a:t>When we need to form </a:t>
            </a:r>
            <a:r>
              <a:rPr lang="en-US" i="1" dirty="0" smtClean="0"/>
              <a:t>k+1</a:t>
            </a:r>
            <a:r>
              <a:rPr lang="en-US" dirty="0" smtClean="0"/>
              <a:t>, we may add 1, replace 1 by 2, replace 2 by 3, …, replace 5+4 by 10.</a:t>
            </a:r>
          </a:p>
          <a:p>
            <a:r>
              <a:rPr lang="en-US" dirty="0" smtClean="0"/>
              <a:t>But if there’s a 10, replace these 2 10s by a 20.</a:t>
            </a:r>
          </a:p>
          <a:p>
            <a:r>
              <a:rPr lang="en-US" dirty="0" smtClean="0"/>
              <a:t>The process continues until there’s no duplicate.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591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Q4</a:t>
            </a:r>
            <a:endParaRPr 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Internal Node – Leaf Node = -1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358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proof</a:t>
            </a:r>
            <a:endParaRPr 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</a:t>
            </a:r>
            <a:r>
              <a:rPr lang="en-US" dirty="0" err="1" smtClean="0"/>
              <a:t>l</a:t>
            </a:r>
            <a:r>
              <a:rPr lang="en-US" baseline="-25000" dirty="0" err="1" smtClean="0"/>
              <a:t>T</a:t>
            </a:r>
            <a:r>
              <a:rPr lang="en-US" dirty="0" smtClean="0"/>
              <a:t> = 1, the proposition is true.</a:t>
            </a:r>
          </a:p>
          <a:p>
            <a:r>
              <a:rPr lang="en-US" dirty="0" smtClean="0"/>
              <a:t>Suppose when </a:t>
            </a:r>
            <a:r>
              <a:rPr lang="en-US" dirty="0" err="1" smtClean="0"/>
              <a:t>l</a:t>
            </a:r>
            <a:r>
              <a:rPr lang="en-US" baseline="-25000" dirty="0" err="1" smtClean="0"/>
              <a:t>T</a:t>
            </a:r>
            <a:r>
              <a:rPr lang="en-US" dirty="0" smtClean="0"/>
              <a:t> = k, the proposition is true.</a:t>
            </a:r>
          </a:p>
          <a:p>
            <a:r>
              <a:rPr lang="en-US" dirty="0" smtClean="0"/>
              <a:t>When </a:t>
            </a:r>
            <a:r>
              <a:rPr lang="en-US" dirty="0" err="1" smtClean="0"/>
              <a:t>l</a:t>
            </a:r>
            <a:r>
              <a:rPr lang="en-US" baseline="-25000" dirty="0" err="1" smtClean="0"/>
              <a:t>T</a:t>
            </a:r>
            <a:r>
              <a:rPr lang="en-US" dirty="0" smtClean="0"/>
              <a:t> = k+1, we can add 2 leaf nodes at one of the leaf nodes we obtained at step 2.</a:t>
            </a:r>
            <a:br>
              <a:rPr lang="en-US" dirty="0" smtClean="0"/>
            </a:br>
            <a:r>
              <a:rPr lang="en-US" dirty="0" err="1" smtClean="0"/>
              <a:t>l</a:t>
            </a:r>
            <a:r>
              <a:rPr lang="en-US" baseline="-25000" dirty="0" err="1" smtClean="0"/>
              <a:t>T</a:t>
            </a:r>
            <a:r>
              <a:rPr lang="en-US" baseline="-25000" dirty="0" smtClean="0"/>
              <a:t>’</a:t>
            </a:r>
            <a:r>
              <a:rPr lang="en-US" dirty="0" smtClean="0"/>
              <a:t> = </a:t>
            </a:r>
            <a:r>
              <a:rPr lang="en-US" dirty="0" err="1" smtClean="0"/>
              <a:t>l</a:t>
            </a:r>
            <a:r>
              <a:rPr lang="en-US" baseline="-25000" dirty="0" err="1" smtClean="0"/>
              <a:t>T</a:t>
            </a:r>
            <a:r>
              <a:rPr lang="en-US" dirty="0" smtClean="0"/>
              <a:t> – 1 + 2 = </a:t>
            </a:r>
            <a:r>
              <a:rPr lang="en-US" dirty="0" err="1" smtClean="0"/>
              <a:t>l</a:t>
            </a:r>
            <a:r>
              <a:rPr lang="en-US" baseline="-25000" dirty="0" err="1" smtClean="0"/>
              <a:t>T</a:t>
            </a:r>
            <a:r>
              <a:rPr lang="en-US" dirty="0"/>
              <a:t> </a:t>
            </a:r>
            <a:r>
              <a:rPr lang="en-US" dirty="0" smtClean="0"/>
              <a:t>+ 1</a:t>
            </a:r>
            <a:br>
              <a:rPr lang="en-US" dirty="0" smtClean="0"/>
            </a:br>
            <a:r>
              <a:rPr lang="en-US" dirty="0" err="1" smtClean="0"/>
              <a:t>m</a:t>
            </a:r>
            <a:r>
              <a:rPr lang="en-US" baseline="-25000" dirty="0" err="1" smtClean="0"/>
              <a:t>T</a:t>
            </a:r>
            <a:r>
              <a:rPr lang="en-US" baseline="-25000" dirty="0" smtClean="0"/>
              <a:t>’</a:t>
            </a:r>
            <a:r>
              <a:rPr lang="en-US" dirty="0" smtClean="0"/>
              <a:t> = </a:t>
            </a:r>
            <a:r>
              <a:rPr lang="en-US" dirty="0" err="1" smtClean="0"/>
              <a:t>m</a:t>
            </a:r>
            <a:r>
              <a:rPr lang="en-US" baseline="-25000" dirty="0" err="1" smtClean="0"/>
              <a:t>T</a:t>
            </a:r>
            <a:r>
              <a:rPr lang="en-US" dirty="0" smtClean="0"/>
              <a:t> + 1</a:t>
            </a:r>
          </a:p>
          <a:p>
            <a:r>
              <a:rPr lang="en-US" dirty="0" err="1" smtClean="0"/>
              <a:t>l</a:t>
            </a:r>
            <a:r>
              <a:rPr lang="en-US" baseline="-25000" dirty="0" err="1" smtClean="0"/>
              <a:t>T</a:t>
            </a:r>
            <a:r>
              <a:rPr lang="en-US" baseline="-25000" dirty="0" smtClean="0"/>
              <a:t>’</a:t>
            </a:r>
            <a:r>
              <a:rPr lang="en-US" dirty="0" smtClean="0"/>
              <a:t> = </a:t>
            </a:r>
            <a:r>
              <a:rPr lang="en-US" dirty="0" err="1" smtClean="0"/>
              <a:t>m</a:t>
            </a:r>
            <a:r>
              <a:rPr lang="en-US" baseline="-25000" dirty="0" err="1" smtClean="0"/>
              <a:t>T</a:t>
            </a:r>
            <a:r>
              <a:rPr lang="en-US" baseline="-25000" dirty="0" smtClean="0"/>
              <a:t>’</a:t>
            </a:r>
            <a:r>
              <a:rPr lang="en-US" dirty="0" smtClean="0"/>
              <a:t> + 1</a:t>
            </a:r>
          </a:p>
          <a:p>
            <a:r>
              <a:rPr lang="en-US" dirty="0" smtClean="0"/>
              <a:t>By M.I., the proposition is proved.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667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Q5</a:t>
            </a:r>
            <a:endParaRPr 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What’s Wrong with the Proof?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893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Wrong?</a:t>
            </a:r>
            <a:endParaRPr 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first step and the third step are what can possibly be wrong.</a:t>
            </a:r>
          </a:p>
          <a:p>
            <a:r>
              <a:rPr lang="en-US" dirty="0" smtClean="0"/>
              <a:t>The proof forgot to state that the base case holds. (Actually, that’s false.)</a:t>
            </a:r>
          </a:p>
          <a:p>
            <a:r>
              <a:rPr lang="en-US" dirty="0" smtClean="0"/>
              <a:t>Therefore the induction fails.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681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331</Words>
  <Application>Microsoft Office PowerPoint</Application>
  <PresentationFormat>如螢幕大小 (4:3)</PresentationFormat>
  <Paragraphs>43</Paragraphs>
  <Slides>13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4" baseType="lpstr">
      <vt:lpstr>Office 佈景主題</vt:lpstr>
      <vt:lpstr>Algorithms TA Session #1</vt:lpstr>
      <vt:lpstr>Q1</vt:lpstr>
      <vt:lpstr>Guess of the Formula</vt:lpstr>
      <vt:lpstr>Proof</vt:lpstr>
      <vt:lpstr>Q2</vt:lpstr>
      <vt:lpstr>Proof</vt:lpstr>
      <vt:lpstr>Q3</vt:lpstr>
      <vt:lpstr>Proof</vt:lpstr>
      <vt:lpstr>Proof</vt:lpstr>
      <vt:lpstr>Q4</vt:lpstr>
      <vt:lpstr>The proof</vt:lpstr>
      <vt:lpstr>Q5</vt:lpstr>
      <vt:lpstr>What’s Wrong?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Algorithms TA Session #1</dc:title>
  <dc:creator>Po-Chuan, Chien</dc:creator>
  <cp:lastModifiedBy>Po-Chuan, Chien</cp:lastModifiedBy>
  <cp:revision>6</cp:revision>
  <dcterms:created xsi:type="dcterms:W3CDTF">2016-03-15T04:50:10Z</dcterms:created>
  <dcterms:modified xsi:type="dcterms:W3CDTF">2016-03-15T05:14:57Z</dcterms:modified>
</cp:coreProperties>
</file>