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Ref idx="minor">
          <a:schemeClr val="accent2">
            <a:satOff val="-3676"/>
            <a:lumOff val="-12171"/>
          </a:schemeClr>
        </a:fontRef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68" autoAdjust="0"/>
  </p:normalViewPr>
  <p:slideViewPr>
    <p:cSldViewPr snapToGrid="0">
      <p:cViewPr varScale="1">
        <p:scale>
          <a:sx n="74" d="100"/>
          <a:sy n="74" d="100"/>
        </p:scale>
        <p:origin x="17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19520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改用同學的寫法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7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xfrm>
            <a:off x="12080416" y="9189156"/>
            <a:ext cx="317501" cy="3302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12084377" y="9194800"/>
            <a:ext cx="317501" cy="330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xfrm>
            <a:off x="12075329" y="9189156"/>
            <a:ext cx="317501" cy="3302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xfrm>
            <a:off x="12084377" y="9194800"/>
            <a:ext cx="317501" cy="330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sz="2800" spc="28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>
              <a:spcBef>
                <a:spcPts val="1400"/>
              </a:spcBef>
              <a:buSzTx/>
              <a:buFontTx/>
              <a:buNone/>
              <a:defRPr sz="2800" spc="28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>
              <a:spcBef>
                <a:spcPts val="1400"/>
              </a:spcBef>
              <a:buSzTx/>
              <a:buFontTx/>
              <a:buNone/>
              <a:defRPr sz="2800" spc="28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>
              <a:spcBef>
                <a:spcPts val="1400"/>
              </a:spcBef>
              <a:buSzTx/>
              <a:buFontTx/>
              <a:buNone/>
              <a:defRPr sz="2800" spc="28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>
              <a:spcBef>
                <a:spcPts val="1400"/>
              </a:spcBef>
              <a:buSzTx/>
              <a:buFontTx/>
              <a:buNone/>
              <a:defRPr sz="2800" spc="28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0" b="1" spc="0">
                <a:solidFill>
                  <a:srgbClr val="E4E4E4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“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3"/>
          </p:nvPr>
        </p:nvSpPr>
        <p:spPr>
          <a:xfrm>
            <a:off x="1943100" y="3870536"/>
            <a:ext cx="104902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r>
              <a:t>在此輸入名言語錄。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4"/>
          </p:nvPr>
        </p:nvSpPr>
        <p:spPr>
          <a:xfrm>
            <a:off x="1943100" y="7772400"/>
            <a:ext cx="104902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sz="4800">
                <a:solidFill>
                  <a:srgbClr val="6B6D6D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</a:lstStyle>
          <a:p>
            <a:r>
              <a:t>-王大明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" y="2709333"/>
            <a:ext cx="13001415" cy="455168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920"/>
          </a:p>
        </p:txBody>
      </p:sp>
      <p:sp>
        <p:nvSpPr>
          <p:cNvPr id="10" name="矩形 9"/>
          <p:cNvSpPr/>
          <p:nvPr/>
        </p:nvSpPr>
        <p:spPr>
          <a:xfrm>
            <a:off x="-3" y="2553077"/>
            <a:ext cx="13001415" cy="10403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920"/>
          </a:p>
        </p:txBody>
      </p:sp>
      <p:sp>
        <p:nvSpPr>
          <p:cNvPr id="11" name="矩形 10"/>
          <p:cNvSpPr/>
          <p:nvPr/>
        </p:nvSpPr>
        <p:spPr>
          <a:xfrm>
            <a:off x="-3" y="7313232"/>
            <a:ext cx="13001415" cy="10403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92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81760" y="2957955"/>
            <a:ext cx="10241280" cy="2452042"/>
          </a:xfrm>
        </p:spPr>
        <p:txBody>
          <a:bodyPr anchor="b"/>
          <a:lstStyle>
            <a:lvl1pPr algn="ctr" latinLnBrk="0">
              <a:defRPr lang="zh-TW" sz="576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81760" y="5631078"/>
            <a:ext cx="10241280" cy="1300480"/>
          </a:xfrm>
        </p:spPr>
        <p:txBody>
          <a:bodyPr>
            <a:normAutofit/>
          </a:bodyPr>
          <a:lstStyle>
            <a:lvl1pPr marL="0" indent="0" algn="ctr" latinLnBrk="0">
              <a:spcBef>
                <a:spcPts val="0"/>
              </a:spcBef>
              <a:buNone/>
              <a:defRPr lang="zh-TW" sz="2133"/>
            </a:lvl1pPr>
            <a:lvl2pPr marL="487672" indent="0" algn="ctr" latinLnBrk="0">
              <a:buNone/>
              <a:defRPr lang="zh-TW" sz="2987"/>
            </a:lvl2pPr>
            <a:lvl3pPr marL="975345" indent="0" algn="ctr" latinLnBrk="0">
              <a:buNone/>
              <a:defRPr lang="zh-TW" sz="2560"/>
            </a:lvl3pPr>
            <a:lvl4pPr marL="1463017" indent="0" algn="ctr" latinLnBrk="0">
              <a:buNone/>
              <a:defRPr lang="zh-TW" sz="2133"/>
            </a:lvl4pPr>
            <a:lvl5pPr marL="1950690" indent="0" algn="ctr" latinLnBrk="0">
              <a:buNone/>
              <a:defRPr lang="zh-TW" sz="2133"/>
            </a:lvl5pPr>
            <a:lvl6pPr marL="2438362" indent="0" algn="ctr" latinLnBrk="0">
              <a:buNone/>
              <a:defRPr lang="zh-TW" sz="2133"/>
            </a:lvl6pPr>
            <a:lvl7pPr marL="2926034" indent="0" algn="ctr" latinLnBrk="0">
              <a:buNone/>
              <a:defRPr lang="zh-TW" sz="2133"/>
            </a:lvl7pPr>
            <a:lvl8pPr marL="3413707" indent="0" algn="ctr" latinLnBrk="0">
              <a:buNone/>
              <a:defRPr lang="zh-TW" sz="2133"/>
            </a:lvl8pPr>
            <a:lvl9pPr marL="3901379" indent="0" algn="ctr" latinLnBrk="0">
              <a:buNone/>
              <a:defRPr lang="zh-TW" sz="2133"/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0217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章節標題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81760" y="3030119"/>
            <a:ext cx="10241280" cy="3355238"/>
          </a:xfrm>
        </p:spPr>
        <p:txBody>
          <a:bodyPr anchor="b">
            <a:normAutofit/>
          </a:bodyPr>
          <a:lstStyle>
            <a:lvl1pPr algn="ctr" latinLnBrk="0">
              <a:defRPr lang="zh-TW" sz="5760"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81760" y="6502400"/>
            <a:ext cx="10241280" cy="1196442"/>
          </a:xfrm>
        </p:spPr>
        <p:txBody>
          <a:bodyPr anchor="t"/>
          <a:lstStyle>
            <a:lvl1pPr marL="0" indent="0" algn="ctr" latinLnBrk="0">
              <a:spcBef>
                <a:spcPts val="0"/>
              </a:spcBef>
              <a:buNone/>
              <a:defRPr lang="zh-TW" sz="3982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87672" indent="0" latinLnBrk="0">
              <a:buNone/>
              <a:defRPr lang="zh-TW" sz="1920">
                <a:solidFill>
                  <a:schemeClr val="tx1">
                    <a:tint val="75000"/>
                  </a:schemeClr>
                </a:solidFill>
              </a:defRPr>
            </a:lvl2pPr>
            <a:lvl3pPr marL="975345" indent="0" latinLnBrk="0">
              <a:buNone/>
              <a:defRPr lang="zh-TW" sz="1707">
                <a:solidFill>
                  <a:schemeClr val="tx1">
                    <a:tint val="75000"/>
                  </a:schemeClr>
                </a:solidFill>
              </a:defRPr>
            </a:lvl3pPr>
            <a:lvl4pPr marL="1463017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4pPr>
            <a:lvl5pPr marL="1950690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5pPr>
            <a:lvl6pPr marL="2438362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6pPr>
            <a:lvl7pPr marL="2926034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7pPr>
            <a:lvl8pPr marL="3413707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8pPr>
            <a:lvl9pPr marL="3901379" indent="0" latinLnBrk="0">
              <a:buNone/>
              <a:defRPr lang="zh-TW" sz="14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2018/1/3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2037751" y="9194800"/>
            <a:ext cx="352661" cy="348813"/>
          </a:xfrm>
        </p:spPr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773533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982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413"/>
            </a:lvl1pPr>
            <a:lvl2pPr>
              <a:defRPr sz="2844"/>
            </a:lvl2pPr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/>
            </a:lvl7pPr>
            <a:lvl8pPr latinLnBrk="0">
              <a:defRPr lang="zh-TW"/>
            </a:lvl8pPr>
            <a:lvl9pPr latinLnBrk="0">
              <a:defRPr lang="zh-TW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2018/1/3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2037751" y="9194800"/>
            <a:ext cx="352661" cy="348813"/>
          </a:xfrm>
        </p:spPr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4445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2018/1/3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2037751" y="9194800"/>
            <a:ext cx="352661" cy="348813"/>
          </a:xfrm>
        </p:spPr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90505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2072911" y="9194800"/>
            <a:ext cx="317501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1600" spc="0">
                <a:solidFill>
                  <a:srgbClr val="747676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all" spc="0" baseline="0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Baskerville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118295074_2675x2907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94" t="7974" r="116" b="232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9" name="Shape 129"/>
          <p:cNvSpPr>
            <a:spLocks noGrp="1"/>
          </p:cNvSpPr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Baskerville"/>
              </a:defRPr>
            </a:pPr>
            <a:endParaRPr dirty="0"/>
          </a:p>
        </p:txBody>
      </p:sp>
      <p:sp>
        <p:nvSpPr>
          <p:cNvPr id="130" name="Shape 130"/>
          <p:cNvSpPr>
            <a:spLocks noGrp="1"/>
          </p:cNvSpPr>
          <p:nvPr>
            <p:ph type="body" idx="15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defRPr sz="9680"/>
            </a:lvl1pPr>
          </a:lstStyle>
          <a:p>
            <a:r>
              <a:t>Data structures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38150">
              <a:spcBef>
                <a:spcPts val="400"/>
              </a:spcBef>
              <a:defRPr sz="3600"/>
            </a:pPr>
            <a:r>
              <a:rPr dirty="0"/>
              <a:t>TA session #4</a:t>
            </a:r>
          </a:p>
          <a:p>
            <a:pPr defTabSz="438150">
              <a:spcBef>
                <a:spcPts val="400"/>
              </a:spcBef>
              <a:defRPr sz="3600"/>
            </a:pPr>
            <a:r>
              <a:rPr dirty="0"/>
              <a:t>prepared by Hung-</a:t>
            </a:r>
            <a:r>
              <a:rPr dirty="0" err="1"/>
              <a:t>Chih</a:t>
            </a:r>
            <a:r>
              <a:rPr dirty="0"/>
              <a:t> </a:t>
            </a:r>
            <a:r>
              <a:rPr dirty="0" smtClean="0"/>
              <a:t>Chen</a:t>
            </a:r>
            <a:r>
              <a:rPr lang="zh-TW" altLang="en-US" dirty="0" smtClean="0"/>
              <a:t> </a:t>
            </a:r>
            <a:r>
              <a:rPr lang="en-US" altLang="zh-TW" dirty="0" smtClean="0"/>
              <a:t>&amp;</a:t>
            </a:r>
            <a:r>
              <a:rPr lang="zh-TW" altLang="en-US" dirty="0" smtClean="0"/>
              <a:t> </a:t>
            </a:r>
            <a:r>
              <a:rPr lang="en-US" altLang="zh-TW" dirty="0" smtClean="0"/>
              <a:t>Carlos Chang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#6</a:t>
            </a:r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AVERAGE: </a:t>
            </a:r>
            <a:r>
              <a:rPr lang="en-US" altLang="zh-TW" dirty="0" smtClean="0"/>
              <a:t>75.8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6336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 exercise 10.8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7281"/>
            <a:ext cx="13004800" cy="78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The problem</a:t>
            </a:r>
            <a:endParaRPr lang="zh-TW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Prove that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 </a:t>
                </a:r>
                <a:endParaRPr lang="en-US" altLang="zh-TW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22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3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Please recall the definition of O(n)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When we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,we 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mean that</a:t>
                </a:r>
                <a:br>
                  <a:rPr lang="en-US" altLang="zh-TW" dirty="0">
                    <a:solidFill>
                      <a:schemeClr val="tx1"/>
                    </a:solidFill>
                  </a:rPr>
                </a:br>
                <a:r>
                  <a:rPr lang="en-US" altLang="zh-TW" dirty="0">
                    <a:solidFill>
                      <a:schemeClr val="tx1"/>
                    </a:solidFill>
                  </a:rPr>
                  <a:t>there is a </a:t>
                </a:r>
                <a:r>
                  <a:rPr lang="en-US" altLang="zh-TW" b="1" dirty="0">
                    <a:solidFill>
                      <a:srgbClr val="FF0000"/>
                    </a:solidFill>
                  </a:rPr>
                  <a:t>positive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constant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such that for all sufficiently large values of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, the absolute value of </a:t>
                </a:r>
                <a:r>
                  <a:rPr lang="en-US" altLang="zh-TW" i="1" dirty="0" smtClean="0">
                    <a:solidFill>
                      <a:schemeClr val="tx1"/>
                    </a:solidFill>
                  </a:rPr>
                  <a:t>f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altLang="zh-TW" i="1" dirty="0" smtClean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) is at most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multiplied by the absolute value of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(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>).</a:t>
                </a:r>
              </a:p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It’s an upper bound estimation.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|,  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zh-TW" alt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22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27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>
              <a:xfrm>
                <a:off x="1430528" y="664691"/>
                <a:ext cx="10143744" cy="1353297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en-US" altLang="zh-TW" dirty="0" smtClean="0"/>
                  <a:t>The proof </a:t>
                </a:r>
                <a:r>
                  <a:rPr lang="en-US" altLang="zh-TW" dirty="0"/>
                  <a:t>of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dirty="0" smtClean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altLang="zh-TW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TW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430528" y="664691"/>
                <a:ext cx="10143744" cy="1353297"/>
              </a:xfrm>
              <a:blipFill>
                <a:blip r:embed="rId2"/>
                <a:stretch>
                  <a:fillRect l="-2524" t="-76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1430528" y="2212311"/>
                <a:ext cx="10143744" cy="696579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Assume </a:t>
                </a: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TW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,∀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dirty="0" smtClean="0">
                  <a:solidFill>
                    <a:schemeClr val="tx1"/>
                  </a:solidFill>
                </a:endParaRPr>
              </a:p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l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et</m:t>
                    </m:r>
                    <m:r>
                      <a:rPr lang="en-US" altLang="zh-TW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func>
                          <m:func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TW" b="0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i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zh-TW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且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&gt;1⇒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TW" i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 is proven.</a:t>
                </a:r>
              </a:p>
              <a:p>
                <a:endParaRPr lang="en-US" altLang="zh-TW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>
                    <a:solidFill>
                      <a:schemeClr val="tx1"/>
                    </a:solidFill>
                  </a:rPr>
                  <a:t> can be proven in the same manner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0528" y="2212311"/>
                <a:ext cx="10143744" cy="6965790"/>
              </a:xfrm>
              <a:blipFill>
                <a:blip r:embed="rId3"/>
                <a:stretch>
                  <a:fillRect l="-781" t="-192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67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10.10(b)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80733"/>
            <a:ext cx="13004800" cy="157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7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1"/>
          <p:cNvSpPr txBox="1"/>
          <p:nvPr/>
        </p:nvSpPr>
        <p:spPr>
          <a:xfrm>
            <a:off x="866613" y="1909715"/>
            <a:ext cx="11271575" cy="7181823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7536" tIns="48768" rIns="97536" bIns="4876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40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typename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</a:p>
          <a:p>
            <a:endParaRPr lang="en-US" sz="140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seperateList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Array[], </a:t>
            </a:r>
            <a:r>
              <a:rPr lang="en-US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n)</a:t>
            </a:r>
            <a:endParaRPr lang="zh-TW" altLang="en-US" sz="14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	</a:t>
            </a:r>
          </a:p>
          <a:p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const</a:t>
            </a:r>
            <a:r>
              <a:rPr lang="en-US" altLang="zh-TW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PIVOT = 0;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0;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 – 1;</a:t>
            </a:r>
          </a:p>
          <a:p>
            <a:r>
              <a:rPr lang="en-US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while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sz="140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true 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{</a:t>
            </a:r>
          </a:p>
          <a:p>
            <a:r>
              <a:rPr lang="en-US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while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&amp;&amp; 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Array[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 &lt; PIVOT 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	</a:t>
            </a:r>
            <a:r>
              <a:rPr lang="en-US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++;</a:t>
            </a:r>
          </a:p>
          <a:p>
            <a:r>
              <a:rPr lang="en-US" altLang="zh-TW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while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&amp;&amp; Array[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 &gt;= PIVOT )</a:t>
            </a:r>
          </a:p>
          <a:p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	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--;</a:t>
            </a:r>
          </a:p>
          <a:p>
            <a:r>
              <a:rPr lang="en-US" altLang="zh-TW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if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 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)</a:t>
            </a:r>
          </a:p>
          <a:p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	</a:t>
            </a:r>
            <a:r>
              <a:rPr lang="en-US" altLang="zh-TW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break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r>
              <a:rPr lang="en-US" sz="140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std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::swap(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Array[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], Array[</a:t>
            </a:r>
            <a:r>
              <a:rPr lang="en-US" altLang="zh-TW" sz="140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</a:t>
            </a:r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);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}</a:t>
            </a:r>
          </a:p>
          <a:p>
            <a:r>
              <a:rPr lang="en-US" sz="140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4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0528" y="664690"/>
            <a:ext cx="10143744" cy="952124"/>
          </a:xfrm>
        </p:spPr>
        <p:txBody>
          <a:bodyPr>
            <a:normAutofit/>
          </a:bodyPr>
          <a:lstStyle/>
          <a:p>
            <a:r>
              <a:rPr lang="en-US" altLang="zh-TW" sz="4693" dirty="0"/>
              <a:t>Sample solution</a:t>
            </a:r>
            <a:endParaRPr lang="zh-TW" altLang="en-US" sz="4693" dirty="0"/>
          </a:p>
        </p:txBody>
      </p:sp>
    </p:spTree>
    <p:extLst>
      <p:ext uri="{BB962C8B-B14F-4D97-AF65-F5344CB8AC3E}">
        <p14:creationId xmlns:p14="http://schemas.microsoft.com/office/powerpoint/2010/main" val="392631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Q3 exercise 11.10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2115"/>
            <a:ext cx="13004800" cy="114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8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表格 79"/>
          <p:cNvGraphicFramePr>
            <a:graphicFrameLocks noGrp="1"/>
          </p:cNvGraphicFramePr>
          <p:nvPr>
            <p:extLst/>
          </p:nvPr>
        </p:nvGraphicFramePr>
        <p:xfrm>
          <a:off x="7050120" y="470588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80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60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>
            <p:extLst/>
          </p:nvPr>
        </p:nvGraphicFramePr>
        <p:xfrm>
          <a:off x="7050120" y="3075836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80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60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表格 48"/>
          <p:cNvGraphicFramePr>
            <a:graphicFrameLocks noGrp="1"/>
          </p:cNvGraphicFramePr>
          <p:nvPr>
            <p:extLst/>
          </p:nvPr>
        </p:nvGraphicFramePr>
        <p:xfrm>
          <a:off x="7050120" y="4106567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80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60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2" name="表格 51"/>
          <p:cNvGraphicFramePr>
            <a:graphicFrameLocks noGrp="1"/>
          </p:cNvGraphicFramePr>
          <p:nvPr>
            <p:extLst/>
          </p:nvPr>
        </p:nvGraphicFramePr>
        <p:xfrm>
          <a:off x="7050120" y="7731179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80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30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3" name="表格 52"/>
          <p:cNvGraphicFramePr>
            <a:graphicFrameLocks noGrp="1"/>
          </p:cNvGraphicFramePr>
          <p:nvPr>
            <p:extLst/>
          </p:nvPr>
        </p:nvGraphicFramePr>
        <p:xfrm>
          <a:off x="7050120" y="6700447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80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60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4" name="表格 53"/>
          <p:cNvGraphicFramePr>
            <a:graphicFrameLocks noGrp="1"/>
          </p:cNvGraphicFramePr>
          <p:nvPr>
            <p:extLst/>
          </p:nvPr>
        </p:nvGraphicFramePr>
        <p:xfrm>
          <a:off x="7050120" y="8240859"/>
          <a:ext cx="5699022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30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60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48548" y="470589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mergeSort</a:t>
            </a:r>
            <a:r>
              <a:rPr lang="en-US" altLang="zh-TW" dirty="0"/>
              <a:t>(</a:t>
            </a:r>
            <a:r>
              <a:rPr lang="en-US" altLang="zh-TW" dirty="0" err="1"/>
              <a:t>theArray</a:t>
            </a:r>
            <a:r>
              <a:rPr lang="en-US" altLang="zh-TW" dirty="0"/>
              <a:t>, 0, 5)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770324" y="991638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</a:rPr>
              <a:t>mergeSort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 err="1">
                <a:solidFill>
                  <a:srgbClr val="FF0000"/>
                </a:solidFill>
              </a:rPr>
              <a:t>theArray</a:t>
            </a:r>
            <a:r>
              <a:rPr lang="en-US" altLang="zh-TW" dirty="0">
                <a:solidFill>
                  <a:srgbClr val="FF0000"/>
                </a:solidFill>
              </a:rPr>
              <a:t>, 0, 2)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260186" y="1512688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70C0"/>
                </a:solidFill>
              </a:rPr>
              <a:t>mergeSort</a:t>
            </a:r>
            <a:r>
              <a:rPr lang="en-US" altLang="zh-TW" dirty="0">
                <a:solidFill>
                  <a:srgbClr val="0070C0"/>
                </a:solidFill>
              </a:rPr>
              <a:t>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0, 1)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95876" y="2033737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B050"/>
                </a:solidFill>
              </a:rPr>
              <a:t>mergeSort</a:t>
            </a:r>
            <a:r>
              <a:rPr lang="en-US" altLang="zh-TW" dirty="0">
                <a:solidFill>
                  <a:srgbClr val="00B050"/>
                </a:solidFill>
              </a:rPr>
              <a:t>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0, 0)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260186" y="3585518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70C0"/>
                </a:solidFill>
              </a:rPr>
              <a:t>mergeSort</a:t>
            </a:r>
            <a:r>
              <a:rPr lang="en-US" altLang="zh-TW" dirty="0">
                <a:solidFill>
                  <a:srgbClr val="0070C0"/>
                </a:solidFill>
              </a:rPr>
              <a:t>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2, 2)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695876" y="2554787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B050"/>
                </a:solidFill>
              </a:rPr>
              <a:t>mergeSort</a:t>
            </a:r>
            <a:r>
              <a:rPr lang="en-US" altLang="zh-TW" dirty="0">
                <a:solidFill>
                  <a:srgbClr val="00B050"/>
                </a:solidFill>
              </a:rPr>
              <a:t>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1, 1)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1695877" y="3075837"/>
            <a:ext cx="369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merge(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0,0,1)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260186" y="4106568"/>
            <a:ext cx="369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merge(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0,1,2)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770324" y="4616250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</a:rPr>
              <a:t>mergeSort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 err="1">
                <a:solidFill>
                  <a:srgbClr val="FF0000"/>
                </a:solidFill>
              </a:rPr>
              <a:t>theArray</a:t>
            </a:r>
            <a:r>
              <a:rPr lang="en-US" altLang="zh-TW" dirty="0">
                <a:solidFill>
                  <a:srgbClr val="FF0000"/>
                </a:solidFill>
              </a:rPr>
              <a:t>, 3, 5)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260186" y="5137299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70C0"/>
                </a:solidFill>
              </a:rPr>
              <a:t>mergeSort</a:t>
            </a:r>
            <a:r>
              <a:rPr lang="en-US" altLang="zh-TW" dirty="0">
                <a:solidFill>
                  <a:srgbClr val="0070C0"/>
                </a:solidFill>
              </a:rPr>
              <a:t>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3, 4)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695876" y="5658349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B050"/>
                </a:solidFill>
              </a:rPr>
              <a:t>mergeSort</a:t>
            </a:r>
            <a:r>
              <a:rPr lang="en-US" altLang="zh-TW" dirty="0">
                <a:solidFill>
                  <a:srgbClr val="00B050"/>
                </a:solidFill>
              </a:rPr>
              <a:t>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3, 3)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260186" y="7210130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70C0"/>
                </a:solidFill>
              </a:rPr>
              <a:t>mergeSort</a:t>
            </a:r>
            <a:r>
              <a:rPr lang="en-US" altLang="zh-TW" dirty="0">
                <a:solidFill>
                  <a:srgbClr val="0070C0"/>
                </a:solidFill>
              </a:rPr>
              <a:t>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5, 5)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695876" y="6179399"/>
            <a:ext cx="412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>
                <a:solidFill>
                  <a:srgbClr val="00B050"/>
                </a:solidFill>
              </a:rPr>
              <a:t>mergeSort</a:t>
            </a:r>
            <a:r>
              <a:rPr lang="en-US" altLang="zh-TW" dirty="0">
                <a:solidFill>
                  <a:srgbClr val="00B050"/>
                </a:solidFill>
              </a:rPr>
              <a:t>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4, 4)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695877" y="6700448"/>
            <a:ext cx="369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merge(</a:t>
            </a:r>
            <a:r>
              <a:rPr lang="en-US" altLang="zh-TW" dirty="0" err="1">
                <a:solidFill>
                  <a:srgbClr val="00B050"/>
                </a:solidFill>
              </a:rPr>
              <a:t>theArray</a:t>
            </a:r>
            <a:r>
              <a:rPr lang="en-US" altLang="zh-TW" dirty="0">
                <a:solidFill>
                  <a:srgbClr val="00B050"/>
                </a:solidFill>
              </a:rPr>
              <a:t>, 3, 3, 4)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60186" y="7731179"/>
            <a:ext cx="369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merge(</a:t>
            </a:r>
            <a:r>
              <a:rPr lang="en-US" altLang="zh-TW" dirty="0" err="1">
                <a:solidFill>
                  <a:srgbClr val="0070C0"/>
                </a:solidFill>
              </a:rPr>
              <a:t>theArray</a:t>
            </a:r>
            <a:r>
              <a:rPr lang="en-US" altLang="zh-TW" dirty="0">
                <a:solidFill>
                  <a:srgbClr val="0070C0"/>
                </a:solidFill>
              </a:rPr>
              <a:t>, 3,4,5)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70325" y="8240860"/>
            <a:ext cx="369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merge(</a:t>
            </a:r>
            <a:r>
              <a:rPr lang="en-US" altLang="zh-TW" dirty="0" err="1">
                <a:solidFill>
                  <a:srgbClr val="FF0000"/>
                </a:solidFill>
              </a:rPr>
              <a:t>theArray</a:t>
            </a:r>
            <a:r>
              <a:rPr lang="en-US" altLang="zh-TW" dirty="0">
                <a:solidFill>
                  <a:srgbClr val="FF0000"/>
                </a:solidFill>
              </a:rPr>
              <a:t>, 0,2,5)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6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Q4 exercise 11.12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259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表格 79"/>
          <p:cNvGraphicFramePr>
            <a:graphicFrameLocks noGrp="1"/>
          </p:cNvGraphicFramePr>
          <p:nvPr>
            <p:extLst/>
          </p:nvPr>
        </p:nvGraphicFramePr>
        <p:xfrm>
          <a:off x="6167377" y="1750414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72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47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TW" altLang="en-US" sz="26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>
            <p:extLst/>
          </p:nvPr>
        </p:nvGraphicFramePr>
        <p:xfrm>
          <a:off x="6167377" y="3064127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72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47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zh-TW" altLang="en-US" sz="26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表格 48"/>
          <p:cNvGraphicFramePr>
            <a:graphicFrameLocks noGrp="1"/>
          </p:cNvGraphicFramePr>
          <p:nvPr>
            <p:extLst/>
          </p:nvPr>
        </p:nvGraphicFramePr>
        <p:xfrm>
          <a:off x="6167377" y="4377839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47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zh-TW" altLang="en-US" sz="26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0" name="表格 49"/>
          <p:cNvGraphicFramePr>
            <a:graphicFrameLocks noGrp="1"/>
          </p:cNvGraphicFramePr>
          <p:nvPr>
            <p:extLst/>
          </p:nvPr>
        </p:nvGraphicFramePr>
        <p:xfrm>
          <a:off x="6167377" y="5691551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47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1" dirty="0" smtClean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TW" alt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1" name="表格 50"/>
          <p:cNvGraphicFramePr>
            <a:graphicFrameLocks noGrp="1"/>
          </p:cNvGraphicFramePr>
          <p:nvPr>
            <p:extLst/>
          </p:nvPr>
        </p:nvGraphicFramePr>
        <p:xfrm>
          <a:off x="6167377" y="7662116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zh-TW" altLang="en-US" sz="26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2" name="表格 51"/>
          <p:cNvGraphicFramePr>
            <a:graphicFrameLocks noGrp="1"/>
          </p:cNvGraphicFramePr>
          <p:nvPr>
            <p:extLst/>
          </p:nvPr>
        </p:nvGraphicFramePr>
        <p:xfrm>
          <a:off x="6167377" y="6348407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58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97432" y="1093559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0, 6)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97432" y="1750415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partition(</a:t>
            </a:r>
            <a:r>
              <a:rPr lang="en-US" altLang="zh-TW" dirty="0" err="1"/>
              <a:t>theArray</a:t>
            </a:r>
            <a:r>
              <a:rPr lang="en-US" altLang="zh-TW" dirty="0"/>
              <a:t>, 0, 6)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748716" y="2407271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1, 6)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748716" y="3064127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partition(</a:t>
            </a:r>
            <a:r>
              <a:rPr lang="en-US" altLang="zh-TW" dirty="0" err="1"/>
              <a:t>theArray</a:t>
            </a:r>
            <a:r>
              <a:rPr lang="en-US" altLang="zh-TW" dirty="0"/>
              <a:t>, 1, 6)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025255" y="3720984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2, 5)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025255" y="4377840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partition(</a:t>
            </a:r>
            <a:r>
              <a:rPr lang="en-US" altLang="zh-TW" dirty="0" err="1"/>
              <a:t>theArray</a:t>
            </a:r>
            <a:r>
              <a:rPr lang="en-US" altLang="zh-TW" dirty="0"/>
              <a:t>, 2, 6)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421378" y="5034696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2, 5)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1421378" y="5691552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partition(</a:t>
            </a:r>
            <a:r>
              <a:rPr lang="en-US" altLang="zh-TW" dirty="0" err="1"/>
              <a:t>theArray</a:t>
            </a:r>
            <a:r>
              <a:rPr lang="en-US" altLang="zh-TW" dirty="0"/>
              <a:t>, 2, 5)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1638124" y="7005264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4, 5)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1638124" y="6348408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quicksort(</a:t>
            </a:r>
            <a:r>
              <a:rPr lang="en-US" altLang="zh-TW" dirty="0" err="1"/>
              <a:t>theArray</a:t>
            </a:r>
            <a:r>
              <a:rPr lang="en-US" altLang="zh-TW" dirty="0"/>
              <a:t>, 3, 3)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97432" y="322636"/>
            <a:ext cx="371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Assume MIN_SIZE = 2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1749573" y="8797115"/>
            <a:ext cx="844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PS : The calls to Insertion sort are omitted in this slide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638124" y="7662116"/>
            <a:ext cx="3862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partition(</a:t>
            </a:r>
            <a:r>
              <a:rPr lang="en-US" altLang="zh-TW" dirty="0" err="1"/>
              <a:t>theArray</a:t>
            </a:r>
            <a:r>
              <a:rPr lang="en-US" altLang="zh-TW" dirty="0"/>
              <a:t>, 4, 5)</a:t>
            </a:r>
            <a:endParaRPr lang="zh-TW" altLang="en-US" dirty="0"/>
          </a:p>
        </p:txBody>
      </p:sp>
      <p:graphicFrame>
        <p:nvGraphicFramePr>
          <p:cNvPr id="27" name="表格 26"/>
          <p:cNvGraphicFramePr>
            <a:graphicFrameLocks noGrp="1"/>
          </p:cNvGraphicFramePr>
          <p:nvPr>
            <p:extLst/>
          </p:nvPr>
        </p:nvGraphicFramePr>
        <p:xfrm>
          <a:off x="6167377" y="8309434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10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15</a:t>
                      </a:r>
                      <a:endParaRPr lang="zh-TW" altLang="en-US" sz="2600" b="0" dirty="0"/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20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/>
                        <a:t>40</a:t>
                      </a:r>
                      <a:endParaRPr lang="zh-TW" altLang="en-US" sz="2600" b="0" dirty="0"/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8" name="表格 27"/>
          <p:cNvGraphicFramePr>
            <a:graphicFrameLocks noGrp="1"/>
          </p:cNvGraphicFramePr>
          <p:nvPr>
            <p:extLst/>
          </p:nvPr>
        </p:nvGraphicFramePr>
        <p:xfrm>
          <a:off x="6167377" y="346635"/>
          <a:ext cx="6648859" cy="493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98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58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zh-TW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97536" marR="97536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TW" sz="2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TW" altLang="en-US" sz="2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7536" marR="97536" marT="48768" marB="487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78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Q5 exercise 11.16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346"/>
            <a:ext cx="13004800" cy="201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7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Target algorithms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7992" indent="-548632">
              <a:buFont typeface="+mj-lt"/>
              <a:buAutoNum type="arabicPeriod"/>
            </a:pPr>
            <a:r>
              <a:rPr lang="en-US" altLang="zh-TW" dirty="0" smtClean="0"/>
              <a:t>Insertion sort =&gt; stable</a:t>
            </a:r>
          </a:p>
          <a:p>
            <a:pPr marL="587992" indent="-548632">
              <a:buFont typeface="+mj-lt"/>
              <a:buAutoNum type="arabicPeriod"/>
            </a:pPr>
            <a:r>
              <a:rPr lang="en-US" altLang="zh-TW" dirty="0" smtClean="0"/>
              <a:t>Bubble </a:t>
            </a:r>
            <a:r>
              <a:rPr lang="en-US" altLang="zh-TW" dirty="0"/>
              <a:t>sort =&gt; stable</a:t>
            </a:r>
            <a:endParaRPr lang="en-US" altLang="zh-TW" dirty="0" smtClean="0"/>
          </a:p>
          <a:p>
            <a:pPr marL="587992" indent="-548632">
              <a:buFont typeface="+mj-lt"/>
              <a:buAutoNum type="arabicPeriod"/>
            </a:pPr>
            <a:r>
              <a:rPr lang="en-US" altLang="zh-TW" dirty="0" smtClean="0"/>
              <a:t>Merge </a:t>
            </a:r>
            <a:r>
              <a:rPr lang="en-US" altLang="zh-TW" dirty="0"/>
              <a:t>sort =&gt; stable</a:t>
            </a:r>
            <a:endParaRPr lang="en-US" altLang="zh-TW" dirty="0" smtClean="0"/>
          </a:p>
          <a:p>
            <a:pPr marL="587992" indent="-548632">
              <a:buFont typeface="+mj-lt"/>
              <a:buAutoNum type="arabicPeriod"/>
            </a:pPr>
            <a:r>
              <a:rPr lang="en-US" altLang="zh-TW" dirty="0" smtClean="0"/>
              <a:t>Radix sort</a:t>
            </a:r>
            <a:r>
              <a:rPr lang="en-US" altLang="zh-TW" dirty="0"/>
              <a:t> =&gt; stable</a:t>
            </a:r>
            <a:endParaRPr lang="en-US" altLang="zh-TW" dirty="0" smtClean="0"/>
          </a:p>
          <a:p>
            <a:pPr marL="587992" indent="-548632">
              <a:buFont typeface="+mj-lt"/>
              <a:buAutoNum type="arabicPeriod"/>
            </a:pPr>
            <a:r>
              <a:rPr lang="en-US" altLang="zh-TW" dirty="0" smtClean="0"/>
              <a:t>Selection sort</a:t>
            </a:r>
            <a:r>
              <a:rPr lang="en-US" altLang="zh-TW" dirty="0"/>
              <a:t> =&gt; </a:t>
            </a:r>
            <a:r>
              <a:rPr lang="en-US" altLang="zh-TW" dirty="0" smtClean="0"/>
              <a:t>unstable</a:t>
            </a:r>
            <a:endParaRPr lang="en-US" altLang="zh-TW" dirty="0"/>
          </a:p>
          <a:p>
            <a:pPr marL="587992" indent="-548632">
              <a:buFont typeface="+mj-lt"/>
              <a:buAutoNum type="arabicPeriod"/>
            </a:pPr>
            <a:r>
              <a:rPr lang="en-US" altLang="zh-TW" dirty="0"/>
              <a:t>Quick </a:t>
            </a:r>
            <a:r>
              <a:rPr lang="en-US" altLang="zh-TW" dirty="0" smtClean="0"/>
              <a:t>sort</a:t>
            </a:r>
            <a:r>
              <a:rPr lang="en-US" altLang="zh-TW" dirty="0"/>
              <a:t> =&gt; </a:t>
            </a:r>
            <a:r>
              <a:rPr lang="en-US" altLang="zh-TW" dirty="0" smtClean="0"/>
              <a:t>unstable</a:t>
            </a:r>
            <a:endParaRPr lang="en-US" altLang="zh-TW" dirty="0"/>
          </a:p>
          <a:p>
            <a:pPr marL="587992" indent="-548632">
              <a:buFont typeface="+mj-lt"/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805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400"/>
            </a:lvl1pPr>
          </a:lstStyle>
          <a:p>
            <a:r>
              <a:rPr dirty="0"/>
              <a:t>Assignment #7</a:t>
            </a:r>
          </a:p>
        </p:txBody>
      </p:sp>
      <p:sp>
        <p:nvSpPr>
          <p:cNvPr id="136" name="Shape 136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AVERAGE: 68.6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Q1 13.11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Bank queue tracing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25371284_1710639455621876_652243497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641187" y="-1607742"/>
            <a:ext cx="9722426" cy="12969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Table 144"/>
          <p:cNvGraphicFramePr/>
          <p:nvPr/>
        </p:nvGraphicFramePr>
        <p:xfrm>
          <a:off x="539750" y="55381"/>
          <a:ext cx="11938001" cy="9655538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942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2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205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3569"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EBEBEB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bankQueue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EBEBEB"/>
                      </a:solidFill>
                      <a:miter lim="400000"/>
                    </a:lnL>
                    <a:lnR w="12700">
                      <a:solidFill>
                        <a:srgbClr val="EBEBEB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eventList_PriorityQueue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EBEBEB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13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19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25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27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28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32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34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80356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38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45" name="Shape 145"/>
          <p:cNvSpPr/>
          <p:nvPr/>
        </p:nvSpPr>
        <p:spPr>
          <a:xfrm>
            <a:off x="4709438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4 9</a:t>
            </a:r>
          </a:p>
        </p:txBody>
      </p:sp>
      <p:sp>
        <p:nvSpPr>
          <p:cNvPr id="146" name="Shape 146"/>
          <p:cNvSpPr/>
          <p:nvPr/>
        </p:nvSpPr>
        <p:spPr>
          <a:xfrm>
            <a:off x="5860644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8 6</a:t>
            </a:r>
          </a:p>
        </p:txBody>
      </p:sp>
      <p:sp>
        <p:nvSpPr>
          <p:cNvPr id="147" name="Shape 147"/>
          <p:cNvSpPr/>
          <p:nvPr/>
        </p:nvSpPr>
        <p:spPr>
          <a:xfrm>
            <a:off x="7006050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13 6</a:t>
            </a:r>
          </a:p>
        </p:txBody>
      </p:sp>
      <p:sp>
        <p:nvSpPr>
          <p:cNvPr id="148" name="Shape 148"/>
          <p:cNvSpPr/>
          <p:nvPr/>
        </p:nvSpPr>
        <p:spPr>
          <a:xfrm>
            <a:off x="8164012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25 2</a:t>
            </a:r>
          </a:p>
        </p:txBody>
      </p:sp>
      <p:sp>
        <p:nvSpPr>
          <p:cNvPr id="149" name="Shape 149"/>
          <p:cNvSpPr/>
          <p:nvPr/>
        </p:nvSpPr>
        <p:spPr>
          <a:xfrm>
            <a:off x="9309419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50" name="Shape 150"/>
          <p:cNvSpPr/>
          <p:nvPr/>
        </p:nvSpPr>
        <p:spPr>
          <a:xfrm>
            <a:off x="10467381" y="97740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51" name="Shape 151"/>
          <p:cNvSpPr/>
          <p:nvPr/>
        </p:nvSpPr>
        <p:spPr>
          <a:xfrm>
            <a:off x="7006050" y="1772462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13 -</a:t>
            </a:r>
          </a:p>
        </p:txBody>
      </p:sp>
      <p:sp>
        <p:nvSpPr>
          <p:cNvPr id="152" name="Shape 152"/>
          <p:cNvSpPr/>
          <p:nvPr/>
        </p:nvSpPr>
        <p:spPr>
          <a:xfrm>
            <a:off x="4709438" y="1772462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8 6</a:t>
            </a:r>
          </a:p>
        </p:txBody>
      </p:sp>
      <p:sp>
        <p:nvSpPr>
          <p:cNvPr id="153" name="Shape 153"/>
          <p:cNvSpPr/>
          <p:nvPr/>
        </p:nvSpPr>
        <p:spPr>
          <a:xfrm>
            <a:off x="5860644" y="1772462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13 6</a:t>
            </a:r>
          </a:p>
        </p:txBody>
      </p:sp>
      <p:sp>
        <p:nvSpPr>
          <p:cNvPr id="154" name="Shape 154"/>
          <p:cNvSpPr/>
          <p:nvPr/>
        </p:nvSpPr>
        <p:spPr>
          <a:xfrm>
            <a:off x="8157401" y="1772462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25 2</a:t>
            </a:r>
          </a:p>
        </p:txBody>
      </p:sp>
      <p:sp>
        <p:nvSpPr>
          <p:cNvPr id="155" name="Shape 155"/>
          <p:cNvSpPr/>
          <p:nvPr/>
        </p:nvSpPr>
        <p:spPr>
          <a:xfrm>
            <a:off x="9315508" y="1772462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56" name="Shape 156"/>
          <p:cNvSpPr/>
          <p:nvPr/>
        </p:nvSpPr>
        <p:spPr>
          <a:xfrm>
            <a:off x="10460770" y="1772462"/>
            <a:ext cx="1156512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57" name="Shape 157"/>
          <p:cNvSpPr/>
          <p:nvPr/>
        </p:nvSpPr>
        <p:spPr>
          <a:xfrm>
            <a:off x="5851394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13 -</a:t>
            </a:r>
          </a:p>
        </p:txBody>
      </p:sp>
      <p:sp>
        <p:nvSpPr>
          <p:cNvPr id="158" name="Shape 158"/>
          <p:cNvSpPr/>
          <p:nvPr/>
        </p:nvSpPr>
        <p:spPr>
          <a:xfrm>
            <a:off x="2060299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8 6</a:t>
            </a:r>
          </a:p>
        </p:txBody>
      </p:sp>
      <p:sp>
        <p:nvSpPr>
          <p:cNvPr id="159" name="Shape 159"/>
          <p:cNvSpPr/>
          <p:nvPr/>
        </p:nvSpPr>
        <p:spPr>
          <a:xfrm>
            <a:off x="4705987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13 6</a:t>
            </a:r>
          </a:p>
        </p:txBody>
      </p:sp>
      <p:sp>
        <p:nvSpPr>
          <p:cNvPr id="160" name="Shape 160"/>
          <p:cNvSpPr/>
          <p:nvPr/>
        </p:nvSpPr>
        <p:spPr>
          <a:xfrm>
            <a:off x="7002744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25 2</a:t>
            </a:r>
          </a:p>
        </p:txBody>
      </p:sp>
      <p:sp>
        <p:nvSpPr>
          <p:cNvPr id="161" name="Shape 161"/>
          <p:cNvSpPr/>
          <p:nvPr/>
        </p:nvSpPr>
        <p:spPr>
          <a:xfrm>
            <a:off x="8160851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62" name="Shape 162"/>
          <p:cNvSpPr/>
          <p:nvPr/>
        </p:nvSpPr>
        <p:spPr>
          <a:xfrm>
            <a:off x="9318813" y="25675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63" name="Shape 163"/>
          <p:cNvSpPr/>
          <p:nvPr/>
        </p:nvSpPr>
        <p:spPr>
          <a:xfrm>
            <a:off x="4706132" y="3382636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19 -</a:t>
            </a:r>
          </a:p>
        </p:txBody>
      </p:sp>
      <p:sp>
        <p:nvSpPr>
          <p:cNvPr id="164" name="Shape 164"/>
          <p:cNvSpPr/>
          <p:nvPr/>
        </p:nvSpPr>
        <p:spPr>
          <a:xfrm>
            <a:off x="2060299" y="3382636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13 6</a:t>
            </a:r>
          </a:p>
        </p:txBody>
      </p:sp>
      <p:sp>
        <p:nvSpPr>
          <p:cNvPr id="165" name="Shape 165"/>
          <p:cNvSpPr/>
          <p:nvPr/>
        </p:nvSpPr>
        <p:spPr>
          <a:xfrm>
            <a:off x="5857483" y="3382636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25 2</a:t>
            </a:r>
          </a:p>
        </p:txBody>
      </p:sp>
      <p:sp>
        <p:nvSpPr>
          <p:cNvPr id="166" name="Shape 166"/>
          <p:cNvSpPr/>
          <p:nvPr/>
        </p:nvSpPr>
        <p:spPr>
          <a:xfrm>
            <a:off x="7002890" y="3382636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67" name="Shape 167"/>
          <p:cNvSpPr/>
          <p:nvPr/>
        </p:nvSpPr>
        <p:spPr>
          <a:xfrm>
            <a:off x="8160852" y="3382636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68" name="Shape 168"/>
          <p:cNvSpPr/>
          <p:nvPr/>
        </p:nvSpPr>
        <p:spPr>
          <a:xfrm>
            <a:off x="5860644" y="4207440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25 -</a:t>
            </a:r>
          </a:p>
        </p:txBody>
      </p:sp>
      <p:sp>
        <p:nvSpPr>
          <p:cNvPr id="169" name="Shape 169"/>
          <p:cNvSpPr/>
          <p:nvPr/>
        </p:nvSpPr>
        <p:spPr>
          <a:xfrm>
            <a:off x="4709438" y="4207440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25 2</a:t>
            </a:r>
          </a:p>
        </p:txBody>
      </p:sp>
      <p:sp>
        <p:nvSpPr>
          <p:cNvPr id="170" name="Shape 170"/>
          <p:cNvSpPr/>
          <p:nvPr/>
        </p:nvSpPr>
        <p:spPr>
          <a:xfrm>
            <a:off x="7008979" y="4207440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71" name="Shape 171"/>
          <p:cNvSpPr/>
          <p:nvPr/>
        </p:nvSpPr>
        <p:spPr>
          <a:xfrm>
            <a:off x="8154241" y="4207440"/>
            <a:ext cx="1156512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72" name="Shape 172"/>
          <p:cNvSpPr/>
          <p:nvPr/>
        </p:nvSpPr>
        <p:spPr>
          <a:xfrm>
            <a:off x="4683443" y="4992810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27 -</a:t>
            </a:r>
          </a:p>
        </p:txBody>
      </p:sp>
      <p:sp>
        <p:nvSpPr>
          <p:cNvPr id="173" name="Shape 173"/>
          <p:cNvSpPr/>
          <p:nvPr/>
        </p:nvSpPr>
        <p:spPr>
          <a:xfrm>
            <a:off x="5834939" y="4992810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74" name="Shape 174"/>
          <p:cNvSpPr/>
          <p:nvPr/>
        </p:nvSpPr>
        <p:spPr>
          <a:xfrm>
            <a:off x="6992901" y="4992810"/>
            <a:ext cx="1156512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75" name="Shape 175"/>
          <p:cNvSpPr/>
          <p:nvPr/>
        </p:nvSpPr>
        <p:spPr>
          <a:xfrm>
            <a:off x="4669757" y="5787865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28 6</a:t>
            </a:r>
          </a:p>
        </p:txBody>
      </p:sp>
      <p:sp>
        <p:nvSpPr>
          <p:cNvPr id="176" name="Shape 176"/>
          <p:cNvSpPr/>
          <p:nvPr/>
        </p:nvSpPr>
        <p:spPr>
          <a:xfrm>
            <a:off x="5827719" y="5787865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77" name="Shape 177"/>
          <p:cNvSpPr/>
          <p:nvPr/>
        </p:nvSpPr>
        <p:spPr>
          <a:xfrm>
            <a:off x="5810946" y="6613017"/>
            <a:ext cx="1156512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34 -</a:t>
            </a:r>
          </a:p>
        </p:txBody>
      </p:sp>
      <p:sp>
        <p:nvSpPr>
          <p:cNvPr id="178" name="Shape 178"/>
          <p:cNvSpPr/>
          <p:nvPr/>
        </p:nvSpPr>
        <p:spPr>
          <a:xfrm>
            <a:off x="4650621" y="6613017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79" name="Shape 179"/>
          <p:cNvSpPr/>
          <p:nvPr/>
        </p:nvSpPr>
        <p:spPr>
          <a:xfrm>
            <a:off x="4656536" y="7418104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34 -</a:t>
            </a:r>
          </a:p>
        </p:txBody>
      </p:sp>
      <p:sp>
        <p:nvSpPr>
          <p:cNvPr id="180" name="Shape 180"/>
          <p:cNvSpPr/>
          <p:nvPr/>
        </p:nvSpPr>
        <p:spPr>
          <a:xfrm>
            <a:off x="2060299" y="7418104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 32 4</a:t>
            </a:r>
          </a:p>
        </p:txBody>
      </p:sp>
      <p:sp>
        <p:nvSpPr>
          <p:cNvPr id="181" name="Shape 181"/>
          <p:cNvSpPr/>
          <p:nvPr/>
        </p:nvSpPr>
        <p:spPr>
          <a:xfrm>
            <a:off x="4656536" y="8233223"/>
            <a:ext cx="1156513" cy="571791"/>
          </a:xfrm>
          <a:prstGeom prst="rect">
            <a:avLst/>
          </a:prstGeom>
          <a:ln w="25400">
            <a:solidFill>
              <a:srgbClr val="747676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600" spc="0"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 38 -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Q2 13.14</a:t>
            </a:r>
          </a:p>
        </p:txBody>
      </p:sp>
      <p:sp>
        <p:nvSpPr>
          <p:cNvPr id="185" name="Shape 185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peekFront() axiom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25359850_1710865558932599_728953523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001" y="1039824"/>
            <a:ext cx="12502798" cy="76739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79044">
              <a:spcBef>
                <a:spcPts val="1800"/>
              </a:spcBef>
              <a:defRPr sz="4264"/>
            </a:lvl1pPr>
          </a:lstStyle>
          <a:p>
            <a:r>
              <a:t>a.</a:t>
            </a:r>
          </a:p>
        </p:txBody>
      </p:sp>
      <p:sp>
        <p:nvSpPr>
          <p:cNvPr id="191" name="Shape 191"/>
          <p:cNvSpPr>
            <a:spLocks noGrp="1"/>
          </p:cNvSpPr>
          <p:nvPr>
            <p:ph type="body" idx="1"/>
          </p:nvPr>
        </p:nvSpPr>
        <p:spPr>
          <a:xfrm>
            <a:off x="571500" y="1701800"/>
            <a:ext cx="11861800" cy="7767307"/>
          </a:xfrm>
          <a:prstGeom prst="rect">
            <a:avLst/>
          </a:prstGeom>
        </p:spPr>
        <p:txBody>
          <a:bodyPr/>
          <a:lstStyle/>
          <a:p>
            <a:pPr marL="465201" indent="-465201" defTabSz="578358">
              <a:spcBef>
                <a:spcPts val="1700"/>
              </a:spcBef>
              <a:defRPr sz="3168"/>
            </a:pPr>
            <a:r>
              <a:t>What is the base case?</a:t>
            </a:r>
          </a:p>
          <a:p>
            <a:pPr marL="930402" lvl="1" indent="-465201" defTabSz="578358">
              <a:spcBef>
                <a:spcPts val="1700"/>
              </a:spcBef>
              <a:defRPr sz="3168"/>
            </a:pPr>
            <a:r>
              <a:t>When there is only one element in the queue</a:t>
            </a:r>
          </a:p>
          <a:p>
            <a:pPr marL="465201" indent="-465201" defTabSz="578358">
              <a:spcBef>
                <a:spcPts val="1700"/>
              </a:spcBef>
              <a:defRPr sz="3168"/>
            </a:pPr>
            <a:r>
              <a:t>What is recursive step?</a:t>
            </a:r>
          </a:p>
          <a:p>
            <a:pPr marL="930402" lvl="1" indent="-465201" defTabSz="578358">
              <a:spcBef>
                <a:spcPts val="1700"/>
              </a:spcBef>
              <a:defRPr sz="3168"/>
            </a:pPr>
            <a:r>
              <a:t>aQueue.enqueue(item).peekFront() = aQueue.peekFront()</a:t>
            </a:r>
          </a:p>
          <a:p>
            <a:pPr marL="465201" indent="-465201" defTabSz="578358">
              <a:spcBef>
                <a:spcPts val="1700"/>
              </a:spcBef>
              <a:defRPr sz="3168"/>
            </a:pPr>
            <a:r>
              <a:t>What is significance of isEmpty?</a:t>
            </a:r>
          </a:p>
          <a:p>
            <a:pPr marL="930402" lvl="1" indent="-465201" defTabSz="578358">
              <a:spcBef>
                <a:spcPts val="1700"/>
              </a:spcBef>
              <a:defRPr sz="3168"/>
            </a:pPr>
            <a:r>
              <a:t>Used to determine whether the base case has been reached</a:t>
            </a:r>
          </a:p>
          <a:p>
            <a:pPr marL="465201" indent="-465201" defTabSz="578358">
              <a:spcBef>
                <a:spcPts val="1700"/>
              </a:spcBef>
              <a:defRPr sz="3168"/>
            </a:pPr>
            <a:r>
              <a:t>Why peekFront() for queue is recursive, and peekFront() for stack is not?</a:t>
            </a:r>
          </a:p>
          <a:p>
            <a:pPr marL="930402" lvl="1" indent="-465201" defTabSz="578358">
              <a:spcBef>
                <a:spcPts val="1700"/>
              </a:spcBef>
              <a:defRPr sz="3168"/>
            </a:pPr>
            <a:r>
              <a:t>Because we can directly access the front of a stack, while for queue, we have to skip elements one by one to reach the front.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79044">
              <a:spcBef>
                <a:spcPts val="1800"/>
              </a:spcBef>
              <a:defRPr sz="4264"/>
            </a:lvl1pPr>
          </a:lstStyle>
          <a:p>
            <a:r>
              <a:t>B. canonical form of a queue</a:t>
            </a:r>
          </a:p>
        </p:txBody>
      </p:sp>
      <p:sp>
        <p:nvSpPr>
          <p:cNvPr id="195" name="Shape 1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Yes, any queue can be represented in a canonical form</a:t>
            </a:r>
          </a:p>
          <a:p>
            <a:pPr marL="0" indent="0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Base case:</a:t>
            </a:r>
          </a:p>
          <a:p>
            <a:pPr marL="0" lvl="2" indent="443484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1. An empty queue is in a canonical form</a:t>
            </a:r>
          </a:p>
          <a:p>
            <a:pPr marL="0" indent="0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Inductive step:</a:t>
            </a:r>
          </a:p>
          <a:p>
            <a:pPr marL="0" lvl="2" indent="443484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1. Suppose a queue with </a:t>
            </a:r>
            <a:r>
              <a:rPr>
                <a:latin typeface="Iowan Old Style Italic"/>
                <a:ea typeface="Iowan Old Style Italic"/>
                <a:cs typeface="Iowan Old Style Italic"/>
                <a:sym typeface="Iowan Old Style Italic"/>
              </a:rPr>
              <a:t>n</a:t>
            </a:r>
            <a:r>
              <a:t> elements is in a canonical form</a:t>
            </a:r>
          </a:p>
          <a:p>
            <a:pPr marL="0" lvl="2" indent="443484" defTabSz="566674">
              <a:spcBef>
                <a:spcPts val="1700"/>
              </a:spcBef>
              <a:buSzTx/>
              <a:buFontTx/>
              <a:buNone/>
              <a:defRPr sz="3104"/>
            </a:pPr>
            <a:endParaRPr/>
          </a:p>
          <a:p>
            <a:pPr marL="0" lvl="2" indent="443484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2. We can build any queue with </a:t>
            </a:r>
            <a:r>
              <a:rPr>
                <a:latin typeface="Iowan Old Style Italic"/>
                <a:ea typeface="Iowan Old Style Italic"/>
                <a:cs typeface="Iowan Old Style Italic"/>
                <a:sym typeface="Iowan Old Style Italic"/>
              </a:rPr>
              <a:t>n+1</a:t>
            </a:r>
            <a:r>
              <a:t> elements by enqueuing an element</a:t>
            </a:r>
          </a:p>
          <a:p>
            <a:pPr marL="0" lvl="2" indent="443484" defTabSz="566674">
              <a:spcBef>
                <a:spcPts val="1700"/>
              </a:spcBef>
              <a:buSzTx/>
              <a:buFontTx/>
              <a:buNone/>
              <a:defRPr sz="3104"/>
            </a:pPr>
            <a:endParaRPr/>
          </a:p>
          <a:p>
            <a:pPr marL="0" indent="0" defTabSz="566674">
              <a:spcBef>
                <a:spcPts val="1700"/>
              </a:spcBef>
              <a:buSzTx/>
              <a:buFontTx/>
              <a:buNone/>
              <a:defRPr sz="3104"/>
            </a:pPr>
            <a:r>
              <a:t>By M.I., the proposition is proven</a:t>
            </a:r>
          </a:p>
        </p:txBody>
      </p:sp>
      <p:sp>
        <p:nvSpPr>
          <p:cNvPr id="196" name="Shape 196"/>
          <p:cNvSpPr/>
          <p:nvPr/>
        </p:nvSpPr>
        <p:spPr>
          <a:xfrm>
            <a:off x="1412494" y="5594925"/>
            <a:ext cx="866086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(((new Queue).enqueue(item1))…enqueue(item n))</a:t>
            </a:r>
          </a:p>
        </p:txBody>
      </p:sp>
      <p:sp>
        <p:nvSpPr>
          <p:cNvPr id="197" name="Shape 197"/>
          <p:cNvSpPr/>
          <p:nvPr/>
        </p:nvSpPr>
        <p:spPr>
          <a:xfrm>
            <a:off x="8710760" y="3416299"/>
            <a:ext cx="225697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(new Queue)</a:t>
            </a:r>
          </a:p>
        </p:txBody>
      </p:sp>
      <p:sp>
        <p:nvSpPr>
          <p:cNvPr id="198" name="Shape 198"/>
          <p:cNvSpPr/>
          <p:nvPr/>
        </p:nvSpPr>
        <p:spPr>
          <a:xfrm>
            <a:off x="509115" y="7516859"/>
            <a:ext cx="1198657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(((new Queue).enqueue(item1))…enqueue(item n)).enqueue(item n+1)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Q3 14.6</a:t>
            </a:r>
          </a:p>
        </p:txBody>
      </p:sp>
      <p:sp>
        <p:nvSpPr>
          <p:cNvPr id="202" name="Shape 202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count vs extra element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25397924_1710639448955210_1416317784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726886" y="-1493425"/>
            <a:ext cx="9551028" cy="12740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" name="Table 206"/>
          <p:cNvGraphicFramePr/>
          <p:nvPr/>
        </p:nvGraphicFramePr>
        <p:xfrm>
          <a:off x="99483" y="1034917"/>
          <a:ext cx="12818534" cy="7696466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23438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614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005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20941">
                <a:tc>
                  <a:txBody>
                    <a:bodyPr/>
                    <a:lstStyle/>
                    <a:p>
                      <a:pPr algn="ctr" defTabSz="457200">
                        <a:defRPr sz="2800"/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EBEBEB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700">
                          <a:solidFill>
                            <a:srgbClr val="FFFFFF"/>
                          </a:solidFill>
                        </a:rPr>
                        <a:t>counter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EBEBEB"/>
                      </a:solidFill>
                      <a:miter lim="400000"/>
                    </a:lnL>
                    <a:lnR w="12700">
                      <a:solidFill>
                        <a:srgbClr val="EBEBEB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700">
                          <a:solidFill>
                            <a:srgbClr val="FFFFFF"/>
                          </a:solidFill>
                        </a:rPr>
                        <a:t>extra array element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EBEBEB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  <a:lnT w="12700">
                      <a:solidFill>
                        <a:srgbClr val="5C5C5C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20941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enqueue()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5C5C5C"/>
                          </a:solidFill>
                          <a:sym typeface="Iowan Old Style Roman"/>
                        </a:rPr>
                        <a:t>if(count &lt; MAX_QUEUE){
back = (back + 1) % MAX_QUEUE; 
items[back] = newEntry; 
count++;}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5C5C5C"/>
                          </a:solidFill>
                          <a:sym typeface="Iowan Old Style Roman"/>
                        </a:rPr>
                        <a:t>if(front != (back+1)%(MAX_QUEUE+1)){
    back = (back + 1) % (MAX_QUEUE+1); 
    items[back] = newEntry; }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20941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dequeue()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5C5C5C"/>
                          </a:solidFill>
                          <a:sym typeface="Iowan Old Style Roman"/>
                        </a:rPr>
                        <a:t>if(!isEmpty){
front = (front + 1) % MAX_QUEUE; 
count–-;}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5C5C5C"/>
                          </a:solidFill>
                          <a:sym typeface="Iowan Old Style Roman"/>
                        </a:rPr>
                        <a:t>if(!isEmpty)
front = (front+1) % (MAX_QUEUE+1);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941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</a:rPr>
                        <a:t>isEmpty()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5C5C5C"/>
                          </a:solidFill>
                          <a:sym typeface="Iowan Old Style Roman"/>
                        </a:rPr>
                        <a:t>return count == 0;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5C5C5C"/>
                          </a:solidFill>
                          <a:sym typeface="Iowan Old Style Roman"/>
                        </a:rPr>
                        <a:t>return front == back;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7" name="Shape 207"/>
          <p:cNvSpPr/>
          <p:nvPr/>
        </p:nvSpPr>
        <p:spPr>
          <a:xfrm>
            <a:off x="7389960" y="8906933"/>
            <a:ext cx="4039986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MAX_QUEUE+1 是 const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Q4 15.7</a:t>
            </a:r>
          </a:p>
        </p:txBody>
      </p:sp>
      <p:sp>
        <p:nvSpPr>
          <p:cNvPr id="211" name="Shape 211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tree visit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25397531_1710639428955212_663907932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693204" y="-1538354"/>
            <a:ext cx="9618392" cy="12830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25371189_1710639435621878_1199709661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175175"/>
            <a:ext cx="13004801" cy="7403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Table 217"/>
          <p:cNvGraphicFramePr/>
          <p:nvPr/>
        </p:nvGraphicFramePr>
        <p:xfrm>
          <a:off x="281913" y="5074245"/>
          <a:ext cx="12453674" cy="422367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5551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5512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403658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pre-order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15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20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03658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post-order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20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15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03658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in-order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15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20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18" name="Shape 218"/>
          <p:cNvSpPr/>
          <p:nvPr/>
        </p:nvSpPr>
        <p:spPr>
          <a:xfrm>
            <a:off x="6645624" y="76199"/>
            <a:ext cx="880954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46</a:t>
            </a:r>
          </a:p>
        </p:txBody>
      </p:sp>
      <p:sp>
        <p:nvSpPr>
          <p:cNvPr id="219" name="Shape 219"/>
          <p:cNvSpPr/>
          <p:nvPr/>
        </p:nvSpPr>
        <p:spPr>
          <a:xfrm>
            <a:off x="4248274" y="120507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15</a:t>
            </a:r>
          </a:p>
        </p:txBody>
      </p:sp>
      <p:sp>
        <p:nvSpPr>
          <p:cNvPr id="220" name="Shape 220"/>
          <p:cNvSpPr/>
          <p:nvPr/>
        </p:nvSpPr>
        <p:spPr>
          <a:xfrm>
            <a:off x="8754136" y="120507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60</a:t>
            </a:r>
          </a:p>
        </p:txBody>
      </p:sp>
      <p:sp>
        <p:nvSpPr>
          <p:cNvPr id="221" name="Shape 221"/>
          <p:cNvSpPr/>
          <p:nvPr/>
        </p:nvSpPr>
        <p:spPr>
          <a:xfrm>
            <a:off x="3001233" y="2485584"/>
            <a:ext cx="880955" cy="880954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9</a:t>
            </a:r>
          </a:p>
        </p:txBody>
      </p:sp>
      <p:sp>
        <p:nvSpPr>
          <p:cNvPr id="222" name="Shape 222"/>
          <p:cNvSpPr/>
          <p:nvPr/>
        </p:nvSpPr>
        <p:spPr>
          <a:xfrm>
            <a:off x="5625065" y="2485584"/>
            <a:ext cx="880955" cy="880954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30</a:t>
            </a:r>
          </a:p>
        </p:txBody>
      </p:sp>
      <p:sp>
        <p:nvSpPr>
          <p:cNvPr id="223" name="Shape 223"/>
          <p:cNvSpPr/>
          <p:nvPr/>
        </p:nvSpPr>
        <p:spPr>
          <a:xfrm>
            <a:off x="4787437" y="396828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20</a:t>
            </a:r>
          </a:p>
        </p:txBody>
      </p:sp>
      <p:sp>
        <p:nvSpPr>
          <p:cNvPr id="224" name="Shape 224"/>
          <p:cNvSpPr/>
          <p:nvPr/>
        </p:nvSpPr>
        <p:spPr>
          <a:xfrm>
            <a:off x="6645624" y="3968282"/>
            <a:ext cx="880954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40</a:t>
            </a:r>
          </a:p>
        </p:txBody>
      </p:sp>
      <p:sp>
        <p:nvSpPr>
          <p:cNvPr id="225" name="Shape 225"/>
          <p:cNvSpPr/>
          <p:nvPr/>
        </p:nvSpPr>
        <p:spPr>
          <a:xfrm flipV="1">
            <a:off x="5093725" y="576851"/>
            <a:ext cx="1551900" cy="856228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26" name="Shape 226"/>
          <p:cNvSpPr/>
          <p:nvPr/>
        </p:nvSpPr>
        <p:spPr>
          <a:xfrm flipV="1">
            <a:off x="3654602" y="1915130"/>
            <a:ext cx="698996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 flipV="1">
            <a:off x="5355733" y="3291921"/>
            <a:ext cx="470935" cy="699604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 flipH="1" flipV="1">
            <a:off x="7435598" y="655466"/>
            <a:ext cx="1544309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 flipH="1" flipV="1">
            <a:off x="5038249" y="1893467"/>
            <a:ext cx="698996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 flipH="1" flipV="1">
            <a:off x="6299505" y="3292225"/>
            <a:ext cx="698997" cy="698996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3" name="Shape 233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Q5 15.11</a:t>
            </a:r>
          </a:p>
        </p:txBody>
      </p:sp>
      <p:sp>
        <p:nvSpPr>
          <p:cNvPr id="234" name="Shape 234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binary search tree insert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25371119_1710639458955209_642844766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621787" y="-1641173"/>
            <a:ext cx="9753601" cy="130106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25371189_1710639435621878_1199709661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175175"/>
            <a:ext cx="13004801" cy="74032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>
            <a:off x="887560" y="628649"/>
            <a:ext cx="3986048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spc="39"/>
            </a:lvl1pPr>
          </a:lstStyle>
          <a:p>
            <a:r>
              <a:t>80 55 45 27 57 10</a:t>
            </a:r>
          </a:p>
        </p:txBody>
      </p:sp>
      <p:grpSp>
        <p:nvGrpSpPr>
          <p:cNvPr id="266" name="Group 266"/>
          <p:cNvGrpSpPr/>
          <p:nvPr/>
        </p:nvGrpSpPr>
        <p:grpSpPr>
          <a:xfrm>
            <a:off x="2493233" y="2175933"/>
            <a:ext cx="8018334" cy="6147421"/>
            <a:chOff x="0" y="0"/>
            <a:chExt cx="8018332" cy="6147420"/>
          </a:xfrm>
        </p:grpSpPr>
        <p:sp>
          <p:nvSpPr>
            <p:cNvPr id="241" name="Shape 241"/>
            <p:cNvSpPr/>
            <p:nvPr/>
          </p:nvSpPr>
          <p:spPr>
            <a:xfrm>
              <a:off x="3644390" y="0"/>
              <a:ext cx="880955" cy="880954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46</a:t>
              </a:r>
            </a:p>
          </p:txBody>
        </p:sp>
        <p:sp>
          <p:nvSpPr>
            <p:cNvPr id="242" name="Shape 242"/>
            <p:cNvSpPr/>
            <p:nvPr/>
          </p:nvSpPr>
          <p:spPr>
            <a:xfrm>
              <a:off x="1247040" y="1128872"/>
              <a:ext cx="880955" cy="880955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15</a:t>
              </a:r>
            </a:p>
          </p:txBody>
        </p:sp>
        <p:sp>
          <p:nvSpPr>
            <p:cNvPr id="243" name="Shape 243"/>
            <p:cNvSpPr/>
            <p:nvPr/>
          </p:nvSpPr>
          <p:spPr>
            <a:xfrm>
              <a:off x="5752903" y="1128872"/>
              <a:ext cx="880954" cy="880955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60</a:t>
              </a:r>
            </a:p>
          </p:txBody>
        </p:sp>
        <p:sp>
          <p:nvSpPr>
            <p:cNvPr id="244" name="Shape 244"/>
            <p:cNvSpPr/>
            <p:nvPr/>
          </p:nvSpPr>
          <p:spPr>
            <a:xfrm>
              <a:off x="0" y="2409384"/>
              <a:ext cx="880954" cy="880954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9</a:t>
              </a:r>
            </a:p>
          </p:txBody>
        </p:sp>
        <p:sp>
          <p:nvSpPr>
            <p:cNvPr id="245" name="Shape 245"/>
            <p:cNvSpPr/>
            <p:nvPr/>
          </p:nvSpPr>
          <p:spPr>
            <a:xfrm>
              <a:off x="2623832" y="2409384"/>
              <a:ext cx="880954" cy="880954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30</a:t>
              </a:r>
            </a:p>
          </p:txBody>
        </p:sp>
        <p:sp>
          <p:nvSpPr>
            <p:cNvPr id="246" name="Shape 246"/>
            <p:cNvSpPr/>
            <p:nvPr/>
          </p:nvSpPr>
          <p:spPr>
            <a:xfrm>
              <a:off x="1786203" y="3892082"/>
              <a:ext cx="880955" cy="880955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20</a:t>
              </a:r>
            </a:p>
          </p:txBody>
        </p:sp>
        <p:sp>
          <p:nvSpPr>
            <p:cNvPr id="247" name="Shape 247"/>
            <p:cNvSpPr/>
            <p:nvPr/>
          </p:nvSpPr>
          <p:spPr>
            <a:xfrm>
              <a:off x="3644390" y="3892082"/>
              <a:ext cx="880955" cy="880955"/>
            </a:xfrm>
            <a:prstGeom prst="ellipse">
              <a:avLst/>
            </a:prstGeom>
            <a:solidFill>
              <a:schemeClr val="accent1">
                <a:hueOff val="-522454"/>
                <a:satOff val="1153"/>
                <a:lumOff val="13444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40</a:t>
              </a:r>
            </a:p>
          </p:txBody>
        </p:sp>
        <p:sp>
          <p:nvSpPr>
            <p:cNvPr id="248" name="Shape 248"/>
            <p:cNvSpPr/>
            <p:nvPr/>
          </p:nvSpPr>
          <p:spPr>
            <a:xfrm>
              <a:off x="7137378" y="2573058"/>
              <a:ext cx="880955" cy="880955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80</a:t>
              </a:r>
            </a:p>
          </p:txBody>
        </p:sp>
        <p:sp>
          <p:nvSpPr>
            <p:cNvPr id="249" name="Shape 249"/>
            <p:cNvSpPr/>
            <p:nvPr/>
          </p:nvSpPr>
          <p:spPr>
            <a:xfrm>
              <a:off x="4766041" y="2409384"/>
              <a:ext cx="880955" cy="880954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55</a:t>
              </a:r>
            </a:p>
          </p:txBody>
        </p:sp>
        <p:sp>
          <p:nvSpPr>
            <p:cNvPr id="250" name="Shape 250"/>
            <p:cNvSpPr/>
            <p:nvPr/>
          </p:nvSpPr>
          <p:spPr>
            <a:xfrm flipV="1">
              <a:off x="2092491" y="500651"/>
              <a:ext cx="1551900" cy="856228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 flipV="1">
              <a:off x="653368" y="1838930"/>
              <a:ext cx="698996" cy="698997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 flipV="1">
              <a:off x="2354499" y="3215722"/>
              <a:ext cx="470935" cy="699603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 flipV="1">
              <a:off x="5431178" y="1838930"/>
              <a:ext cx="496811" cy="655671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 flipH="1" flipV="1">
              <a:off x="4434364" y="579267"/>
              <a:ext cx="1544309" cy="698996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 flipH="1" flipV="1">
              <a:off x="2037015" y="1817267"/>
              <a:ext cx="698996" cy="698997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 flipH="1" flipV="1">
              <a:off x="3298271" y="3216025"/>
              <a:ext cx="698997" cy="698996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 flipH="1" flipV="1">
              <a:off x="6415770" y="1817267"/>
              <a:ext cx="860531" cy="860531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4766041" y="5266466"/>
              <a:ext cx="880955" cy="880955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45</a:t>
              </a:r>
            </a:p>
          </p:txBody>
        </p:sp>
        <p:sp>
          <p:nvSpPr>
            <p:cNvPr id="259" name="Shape 259"/>
            <p:cNvSpPr/>
            <p:nvPr/>
          </p:nvSpPr>
          <p:spPr>
            <a:xfrm>
              <a:off x="2623832" y="5266466"/>
              <a:ext cx="880954" cy="880955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27</a:t>
              </a:r>
            </a:p>
          </p:txBody>
        </p:sp>
        <p:sp>
          <p:nvSpPr>
            <p:cNvPr id="260" name="Shape 260"/>
            <p:cNvSpPr/>
            <p:nvPr/>
          </p:nvSpPr>
          <p:spPr>
            <a:xfrm>
              <a:off x="5752903" y="3892082"/>
              <a:ext cx="880954" cy="880955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57</a:t>
              </a:r>
            </a:p>
          </p:txBody>
        </p:sp>
        <p:sp>
          <p:nvSpPr>
            <p:cNvPr id="261" name="Shape 261"/>
            <p:cNvSpPr/>
            <p:nvPr/>
          </p:nvSpPr>
          <p:spPr>
            <a:xfrm>
              <a:off x="562389" y="4075012"/>
              <a:ext cx="880954" cy="880955"/>
            </a:xfrm>
            <a:prstGeom prst="ellipse">
              <a:avLst/>
            </a:prstGeom>
            <a:solidFill>
              <a:schemeClr val="accent5">
                <a:satOff val="7361"/>
                <a:lumOff val="7535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spcBef>
                  <a:spcPts val="0"/>
                </a:spcBef>
                <a:defRPr sz="2400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Baskerville"/>
                </a:defRPr>
              </a:lvl1pPr>
            </a:lstStyle>
            <a:p>
              <a:r>
                <a:t>10</a:t>
              </a:r>
            </a:p>
          </p:txBody>
        </p:sp>
        <p:sp>
          <p:nvSpPr>
            <p:cNvPr id="262" name="Shape 262"/>
            <p:cNvSpPr/>
            <p:nvPr/>
          </p:nvSpPr>
          <p:spPr>
            <a:xfrm flipH="1" flipV="1">
              <a:off x="5481863" y="3216025"/>
              <a:ext cx="698996" cy="698996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 flipH="1" flipV="1">
              <a:off x="4403537" y="4638244"/>
              <a:ext cx="645816" cy="645816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 flipH="1" flipV="1">
              <a:off x="2518943" y="4611654"/>
              <a:ext cx="412717" cy="698996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 flipH="1" flipV="1">
              <a:off x="653368" y="3216025"/>
              <a:ext cx="213998" cy="871170"/>
            </a:xfrm>
            <a:prstGeom prst="line">
              <a:avLst/>
            </a:prstGeom>
            <a:noFill/>
            <a:ln w="25400" cap="flat">
              <a:solidFill>
                <a:srgbClr val="74767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+mn-lt"/>
                  <a:ea typeface="+mn-ea"/>
                  <a:cs typeface="+mn-cs"/>
                  <a:sym typeface="Baskerville"/>
                </a:defRPr>
              </a:pPr>
              <a:endParaRPr/>
            </a:p>
          </p:txBody>
        </p:sp>
      </p:grp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/>
        </p:nvSpPr>
        <p:spPr>
          <a:xfrm>
            <a:off x="887560" y="628649"/>
            <a:ext cx="3986048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spc="39"/>
            </a:lvl1pPr>
          </a:lstStyle>
          <a:p>
            <a:r>
              <a:t>10 57 27 45 55 80</a:t>
            </a:r>
          </a:p>
        </p:txBody>
      </p:sp>
      <p:sp>
        <p:nvSpPr>
          <p:cNvPr id="269" name="Shape 269"/>
          <p:cNvSpPr/>
          <p:nvPr/>
        </p:nvSpPr>
        <p:spPr>
          <a:xfrm>
            <a:off x="6137624" y="1803089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46</a:t>
            </a:r>
          </a:p>
        </p:txBody>
      </p:sp>
      <p:sp>
        <p:nvSpPr>
          <p:cNvPr id="270" name="Shape 270"/>
          <p:cNvSpPr/>
          <p:nvPr/>
        </p:nvSpPr>
        <p:spPr>
          <a:xfrm>
            <a:off x="3740274" y="293196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15</a:t>
            </a:r>
          </a:p>
        </p:txBody>
      </p:sp>
      <p:sp>
        <p:nvSpPr>
          <p:cNvPr id="271" name="Shape 271"/>
          <p:cNvSpPr/>
          <p:nvPr/>
        </p:nvSpPr>
        <p:spPr>
          <a:xfrm>
            <a:off x="9008137" y="3050495"/>
            <a:ext cx="880954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60</a:t>
            </a:r>
          </a:p>
        </p:txBody>
      </p:sp>
      <p:sp>
        <p:nvSpPr>
          <p:cNvPr id="272" name="Shape 272"/>
          <p:cNvSpPr/>
          <p:nvPr/>
        </p:nvSpPr>
        <p:spPr>
          <a:xfrm>
            <a:off x="2493233" y="4212474"/>
            <a:ext cx="880955" cy="880954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9</a:t>
            </a:r>
          </a:p>
        </p:txBody>
      </p:sp>
      <p:sp>
        <p:nvSpPr>
          <p:cNvPr id="273" name="Shape 273"/>
          <p:cNvSpPr/>
          <p:nvPr/>
        </p:nvSpPr>
        <p:spPr>
          <a:xfrm>
            <a:off x="5117066" y="4212474"/>
            <a:ext cx="880954" cy="880954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30</a:t>
            </a:r>
          </a:p>
        </p:txBody>
      </p:sp>
      <p:sp>
        <p:nvSpPr>
          <p:cNvPr id="274" name="Shape 274"/>
          <p:cNvSpPr/>
          <p:nvPr/>
        </p:nvSpPr>
        <p:spPr>
          <a:xfrm>
            <a:off x="4279437" y="569517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20</a:t>
            </a:r>
          </a:p>
        </p:txBody>
      </p:sp>
      <p:sp>
        <p:nvSpPr>
          <p:cNvPr id="275" name="Shape 275"/>
          <p:cNvSpPr/>
          <p:nvPr/>
        </p:nvSpPr>
        <p:spPr>
          <a:xfrm>
            <a:off x="6137624" y="5695172"/>
            <a:ext cx="880955" cy="88095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40</a:t>
            </a:r>
          </a:p>
        </p:txBody>
      </p:sp>
      <p:sp>
        <p:nvSpPr>
          <p:cNvPr id="276" name="Shape 276"/>
          <p:cNvSpPr/>
          <p:nvPr/>
        </p:nvSpPr>
        <p:spPr>
          <a:xfrm>
            <a:off x="10392612" y="4494682"/>
            <a:ext cx="880955" cy="880954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80</a:t>
            </a:r>
          </a:p>
        </p:txBody>
      </p:sp>
      <p:sp>
        <p:nvSpPr>
          <p:cNvPr id="277" name="Shape 277"/>
          <p:cNvSpPr/>
          <p:nvPr/>
        </p:nvSpPr>
        <p:spPr>
          <a:xfrm>
            <a:off x="7259275" y="5878102"/>
            <a:ext cx="880955" cy="880955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55</a:t>
            </a:r>
          </a:p>
        </p:txBody>
      </p:sp>
      <p:sp>
        <p:nvSpPr>
          <p:cNvPr id="278" name="Shape 278"/>
          <p:cNvSpPr/>
          <p:nvPr/>
        </p:nvSpPr>
        <p:spPr>
          <a:xfrm flipV="1">
            <a:off x="4585725" y="2303741"/>
            <a:ext cx="1551900" cy="856228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79" name="Shape 279"/>
          <p:cNvSpPr/>
          <p:nvPr/>
        </p:nvSpPr>
        <p:spPr>
          <a:xfrm flipV="1">
            <a:off x="3146602" y="3642020"/>
            <a:ext cx="698996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0" name="Shape 280"/>
          <p:cNvSpPr/>
          <p:nvPr/>
        </p:nvSpPr>
        <p:spPr>
          <a:xfrm flipV="1">
            <a:off x="4847733" y="5018811"/>
            <a:ext cx="470935" cy="699604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1" name="Shape 281"/>
          <p:cNvSpPr/>
          <p:nvPr/>
        </p:nvSpPr>
        <p:spPr>
          <a:xfrm flipV="1">
            <a:off x="8669479" y="3841321"/>
            <a:ext cx="496810" cy="655671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2" name="Shape 282"/>
          <p:cNvSpPr/>
          <p:nvPr/>
        </p:nvSpPr>
        <p:spPr>
          <a:xfrm flipH="1" flipV="1">
            <a:off x="6927598" y="2382356"/>
            <a:ext cx="2220501" cy="857549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3" name="Shape 283"/>
          <p:cNvSpPr/>
          <p:nvPr/>
        </p:nvSpPr>
        <p:spPr>
          <a:xfrm flipH="1" flipV="1">
            <a:off x="4530249" y="3620357"/>
            <a:ext cx="698996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4" name="Shape 284"/>
          <p:cNvSpPr/>
          <p:nvPr/>
        </p:nvSpPr>
        <p:spPr>
          <a:xfrm flipH="1" flipV="1">
            <a:off x="5791505" y="5019115"/>
            <a:ext cx="698997" cy="698996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5" name="Shape 285"/>
          <p:cNvSpPr/>
          <p:nvPr/>
        </p:nvSpPr>
        <p:spPr>
          <a:xfrm flipH="1" flipV="1">
            <a:off x="9671004" y="3738891"/>
            <a:ext cx="860531" cy="860531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7259275" y="7069556"/>
            <a:ext cx="880955" cy="880955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45</a:t>
            </a:r>
          </a:p>
        </p:txBody>
      </p:sp>
      <p:sp>
        <p:nvSpPr>
          <p:cNvPr id="287" name="Shape 287"/>
          <p:cNvSpPr/>
          <p:nvPr/>
        </p:nvSpPr>
        <p:spPr>
          <a:xfrm>
            <a:off x="5117066" y="7069556"/>
            <a:ext cx="880954" cy="880955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27</a:t>
            </a:r>
          </a:p>
        </p:txBody>
      </p:sp>
      <p:sp>
        <p:nvSpPr>
          <p:cNvPr id="288" name="Shape 288"/>
          <p:cNvSpPr/>
          <p:nvPr/>
        </p:nvSpPr>
        <p:spPr>
          <a:xfrm>
            <a:off x="8005569" y="4436323"/>
            <a:ext cx="880955" cy="880954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57</a:t>
            </a:r>
          </a:p>
        </p:txBody>
      </p:sp>
      <p:sp>
        <p:nvSpPr>
          <p:cNvPr id="289" name="Shape 289"/>
          <p:cNvSpPr/>
          <p:nvPr/>
        </p:nvSpPr>
        <p:spPr>
          <a:xfrm>
            <a:off x="3055623" y="5878102"/>
            <a:ext cx="880954" cy="880955"/>
          </a:xfrm>
          <a:prstGeom prst="ellipse">
            <a:avLst/>
          </a:prstGeom>
          <a:solidFill>
            <a:schemeClr val="accent5">
              <a:satOff val="7361"/>
              <a:lumOff val="753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10</a:t>
            </a:r>
          </a:p>
        </p:txBody>
      </p:sp>
      <p:sp>
        <p:nvSpPr>
          <p:cNvPr id="290" name="Shape 290"/>
          <p:cNvSpPr/>
          <p:nvPr/>
        </p:nvSpPr>
        <p:spPr>
          <a:xfrm flipV="1">
            <a:off x="7838213" y="5269627"/>
            <a:ext cx="399271" cy="624119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91" name="Shape 291"/>
          <p:cNvSpPr/>
          <p:nvPr/>
        </p:nvSpPr>
        <p:spPr>
          <a:xfrm flipH="1" flipV="1">
            <a:off x="6896771" y="6441334"/>
            <a:ext cx="645816" cy="645815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92" name="Shape 292"/>
          <p:cNvSpPr/>
          <p:nvPr/>
        </p:nvSpPr>
        <p:spPr>
          <a:xfrm flipH="1" flipV="1">
            <a:off x="5012177" y="6414743"/>
            <a:ext cx="412717" cy="6989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293" name="Shape 293"/>
          <p:cNvSpPr/>
          <p:nvPr/>
        </p:nvSpPr>
        <p:spPr>
          <a:xfrm flipH="1" flipV="1">
            <a:off x="3146602" y="5019115"/>
            <a:ext cx="213998" cy="871169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400"/>
            </a:lvl1pPr>
          </a:lstStyle>
          <a:p>
            <a:r>
              <a:t>Assignment #8</a:t>
            </a:r>
          </a:p>
        </p:txBody>
      </p:sp>
      <p:sp>
        <p:nvSpPr>
          <p:cNvPr id="297" name="Shape 297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AVERAGE: 78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0" name="Shape 300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Q1 15.15</a:t>
            </a:r>
          </a:p>
        </p:txBody>
      </p:sp>
      <p:sp>
        <p:nvSpPr>
          <p:cNvPr id="301" name="Shape 301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different shape</a:t>
            </a: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25371434_2118677311492193_875757901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/>
        </p:nvSpPr>
        <p:spPr>
          <a:xfrm>
            <a:off x="989160" y="1638299"/>
            <a:ext cx="186595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binary tree</a:t>
            </a:r>
          </a:p>
        </p:txBody>
      </p:sp>
      <p:sp>
        <p:nvSpPr>
          <p:cNvPr id="306" name="Shape 306"/>
          <p:cNvSpPr/>
          <p:nvPr/>
        </p:nvSpPr>
        <p:spPr>
          <a:xfrm>
            <a:off x="1006094" y="4948766"/>
            <a:ext cx="299758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binary search tree</a:t>
            </a:r>
          </a:p>
        </p:txBody>
      </p:sp>
      <p:sp>
        <p:nvSpPr>
          <p:cNvPr id="307" name="Shape 307"/>
          <p:cNvSpPr/>
          <p:nvPr/>
        </p:nvSpPr>
        <p:spPr>
          <a:xfrm>
            <a:off x="10524066" y="1363133"/>
            <a:ext cx="673796" cy="67379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8936087" y="2633133"/>
            <a:ext cx="1304992" cy="2564210"/>
          </a:xfrm>
          <a:prstGeom prst="rect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09" name="Shape 309"/>
          <p:cNvSpPr/>
          <p:nvPr/>
        </p:nvSpPr>
        <p:spPr>
          <a:xfrm>
            <a:off x="11480849" y="2633133"/>
            <a:ext cx="1304992" cy="2564210"/>
          </a:xfrm>
          <a:prstGeom prst="rect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10" name="Shape 310"/>
          <p:cNvSpPr/>
          <p:nvPr/>
        </p:nvSpPr>
        <p:spPr>
          <a:xfrm flipV="1">
            <a:off x="9780370" y="1871133"/>
            <a:ext cx="796115" cy="796115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11" name="Shape 311"/>
          <p:cNvSpPr/>
          <p:nvPr/>
        </p:nvSpPr>
        <p:spPr>
          <a:xfrm flipH="1" flipV="1">
            <a:off x="11133666" y="1871133"/>
            <a:ext cx="796115" cy="796115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10673634" y="3668791"/>
            <a:ext cx="374660" cy="492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X</a:t>
            </a:r>
          </a:p>
        </p:txBody>
      </p:sp>
      <p:pic>
        <p:nvPicPr>
          <p:cNvPr id="313" name="螢幕快照 2017-12-15 下午12.08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4406" y="2607733"/>
            <a:ext cx="4521201" cy="1955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螢幕快照 2017-12-15 下午12.08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4406" y="5918199"/>
            <a:ext cx="4521201" cy="1955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7" name="Shape 317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Q2 15.20</a:t>
            </a:r>
          </a:p>
        </p:txBody>
      </p:sp>
      <p:sp>
        <p:nvSpPr>
          <p:cNvPr id="318" name="Shape 318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subtree</a:t>
            </a: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25383087_2118677354825522_1180830822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199"/>
            <a:ext cx="13004801" cy="9749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/>
          </p:cNvSpPr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base case(n = 1): </a:t>
            </a:r>
          </a:p>
          <a:p>
            <a:pPr marL="0" lvl="2" indent="457200">
              <a:buSzTx/>
              <a:buFontTx/>
              <a:buNone/>
            </a:pPr>
            <a:r>
              <a:t>an one node binary tree has 1+1 subtrees</a:t>
            </a:r>
          </a:p>
          <a:p>
            <a:pPr marL="0" indent="0">
              <a:buSzTx/>
              <a:buFontTx/>
              <a:buNone/>
            </a:pPr>
            <a:r>
              <a:t>inductive step: </a:t>
            </a:r>
          </a:p>
          <a:p>
            <a:pPr marL="0" lvl="2" indent="457200">
              <a:buSzTx/>
              <a:buFontTx/>
              <a:buNone/>
            </a:pPr>
            <a:r>
              <a:t>1. k = 1 -&gt; 1+1 subtrees</a:t>
            </a:r>
          </a:p>
          <a:p>
            <a:pPr marL="0" lvl="2" indent="457200">
              <a:buSzTx/>
              <a:buFontTx/>
              <a:buNone/>
            </a:pPr>
            <a:r>
              <a:t>2. k = n+1 When adding a new node, the node will take a subtree and create two subtrees. So (n+1) node subtree has </a:t>
            </a:r>
          </a:p>
          <a:p>
            <a:pPr marL="0" lvl="2" indent="457200">
              <a:buSzTx/>
              <a:buFontTx/>
              <a:buNone/>
            </a:pPr>
            <a:r>
              <a:t>(n+1)-1+2 = n+2 subtrees</a:t>
            </a:r>
          </a:p>
          <a:p>
            <a:pPr marL="0" indent="0">
              <a:buSzTx/>
              <a:buFontTx/>
              <a:buNone/>
            </a:pPr>
            <a:r>
              <a:t>By M.I., the proposition is proven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5" name="Shape 325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Q3 16.14</a:t>
            </a:r>
          </a:p>
        </p:txBody>
      </p:sp>
      <p:sp>
        <p:nvSpPr>
          <p:cNvPr id="326" name="Shape 326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level order implement</a:t>
            </a:r>
          </a:p>
        </p:txBody>
      </p: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25383102_2118677391492185_108949475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199"/>
            <a:ext cx="13004801" cy="9749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>
            <a:off x="2226733" y="584200"/>
            <a:ext cx="897335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0</a:t>
            </a:r>
          </a:p>
        </p:txBody>
      </p:sp>
      <p:sp>
        <p:nvSpPr>
          <p:cNvPr id="331" name="Shape 331"/>
          <p:cNvSpPr/>
          <p:nvPr/>
        </p:nvSpPr>
        <p:spPr>
          <a:xfrm>
            <a:off x="914400" y="1642533"/>
            <a:ext cx="897335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1</a:t>
            </a:r>
          </a:p>
        </p:txBody>
      </p:sp>
      <p:sp>
        <p:nvSpPr>
          <p:cNvPr id="332" name="Shape 332"/>
          <p:cNvSpPr/>
          <p:nvPr/>
        </p:nvSpPr>
        <p:spPr>
          <a:xfrm>
            <a:off x="3437466" y="1642533"/>
            <a:ext cx="897335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2</a:t>
            </a:r>
          </a:p>
        </p:txBody>
      </p:sp>
      <p:sp>
        <p:nvSpPr>
          <p:cNvPr id="333" name="Shape 333"/>
          <p:cNvSpPr/>
          <p:nvPr/>
        </p:nvSpPr>
        <p:spPr>
          <a:xfrm>
            <a:off x="253999" y="2717800"/>
            <a:ext cx="897336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3</a:t>
            </a:r>
          </a:p>
        </p:txBody>
      </p:sp>
      <p:sp>
        <p:nvSpPr>
          <p:cNvPr id="334" name="Shape 334"/>
          <p:cNvSpPr/>
          <p:nvPr/>
        </p:nvSpPr>
        <p:spPr>
          <a:xfrm>
            <a:off x="1531408" y="2717800"/>
            <a:ext cx="897335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4</a:t>
            </a:r>
          </a:p>
        </p:txBody>
      </p:sp>
      <p:sp>
        <p:nvSpPr>
          <p:cNvPr id="335" name="Shape 335"/>
          <p:cNvSpPr/>
          <p:nvPr/>
        </p:nvSpPr>
        <p:spPr>
          <a:xfrm>
            <a:off x="4086225" y="2717800"/>
            <a:ext cx="897335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6</a:t>
            </a:r>
          </a:p>
        </p:txBody>
      </p:sp>
      <p:sp>
        <p:nvSpPr>
          <p:cNvPr id="336" name="Shape 336"/>
          <p:cNvSpPr/>
          <p:nvPr/>
        </p:nvSpPr>
        <p:spPr>
          <a:xfrm>
            <a:off x="2808816" y="2717800"/>
            <a:ext cx="897336" cy="897335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5</a:t>
            </a:r>
          </a:p>
        </p:txBody>
      </p:sp>
      <p:graphicFrame>
        <p:nvGraphicFramePr>
          <p:cNvPr id="337" name="Table 337"/>
          <p:cNvGraphicFramePr/>
          <p:nvPr/>
        </p:nvGraphicFramePr>
        <p:xfrm>
          <a:off x="1047749" y="4123266"/>
          <a:ext cx="11504217" cy="504977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98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8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98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8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98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print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bfs queue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0 1 2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0 1 2 3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0 1 2 3 4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0 1 2 3 4 5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5C5C5C"/>
                          </a:solidFill>
                          <a:sym typeface="Iowan Old Style Roman"/>
                        </a:rPr>
                        <a:t>0 1 2 3 4 5 6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>
                          <a:sym typeface="Iowan Old Style Roman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5C5C5C"/>
                      </a:solidFill>
                      <a:miter lim="400000"/>
                    </a:lnL>
                    <a:lnR w="12700">
                      <a:solidFill>
                        <a:srgbClr val="5C5C5C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/>
          </p:cNvSpPr>
          <p:nvPr>
            <p:ph type="body" idx="1"/>
          </p:nvPr>
        </p:nvSpPr>
        <p:spPr>
          <a:xfrm>
            <a:off x="804300" y="2385483"/>
            <a:ext cx="11396201" cy="5525493"/>
          </a:xfrm>
          <a:prstGeom prst="rect">
            <a:avLst/>
          </a:prstGeom>
        </p:spPr>
        <p:txBody>
          <a:bodyPr/>
          <a:lstStyle/>
          <a:p>
            <a:pPr marL="36830" indent="0" defTabSz="457200">
              <a:lnSpc>
                <a:spcPct val="1400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595959"/>
                </a:solidFill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Queue&lt;node&gt; bfs;</a:t>
            </a:r>
          </a:p>
          <a:p>
            <a:pPr marL="36830" indent="0" defTabSz="457200">
              <a:lnSpc>
                <a:spcPct val="1400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595959"/>
                </a:solidFill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bfs.enqueue( root );</a:t>
            </a:r>
          </a:p>
          <a:p>
            <a:pPr marL="36830" indent="0" defTabSz="457200">
              <a:lnSpc>
                <a:spcPct val="1400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595959"/>
                </a:solidFill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while bfs is not empty</a:t>
            </a:r>
          </a:p>
          <a:p>
            <a:pPr marL="36830" lvl="2" indent="457200" defTabSz="457200">
              <a:lnSpc>
                <a:spcPct val="1400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595959"/>
                </a:solidFill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print bfs.peekFront()</a:t>
            </a:r>
            <a:br/>
            <a:r>
              <a:t>bfs.enqueue( bfs.peekFront().leftChild ) </a:t>
            </a:r>
            <a:br/>
            <a:r>
              <a:t>bfs.enqueue( bfs.peekFront().rightChild ) </a:t>
            </a:r>
          </a:p>
          <a:p>
            <a:pPr marL="36830" lvl="2" indent="457200" defTabSz="457200">
              <a:lnSpc>
                <a:spcPct val="1400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595959"/>
                </a:solidFill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bfs.dequeue()</a:t>
            </a: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2" name="Shape 342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Q4 16.17b</a:t>
            </a:r>
          </a:p>
        </p:txBody>
      </p:sp>
      <p:sp>
        <p:nvSpPr>
          <p:cNvPr id="343" name="Shape 343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preorder implement</a:t>
            </a: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25383189_2118677418158849_3055856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99"/>
            <a:ext cx="13004801" cy="9749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/>
        </p:nvSpPr>
        <p:spPr>
          <a:xfrm>
            <a:off x="633625" y="3636433"/>
            <a:ext cx="11737550" cy="556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template&lt;typename T&gt;</a:t>
            </a:r>
          </a:p>
          <a:p>
            <a:pPr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void preorder( GeneralTree&lt;T&gt;* root )</a:t>
            </a:r>
          </a:p>
          <a:p>
            <a:pPr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{</a:t>
            </a:r>
          </a:p>
          <a:p>
            <a:pPr lvl="2"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cout &lt;&lt; root‐&gt;getItem() &lt;&lt; endl;</a:t>
            </a:r>
          </a:p>
          <a:p>
            <a:pPr lvl="2"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if ( root‐&gt;getLeftChildPtr() != nullptr )</a:t>
            </a:r>
          </a:p>
          <a:p>
            <a:pPr lvl="4"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preorder( root‐&gt;getLeftChildPtr() );</a:t>
            </a:r>
          </a:p>
          <a:p>
            <a:pPr lvl="2"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if ( root‐&gt;getRightChildPtr() != nullptr )</a:t>
            </a:r>
          </a:p>
          <a:p>
            <a:pPr lvl="4"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preorder( root‐&gt;getRightChildPtr() );</a:t>
            </a:r>
          </a:p>
          <a:p>
            <a:pPr>
              <a:defRPr sz="3000" spc="29">
                <a:latin typeface="Letter Gothic Std Bold"/>
                <a:ea typeface="Letter Gothic Std Bold"/>
                <a:cs typeface="Letter Gothic Std Bold"/>
                <a:sym typeface="Letter Gothic Std Bold"/>
              </a:defRPr>
            </a:pPr>
            <a:r>
              <a:t>}</a:t>
            </a:r>
          </a:p>
        </p:txBody>
      </p:sp>
      <p:sp>
        <p:nvSpPr>
          <p:cNvPr id="348" name="Shape 348"/>
          <p:cNvSpPr/>
          <p:nvPr/>
        </p:nvSpPr>
        <p:spPr>
          <a:xfrm>
            <a:off x="3911599" y="820631"/>
            <a:ext cx="597398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</a:t>
            </a:r>
          </a:p>
        </p:txBody>
      </p:sp>
      <p:sp>
        <p:nvSpPr>
          <p:cNvPr id="349" name="Shape 349"/>
          <p:cNvSpPr/>
          <p:nvPr/>
        </p:nvSpPr>
        <p:spPr>
          <a:xfrm>
            <a:off x="2675466" y="2074968"/>
            <a:ext cx="597397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b</a:t>
            </a:r>
          </a:p>
        </p:txBody>
      </p:sp>
      <p:sp>
        <p:nvSpPr>
          <p:cNvPr id="350" name="Shape 350"/>
          <p:cNvSpPr/>
          <p:nvPr/>
        </p:nvSpPr>
        <p:spPr>
          <a:xfrm>
            <a:off x="3911599" y="2074968"/>
            <a:ext cx="597398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c</a:t>
            </a:r>
          </a:p>
        </p:txBody>
      </p:sp>
      <p:sp>
        <p:nvSpPr>
          <p:cNvPr id="351" name="Shape 351"/>
          <p:cNvSpPr/>
          <p:nvPr/>
        </p:nvSpPr>
        <p:spPr>
          <a:xfrm>
            <a:off x="5147733" y="2074968"/>
            <a:ext cx="597397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</a:t>
            </a:r>
          </a:p>
        </p:txBody>
      </p:sp>
      <p:sp>
        <p:nvSpPr>
          <p:cNvPr id="352" name="Shape 352"/>
          <p:cNvSpPr/>
          <p:nvPr/>
        </p:nvSpPr>
        <p:spPr>
          <a:xfrm>
            <a:off x="8432800" y="609600"/>
            <a:ext cx="597397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a</a:t>
            </a:r>
          </a:p>
        </p:txBody>
      </p:sp>
      <p:sp>
        <p:nvSpPr>
          <p:cNvPr id="353" name="Shape 353"/>
          <p:cNvSpPr/>
          <p:nvPr/>
        </p:nvSpPr>
        <p:spPr>
          <a:xfrm>
            <a:off x="7366000" y="1396999"/>
            <a:ext cx="597397" cy="597398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b</a:t>
            </a:r>
          </a:p>
        </p:txBody>
      </p:sp>
      <p:sp>
        <p:nvSpPr>
          <p:cNvPr id="354" name="Shape 354"/>
          <p:cNvSpPr/>
          <p:nvPr/>
        </p:nvSpPr>
        <p:spPr>
          <a:xfrm>
            <a:off x="8432800" y="2123016"/>
            <a:ext cx="597397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c</a:t>
            </a:r>
          </a:p>
        </p:txBody>
      </p:sp>
      <p:sp>
        <p:nvSpPr>
          <p:cNvPr id="355" name="Shape 355"/>
          <p:cNvSpPr/>
          <p:nvPr/>
        </p:nvSpPr>
        <p:spPr>
          <a:xfrm>
            <a:off x="9465733" y="2836333"/>
            <a:ext cx="597397" cy="597397"/>
          </a:xfrm>
          <a:prstGeom prst="ellips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r>
              <a:t>d</a:t>
            </a:r>
          </a:p>
        </p:txBody>
      </p:sp>
      <p:sp>
        <p:nvSpPr>
          <p:cNvPr id="356" name="Shape 356"/>
          <p:cNvSpPr/>
          <p:nvPr/>
        </p:nvSpPr>
        <p:spPr>
          <a:xfrm flipV="1">
            <a:off x="3102537" y="1278466"/>
            <a:ext cx="834463" cy="834464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57" name="Shape 357"/>
          <p:cNvSpPr/>
          <p:nvPr/>
        </p:nvSpPr>
        <p:spPr>
          <a:xfrm flipV="1">
            <a:off x="4210298" y="1319827"/>
            <a:ext cx="1" cy="751742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58" name="Shape 358"/>
          <p:cNvSpPr/>
          <p:nvPr/>
        </p:nvSpPr>
        <p:spPr>
          <a:xfrm flipH="1" flipV="1">
            <a:off x="4500015" y="1244600"/>
            <a:ext cx="803276" cy="902197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59" name="Shape 359"/>
          <p:cNvSpPr/>
          <p:nvPr/>
        </p:nvSpPr>
        <p:spPr>
          <a:xfrm flipV="1">
            <a:off x="7883515" y="1049866"/>
            <a:ext cx="583152" cy="397438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60" name="Shape 360"/>
          <p:cNvSpPr/>
          <p:nvPr/>
        </p:nvSpPr>
        <p:spPr>
          <a:xfrm flipH="1" flipV="1">
            <a:off x="7924800" y="1876969"/>
            <a:ext cx="584187" cy="354642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  <p:sp>
        <p:nvSpPr>
          <p:cNvPr id="361" name="Shape 361"/>
          <p:cNvSpPr/>
          <p:nvPr/>
        </p:nvSpPr>
        <p:spPr>
          <a:xfrm flipH="1" flipV="1">
            <a:off x="8992626" y="2606514"/>
            <a:ext cx="585437" cy="309002"/>
          </a:xfrm>
          <a:prstGeom prst="line">
            <a:avLst/>
          </a:prstGeom>
          <a:ln w="254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latin typeface="+mn-lt"/>
                <a:ea typeface="+mn-ea"/>
                <a:cs typeface="+mn-cs"/>
                <a:sym typeface="Baskerville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64" name="Shape 364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Q5 17.14</a:t>
            </a:r>
          </a:p>
        </p:txBody>
      </p:sp>
      <p:sp>
        <p:nvSpPr>
          <p:cNvPr id="365" name="Shape 365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reverse heapsort</a:t>
            </a:r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25371189_2118677451492179_1647347545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99"/>
            <a:ext cx="13004801" cy="9749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1288818" y="512233"/>
            <a:ext cx="5119509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swap(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&amp;p1,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&amp;p2){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temp = p1;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p1 = p2;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p2 = temp;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0" name="Shape 370"/>
          <p:cNvSpPr/>
          <p:nvPr/>
        </p:nvSpPr>
        <p:spPr>
          <a:xfrm>
            <a:off x="1279736" y="2586566"/>
            <a:ext cx="9867703" cy="637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heapRebuild(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* array,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root,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length){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left = 2*root + 1;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right = 2*root + 2;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min = - 1;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(left &lt;= length-1 &amp;&amp; array[left] &lt; array[root])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min = left;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else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min = root;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(right &lt;= length-1 &amp;&amp; array[right] &lt; array[min])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min = right;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(min != root) 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swap</a:t>
            </a:r>
            <a:r>
              <a:t>(array[min], array[root]);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heapRebuild</a:t>
            </a:r>
            <a:r>
              <a:t>(array, min, length);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/>
        </p:nvSpPr>
        <p:spPr>
          <a:xfrm>
            <a:off x="1656705" y="2429933"/>
            <a:ext cx="8109112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heapRebuild(){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</a:t>
            </a:r>
            <a:r>
              <a:rPr>
                <a:solidFill>
                  <a:srgbClr val="3495AF"/>
                </a:solidFill>
              </a:rPr>
              <a:t>itemCount</a:t>
            </a:r>
            <a:r>
              <a:t>/2; i &gt;= 0 ; i--) 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heapRebuild</a:t>
            </a:r>
            <a:r>
              <a:t>(</a:t>
            </a:r>
            <a:r>
              <a:rPr>
                <a:solidFill>
                  <a:srgbClr val="3495AF"/>
                </a:solidFill>
              </a:rPr>
              <a:t>items</a:t>
            </a:r>
            <a:r>
              <a:t>, i, </a:t>
            </a:r>
            <a:r>
              <a:rPr>
                <a:solidFill>
                  <a:srgbClr val="3495AF"/>
                </a:solidFill>
              </a:rPr>
              <a:t>itemCount</a:t>
            </a:r>
            <a:r>
              <a:t>);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3" name="Shape 373"/>
          <p:cNvSpPr/>
          <p:nvPr/>
        </p:nvSpPr>
        <p:spPr>
          <a:xfrm>
            <a:off x="1683427" y="4965699"/>
            <a:ext cx="7581535" cy="276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HeapSort(){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heapRebuild</a:t>
            </a:r>
            <a:r>
              <a:rPr>
                <a:solidFill>
                  <a:srgbClr val="000000"/>
                </a:solidFill>
              </a:rPr>
              <a:t>();</a:t>
            </a:r>
            <a:endParaRPr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</a:t>
            </a:r>
            <a:r>
              <a:rPr>
                <a:solidFill>
                  <a:srgbClr val="3495AF"/>
                </a:solidFill>
              </a:rPr>
              <a:t>itemCount</a:t>
            </a:r>
            <a:r>
              <a:t>-1;i &gt;=1; i--) {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swap</a:t>
            </a:r>
            <a:r>
              <a:t>(</a:t>
            </a:r>
            <a:r>
              <a:rPr>
                <a:solidFill>
                  <a:srgbClr val="3495AF"/>
                </a:solidFill>
              </a:rPr>
              <a:t>items</a:t>
            </a:r>
            <a:r>
              <a:t>[i], </a:t>
            </a:r>
            <a:r>
              <a:rPr>
                <a:solidFill>
                  <a:srgbClr val="3495AF"/>
                </a:solidFill>
              </a:rPr>
              <a:t>items</a:t>
            </a:r>
            <a:r>
              <a:t>[0]);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heapRebuild</a:t>
            </a:r>
            <a:r>
              <a:rPr>
                <a:solidFill>
                  <a:srgbClr val="000000"/>
                </a:solidFill>
              </a:rPr>
              <a:t>(</a:t>
            </a:r>
            <a:r>
              <a:t>items</a:t>
            </a:r>
            <a:r>
              <a:rPr>
                <a:solidFill>
                  <a:srgbClr val="000000"/>
                </a:solidFill>
              </a:rPr>
              <a:t>,0,i);</a:t>
            </a:r>
            <a:endParaRPr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  <a:p>
            <a:pPr defTabSz="457200">
              <a:spcBef>
                <a:spcPts val="0"/>
              </a:spcBef>
              <a:tabLst>
                <a:tab pos="431800" algn="l"/>
              </a:tabLst>
              <a:defRPr sz="2300" spc="0">
                <a:solidFill>
                  <a:srgbClr val="0000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  <a:endParaRPr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28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28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1233</Words>
  <Application>Microsoft Office PowerPoint</Application>
  <PresentationFormat>自訂</PresentationFormat>
  <Paragraphs>445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66" baseType="lpstr">
      <vt:lpstr>Baskerville</vt:lpstr>
      <vt:lpstr>Helvetica Neue</vt:lpstr>
      <vt:lpstr>Iowan Old Style Italic</vt:lpstr>
      <vt:lpstr>Iowan Old Style Roman</vt:lpstr>
      <vt:lpstr>Letter Gothic Std Bold</vt:lpstr>
      <vt:lpstr>Menlo</vt:lpstr>
      <vt:lpstr>Zapf Dingbats</vt:lpstr>
      <vt:lpstr>細明體</vt:lpstr>
      <vt:lpstr>新細明體</vt:lpstr>
      <vt:lpstr>Cambria Math</vt:lpstr>
      <vt:lpstr>Consolas</vt:lpstr>
      <vt:lpstr>Helvetica</vt:lpstr>
      <vt:lpstr>Times New Roman</vt:lpstr>
      <vt:lpstr>New_Template9</vt:lpstr>
      <vt:lpstr>Data structures</vt:lpstr>
      <vt:lpstr>Assignment #6</vt:lpstr>
      <vt:lpstr>Q1 exercise 10.8</vt:lpstr>
      <vt:lpstr>The problem</vt:lpstr>
      <vt:lpstr>Please recall the definition of O(n)</vt:lpstr>
      <vt:lpstr>The proof of  f(n)=O(log_a⁡n )→f(n)=O(log_b⁡n)</vt:lpstr>
      <vt:lpstr>Q2 exercise 10.10(b)</vt:lpstr>
      <vt:lpstr>Sample solution</vt:lpstr>
      <vt:lpstr>Q3 exercise 11.10</vt:lpstr>
      <vt:lpstr>PowerPoint 簡報</vt:lpstr>
      <vt:lpstr>Q4 exercise 11.12</vt:lpstr>
      <vt:lpstr>PowerPoint 簡報</vt:lpstr>
      <vt:lpstr>Q5 exercise 11.16</vt:lpstr>
      <vt:lpstr>Target algorithms</vt:lpstr>
      <vt:lpstr>Assignment #7</vt:lpstr>
      <vt:lpstr>Q1 13.11</vt:lpstr>
      <vt:lpstr>PowerPoint 簡報</vt:lpstr>
      <vt:lpstr>PowerPoint 簡報</vt:lpstr>
      <vt:lpstr>Q2 13.14</vt:lpstr>
      <vt:lpstr>PowerPoint 簡報</vt:lpstr>
      <vt:lpstr>a.</vt:lpstr>
      <vt:lpstr>B. canonical form of a queue</vt:lpstr>
      <vt:lpstr>Q3 14.6</vt:lpstr>
      <vt:lpstr>PowerPoint 簡報</vt:lpstr>
      <vt:lpstr>PowerPoint 簡報</vt:lpstr>
      <vt:lpstr>Q4 15.7</vt:lpstr>
      <vt:lpstr>PowerPoint 簡報</vt:lpstr>
      <vt:lpstr>PowerPoint 簡報</vt:lpstr>
      <vt:lpstr>PowerPoint 簡報</vt:lpstr>
      <vt:lpstr>Q5 15.11</vt:lpstr>
      <vt:lpstr>PowerPoint 簡報</vt:lpstr>
      <vt:lpstr>PowerPoint 簡報</vt:lpstr>
      <vt:lpstr>PowerPoint 簡報</vt:lpstr>
      <vt:lpstr>PowerPoint 簡報</vt:lpstr>
      <vt:lpstr>Assignment #8</vt:lpstr>
      <vt:lpstr>Q1 15.15</vt:lpstr>
      <vt:lpstr>PowerPoint 簡報</vt:lpstr>
      <vt:lpstr>PowerPoint 簡報</vt:lpstr>
      <vt:lpstr>Q2 15.20</vt:lpstr>
      <vt:lpstr>PowerPoint 簡報</vt:lpstr>
      <vt:lpstr>PowerPoint 簡報</vt:lpstr>
      <vt:lpstr>Q3 16.14</vt:lpstr>
      <vt:lpstr>PowerPoint 簡報</vt:lpstr>
      <vt:lpstr>PowerPoint 簡報</vt:lpstr>
      <vt:lpstr>PowerPoint 簡報</vt:lpstr>
      <vt:lpstr>Q4 16.17b</vt:lpstr>
      <vt:lpstr>PowerPoint 簡報</vt:lpstr>
      <vt:lpstr>PowerPoint 簡報</vt:lpstr>
      <vt:lpstr>Q5 17.14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cp:lastModifiedBy>Carlos</cp:lastModifiedBy>
  <cp:revision>6</cp:revision>
  <dcterms:modified xsi:type="dcterms:W3CDTF">2018-01-03T02:04:23Z</dcterms:modified>
</cp:coreProperties>
</file>