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64"/>
  </p:notesMasterIdLst>
  <p:handoutMasterIdLst>
    <p:handoutMasterId r:id="rId65"/>
  </p:handoutMasterIdLst>
  <p:sldIdLst>
    <p:sldId id="377" r:id="rId3"/>
    <p:sldId id="426" r:id="rId4"/>
    <p:sldId id="425" r:id="rId5"/>
    <p:sldId id="428" r:id="rId6"/>
    <p:sldId id="427" r:id="rId7"/>
    <p:sldId id="429" r:id="rId8"/>
    <p:sldId id="476" r:id="rId9"/>
    <p:sldId id="477" r:id="rId10"/>
    <p:sldId id="430" r:id="rId11"/>
    <p:sldId id="472" r:id="rId12"/>
    <p:sldId id="478" r:id="rId13"/>
    <p:sldId id="479" r:id="rId14"/>
    <p:sldId id="480" r:id="rId15"/>
    <p:sldId id="431" r:id="rId16"/>
    <p:sldId id="432" r:id="rId17"/>
    <p:sldId id="433" r:id="rId18"/>
    <p:sldId id="434" r:id="rId19"/>
    <p:sldId id="435" r:id="rId20"/>
    <p:sldId id="436" r:id="rId21"/>
    <p:sldId id="437" r:id="rId22"/>
    <p:sldId id="438" r:id="rId23"/>
    <p:sldId id="439" r:id="rId24"/>
    <p:sldId id="481" r:id="rId25"/>
    <p:sldId id="482" r:id="rId26"/>
    <p:sldId id="440" r:id="rId27"/>
    <p:sldId id="441" r:id="rId28"/>
    <p:sldId id="442" r:id="rId29"/>
    <p:sldId id="443" r:id="rId30"/>
    <p:sldId id="444" r:id="rId31"/>
    <p:sldId id="445" r:id="rId32"/>
    <p:sldId id="446" r:id="rId33"/>
    <p:sldId id="447" r:id="rId34"/>
    <p:sldId id="448" r:id="rId35"/>
    <p:sldId id="483" r:id="rId36"/>
    <p:sldId id="484" r:id="rId37"/>
    <p:sldId id="449" r:id="rId38"/>
    <p:sldId id="450" r:id="rId39"/>
    <p:sldId id="451" r:id="rId40"/>
    <p:sldId id="452" r:id="rId41"/>
    <p:sldId id="454" r:id="rId42"/>
    <p:sldId id="455" r:id="rId43"/>
    <p:sldId id="456" r:id="rId44"/>
    <p:sldId id="457" r:id="rId45"/>
    <p:sldId id="458" r:id="rId46"/>
    <p:sldId id="459" r:id="rId47"/>
    <p:sldId id="460" r:id="rId48"/>
    <p:sldId id="461" r:id="rId49"/>
    <p:sldId id="462" r:id="rId50"/>
    <p:sldId id="486" r:id="rId51"/>
    <p:sldId id="473" r:id="rId52"/>
    <p:sldId id="474" r:id="rId53"/>
    <p:sldId id="463" r:id="rId54"/>
    <p:sldId id="464" r:id="rId55"/>
    <p:sldId id="485" r:id="rId56"/>
    <p:sldId id="475" r:id="rId57"/>
    <p:sldId id="465" r:id="rId58"/>
    <p:sldId id="467" r:id="rId59"/>
    <p:sldId id="468" r:id="rId60"/>
    <p:sldId id="469" r:id="rId61"/>
    <p:sldId id="470" r:id="rId62"/>
    <p:sldId id="471" r:id="rId63"/>
  </p:sldIdLst>
  <p:sldSz cx="9144000" cy="6858000" type="screen4x3"/>
  <p:notesSz cx="6797675" cy="987425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330" autoAdjust="0"/>
  </p:normalViewPr>
  <p:slideViewPr>
    <p:cSldViewPr>
      <p:cViewPr varScale="1">
        <p:scale>
          <a:sx n="93" d="100"/>
          <a:sy n="93" d="100"/>
        </p:scale>
        <p:origin x="351" y="33"/>
      </p:cViewPr>
      <p:guideLst>
        <p:guide orient="horz" pos="2160"/>
        <p:guide pos="2880"/>
      </p:guideLst>
    </p:cSldViewPr>
  </p:slideViewPr>
  <p:notesTextViewPr>
    <p:cViewPr>
      <p:scale>
        <a:sx n="100" d="100"/>
        <a:sy n="100" d="100"/>
      </p:scale>
      <p:origin x="0" y="0"/>
    </p:cViewPr>
  </p:notesTextViewPr>
  <p:sorterViewPr>
    <p:cViewPr>
      <p:scale>
        <a:sx n="90" d="100"/>
        <a:sy n="90" d="100"/>
      </p:scale>
      <p:origin x="0" y="-6591"/>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5862" cy="493176"/>
          </a:xfrm>
          <a:prstGeom prst="rect">
            <a:avLst/>
          </a:prstGeom>
        </p:spPr>
        <p:txBody>
          <a:bodyPr vert="horz" lIns="86018" tIns="43009" rIns="86018" bIns="43009" rtlCol="0"/>
          <a:lstStyle>
            <a:lvl1pPr algn="l">
              <a:defRPr sz="1100"/>
            </a:lvl1pPr>
          </a:lstStyle>
          <a:p>
            <a:endParaRPr lang="zh-TW" altLang="en-US"/>
          </a:p>
        </p:txBody>
      </p:sp>
      <p:sp>
        <p:nvSpPr>
          <p:cNvPr id="3" name="日期版面配置區 2"/>
          <p:cNvSpPr>
            <a:spLocks noGrp="1"/>
          </p:cNvSpPr>
          <p:nvPr>
            <p:ph type="dt" sz="quarter" idx="1"/>
          </p:nvPr>
        </p:nvSpPr>
        <p:spPr>
          <a:xfrm>
            <a:off x="3850294" y="2"/>
            <a:ext cx="2945862" cy="493176"/>
          </a:xfrm>
          <a:prstGeom prst="rect">
            <a:avLst/>
          </a:prstGeom>
        </p:spPr>
        <p:txBody>
          <a:bodyPr vert="horz" lIns="86018" tIns="43009" rIns="86018" bIns="43009" rtlCol="0"/>
          <a:lstStyle>
            <a:lvl1pPr algn="r">
              <a:defRPr sz="1100"/>
            </a:lvl1pPr>
          </a:lstStyle>
          <a:p>
            <a:fld id="{30B0BA80-867D-495D-A2A5-DE736D988FD1}" type="datetimeFigureOut">
              <a:rPr lang="zh-TW" altLang="en-US" smtClean="0"/>
              <a:pPr/>
              <a:t>2017/12/11</a:t>
            </a:fld>
            <a:endParaRPr lang="zh-TW" altLang="en-US"/>
          </a:p>
        </p:txBody>
      </p:sp>
      <p:sp>
        <p:nvSpPr>
          <p:cNvPr id="4" name="頁尾版面配置區 3"/>
          <p:cNvSpPr>
            <a:spLocks noGrp="1"/>
          </p:cNvSpPr>
          <p:nvPr>
            <p:ph type="ftr" sz="quarter" idx="2"/>
          </p:nvPr>
        </p:nvSpPr>
        <p:spPr>
          <a:xfrm>
            <a:off x="1" y="9379543"/>
            <a:ext cx="2945862" cy="493176"/>
          </a:xfrm>
          <a:prstGeom prst="rect">
            <a:avLst/>
          </a:prstGeom>
        </p:spPr>
        <p:txBody>
          <a:bodyPr vert="horz" lIns="86018" tIns="43009" rIns="86018" bIns="43009"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50294" y="9379543"/>
            <a:ext cx="2945862" cy="493176"/>
          </a:xfrm>
          <a:prstGeom prst="rect">
            <a:avLst/>
          </a:prstGeom>
        </p:spPr>
        <p:txBody>
          <a:bodyPr vert="horz" lIns="86018" tIns="43009" rIns="86018" bIns="43009" rtlCol="0" anchor="b"/>
          <a:lstStyle>
            <a:lvl1pPr algn="r">
              <a:defRPr sz="1100"/>
            </a:lvl1pPr>
          </a:lstStyle>
          <a:p>
            <a:fld id="{C5016A92-CA56-4516-AD95-8492D9A6F09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5659" cy="493713"/>
          </a:xfrm>
          <a:prstGeom prst="rect">
            <a:avLst/>
          </a:prstGeom>
        </p:spPr>
        <p:txBody>
          <a:bodyPr vert="horz" lIns="93174" tIns="46587" rIns="93174" bIns="46587" rtlCol="0"/>
          <a:lstStyle>
            <a:lvl1pPr algn="l">
              <a:defRPr sz="1200"/>
            </a:lvl1pPr>
          </a:lstStyle>
          <a:p>
            <a:endParaRPr lang="zh-TW" altLang="en-US"/>
          </a:p>
        </p:txBody>
      </p:sp>
      <p:sp>
        <p:nvSpPr>
          <p:cNvPr id="3" name="日期版面配置區 2"/>
          <p:cNvSpPr>
            <a:spLocks noGrp="1"/>
          </p:cNvSpPr>
          <p:nvPr>
            <p:ph type="dt" idx="1"/>
          </p:nvPr>
        </p:nvSpPr>
        <p:spPr>
          <a:xfrm>
            <a:off x="3850443" y="1"/>
            <a:ext cx="2945659" cy="493713"/>
          </a:xfrm>
          <a:prstGeom prst="rect">
            <a:avLst/>
          </a:prstGeom>
        </p:spPr>
        <p:txBody>
          <a:bodyPr vert="horz" lIns="93174" tIns="46587" rIns="93174" bIns="46587" rtlCol="0"/>
          <a:lstStyle>
            <a:lvl1pPr algn="r">
              <a:defRPr sz="1200"/>
            </a:lvl1pPr>
          </a:lstStyle>
          <a:p>
            <a:fld id="{906FD2B2-1F63-47DE-812F-31F51145E81B}" type="datetimeFigureOut">
              <a:rPr lang="zh-TW" altLang="en-US" smtClean="0"/>
              <a:pPr/>
              <a:t>2017/12/11</a:t>
            </a:fld>
            <a:endParaRPr lang="zh-TW" altLang="en-US"/>
          </a:p>
        </p:txBody>
      </p:sp>
      <p:sp>
        <p:nvSpPr>
          <p:cNvPr id="4" name="投影片圖像版面配置區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3174" tIns="46587" rIns="93174" bIns="46587" rtlCol="0" anchor="ctr"/>
          <a:lstStyle/>
          <a:p>
            <a:endParaRPr lang="zh-TW" altLang="en-US"/>
          </a:p>
        </p:txBody>
      </p:sp>
      <p:sp>
        <p:nvSpPr>
          <p:cNvPr id="5" name="備忘稿版面配置區 4"/>
          <p:cNvSpPr>
            <a:spLocks noGrp="1"/>
          </p:cNvSpPr>
          <p:nvPr>
            <p:ph type="body" sz="quarter" idx="3"/>
          </p:nvPr>
        </p:nvSpPr>
        <p:spPr>
          <a:xfrm>
            <a:off x="679768" y="4690269"/>
            <a:ext cx="5438140" cy="4443413"/>
          </a:xfrm>
          <a:prstGeom prst="rect">
            <a:avLst/>
          </a:prstGeom>
        </p:spPr>
        <p:txBody>
          <a:bodyPr vert="horz" lIns="93174" tIns="46587" rIns="93174" bIns="4658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8824"/>
            <a:ext cx="2945659" cy="493713"/>
          </a:xfrm>
          <a:prstGeom prst="rect">
            <a:avLst/>
          </a:prstGeom>
        </p:spPr>
        <p:txBody>
          <a:bodyPr vert="horz" lIns="93174" tIns="46587" rIns="93174" bIns="4658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378824"/>
            <a:ext cx="2945659" cy="493713"/>
          </a:xfrm>
          <a:prstGeom prst="rect">
            <a:avLst/>
          </a:prstGeom>
        </p:spPr>
        <p:txBody>
          <a:bodyPr vert="horz" lIns="93174" tIns="46587" rIns="93174" bIns="46587" rtlCol="0" anchor="b"/>
          <a:lstStyle>
            <a:lvl1pPr algn="r">
              <a:defRPr sz="1200"/>
            </a:lvl1pPr>
          </a:lstStyle>
          <a:p>
            <a:fld id="{C9BDA2D7-307D-4608-850F-618728A36AD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TW" altLang="en-US"/>
          </a:p>
        </p:txBody>
      </p:sp>
      <p:sp>
        <p:nvSpPr>
          <p:cNvPr id="5" name="Line 8"/>
          <p:cNvSpPr>
            <a:spLocks noChangeShapeType="1"/>
          </p:cNvSpPr>
          <p:nvPr/>
        </p:nvSpPr>
        <p:spPr bwMode="auto">
          <a:xfrm flipV="1">
            <a:off x="899593" y="3789040"/>
            <a:ext cx="7344816" cy="0"/>
          </a:xfrm>
          <a:prstGeom prst="line">
            <a:avLst/>
          </a:prstGeom>
          <a:noFill/>
          <a:ln w="19050">
            <a:solidFill>
              <a:schemeClr val="accent1"/>
            </a:solidFill>
            <a:round/>
            <a:headEnd/>
            <a:tailEnd/>
          </a:ln>
          <a:effectLst/>
        </p:spPr>
        <p:txBody>
          <a:bodyPr/>
          <a:lstStyle/>
          <a:p>
            <a:pPr>
              <a:defRPr/>
            </a:pPr>
            <a:endParaRPr lang="zh-TW" altLang="en-US"/>
          </a:p>
        </p:txBody>
      </p:sp>
      <p:sp>
        <p:nvSpPr>
          <p:cNvPr id="198658" name="Rectangle 2"/>
          <p:cNvSpPr>
            <a:spLocks noGrp="1" noChangeArrowheads="1"/>
          </p:cNvSpPr>
          <p:nvPr>
            <p:ph type="ctrTitle"/>
          </p:nvPr>
        </p:nvSpPr>
        <p:spPr>
          <a:xfrm>
            <a:off x="914401" y="1524000"/>
            <a:ext cx="7330008" cy="1760984"/>
          </a:xfrm>
        </p:spPr>
        <p:txBody>
          <a:bodyPr/>
          <a:lstStyle>
            <a:lvl1pPr algn="ctr">
              <a:defRPr sz="5000"/>
            </a:lvl1pPr>
          </a:lstStyle>
          <a:p>
            <a:r>
              <a:rPr lang="en-US" altLang="zh-TW" dirty="0" err="1"/>
              <a:t>按一下以編輯母片標題樣式</a:t>
            </a:r>
            <a:endParaRPr lang="en-US" altLang="zh-TW" dirty="0"/>
          </a:p>
        </p:txBody>
      </p:sp>
      <p:sp>
        <p:nvSpPr>
          <p:cNvPr id="198659" name="Rectangle 3"/>
          <p:cNvSpPr>
            <a:spLocks noGrp="1" noChangeArrowheads="1"/>
          </p:cNvSpPr>
          <p:nvPr>
            <p:ph type="subTitle" idx="1"/>
          </p:nvPr>
        </p:nvSpPr>
        <p:spPr>
          <a:xfrm>
            <a:off x="1331168" y="4149080"/>
            <a:ext cx="6553200" cy="2099320"/>
          </a:xfrm>
        </p:spPr>
        <p:txBody>
          <a:bodyPr/>
          <a:lstStyle>
            <a:lvl1pPr marL="0" indent="0" algn="ctr">
              <a:buFont typeface="Wingdings" pitchFamily="2" charset="2"/>
              <a:buNone/>
              <a:defRPr sz="2800"/>
            </a:lvl1pPr>
          </a:lstStyle>
          <a:p>
            <a:r>
              <a:rPr lang="en-US" altLang="zh-TW" dirty="0" err="1"/>
              <a:t>按一下以編輯母片副標題樣式</a:t>
            </a:r>
            <a:endParaRPr lang="en-US" altLang="zh-TW" dirty="0"/>
          </a:p>
        </p:txBody>
      </p:sp>
      <p:sp>
        <p:nvSpPr>
          <p:cNvPr id="8" name="Rectangle 4"/>
          <p:cNvSpPr>
            <a:spLocks noGrp="1" noChangeArrowheads="1"/>
          </p:cNvSpPr>
          <p:nvPr>
            <p:ph type="dt" sz="half" idx="10"/>
          </p:nvPr>
        </p:nvSpPr>
        <p:spPr>
          <a:xfrm>
            <a:off x="457200" y="6553200"/>
            <a:ext cx="2133600" cy="304800"/>
          </a:xfrm>
        </p:spPr>
        <p:txBody>
          <a:bodyPr/>
          <a:lstStyle>
            <a:lvl1pPr>
              <a:defRPr smtClean="0"/>
            </a:lvl1pPr>
          </a:lstStyle>
          <a:p>
            <a:pPr>
              <a:defRPr/>
            </a:pPr>
            <a:r>
              <a:rPr lang="en-US" altLang="zh-TW" smtClean="0"/>
              <a:t>Yih-Kuen Tsay</a:t>
            </a:r>
            <a:endParaRPr lang="en-US" altLang="zh-TW" dirty="0"/>
          </a:p>
        </p:txBody>
      </p:sp>
      <p:sp>
        <p:nvSpPr>
          <p:cNvPr id="10" name="Rectangle 6"/>
          <p:cNvSpPr>
            <a:spLocks noGrp="1" noChangeArrowheads="1"/>
          </p:cNvSpPr>
          <p:nvPr>
            <p:ph type="sldNum" sz="quarter" idx="4"/>
          </p:nvPr>
        </p:nvSpPr>
        <p:spPr bwMode="auto">
          <a:xfrm>
            <a:off x="7905750" y="6557963"/>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1" name="文字方塊 10"/>
          <p:cNvSpPr txBox="1"/>
          <p:nvPr userDrawn="1"/>
        </p:nvSpPr>
        <p:spPr>
          <a:xfrm>
            <a:off x="8199550" y="6588000"/>
            <a:ext cx="441146" cy="276999"/>
          </a:xfrm>
          <a:prstGeom prst="rect">
            <a:avLst/>
          </a:prstGeom>
          <a:noFill/>
        </p:spPr>
        <p:txBody>
          <a:bodyPr wrap="none" rtlCol="0">
            <a:spAutoFit/>
          </a:bodyPr>
          <a:lstStyle/>
          <a:p>
            <a:r>
              <a:rPr lang="en-US" altLang="zh-TW" sz="1200" dirty="0" smtClean="0"/>
              <a:t>/ 61</a:t>
            </a:r>
            <a:endParaRPr lang="zh-TW" altLang="en-US" sz="1200" dirty="0"/>
          </a:p>
        </p:txBody>
      </p:sp>
      <p:grpSp>
        <p:nvGrpSpPr>
          <p:cNvPr id="2" name="群組 13"/>
          <p:cNvGrpSpPr/>
          <p:nvPr userDrawn="1"/>
        </p:nvGrpSpPr>
        <p:grpSpPr>
          <a:xfrm>
            <a:off x="6394450" y="785794"/>
            <a:ext cx="2286000" cy="366712"/>
            <a:chOff x="6394450" y="847710"/>
            <a:chExt cx="2286000" cy="366712"/>
          </a:xfrm>
        </p:grpSpPr>
        <p:sp>
          <p:nvSpPr>
            <p:cNvPr id="12" name="Text Box 9"/>
            <p:cNvSpPr txBox="1">
              <a:spLocks noChangeArrowheads="1"/>
            </p:cNvSpPr>
            <p:nvPr userDrawn="1"/>
          </p:nvSpPr>
          <p:spPr bwMode="auto">
            <a:xfrm>
              <a:off x="6394450" y="847710"/>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a:t>SVVRL  @  IM.NTU</a:t>
              </a:r>
            </a:p>
          </p:txBody>
        </p:sp>
        <p:pic>
          <p:nvPicPr>
            <p:cNvPr id="13" name="Picture 10" descr="NTU_Logo_small"/>
            <p:cNvPicPr>
              <a:picLocks noChangeAspect="1" noChangeArrowheads="1"/>
            </p:cNvPicPr>
            <p:nvPr userDrawn="1"/>
          </p:nvPicPr>
          <p:blipFill>
            <a:blip r:embed="rId2" cstate="print"/>
            <a:srcRect/>
            <a:stretch>
              <a:fillRect/>
            </a:stretch>
          </p:blipFill>
          <p:spPr bwMode="auto">
            <a:xfrm>
              <a:off x="7326000" y="876300"/>
              <a:ext cx="304800" cy="304800"/>
            </a:xfrm>
            <a:prstGeom prst="rect">
              <a:avLst/>
            </a:prstGeom>
            <a:noFill/>
            <a:ln w="9525">
              <a:noFill/>
              <a:miter lim="800000"/>
              <a:headEnd/>
              <a:tailEnd/>
            </a:ln>
          </p:spPr>
        </p:pic>
      </p:gr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Calibri" pitchFamily="34" charset="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ltLang="zh-TW" smtClean="0"/>
              <a:t>Yih-Kuen Tsay</a:t>
            </a:r>
            <a:endParaRPr lang="en-US" altLang="zh-TW"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DS 2017: Balanced Search Trees</a:t>
            </a:r>
            <a:endParaRPr lang="en-US" altLang="zh-TW" dirty="0"/>
          </a:p>
        </p:txBody>
      </p:sp>
      <p:sp>
        <p:nvSpPr>
          <p:cNvPr id="6" name="Rectangle 6"/>
          <p:cNvSpPr>
            <a:spLocks noGrp="1" noChangeArrowheads="1"/>
          </p:cNvSpPr>
          <p:nvPr>
            <p:ph type="sldNum" sz="quarter" idx="12"/>
          </p:nvPr>
        </p:nvSpPr>
        <p:spPr>
          <a:ln/>
        </p:spPr>
        <p:txBody>
          <a:bodyPr/>
          <a:lstStyle>
            <a:lvl1pPr>
              <a:defRPr/>
            </a:lvl1pPr>
          </a:lstStyle>
          <a:p>
            <a:pPr>
              <a:defRPr/>
            </a:pPr>
            <a:fld id="{A8DF3B59-52EF-4AEA-99FD-31439E4B9FA3}" type="slidenum">
              <a:rPr lang="en-US" altLang="zh-TW" smtClean="0"/>
              <a:pPr>
                <a:defRPr/>
              </a:pPr>
              <a:t>‹#›</a:t>
            </a:fld>
            <a:endParaRPr lang="en-US" altLang="zh-TW"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AC1B998F-952A-4FC2-8074-713ED7FB8F0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448E6BE2-BF97-414A-A987-278B92ABFCCF}"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8" name="頁尾版面配置區 7"/>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9" name="投影片編號版面配置區 8"/>
          <p:cNvSpPr>
            <a:spLocks noGrp="1"/>
          </p:cNvSpPr>
          <p:nvPr>
            <p:ph type="sldNum" sz="quarter" idx="12"/>
          </p:nvPr>
        </p:nvSpPr>
        <p:spPr/>
        <p:txBody>
          <a:bodyPr/>
          <a:lstStyle>
            <a:lvl1pPr>
              <a:defRPr smtClean="0"/>
            </a:lvl1pPr>
          </a:lstStyle>
          <a:p>
            <a:pPr>
              <a:defRPr/>
            </a:pPr>
            <a:fld id="{E0F1512E-D9EC-42F1-A625-7D195B30F33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4" name="頁尾版面配置區 3"/>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5" name="投影片編號版面配置區 4"/>
          <p:cNvSpPr>
            <a:spLocks noGrp="1"/>
          </p:cNvSpPr>
          <p:nvPr>
            <p:ph type="sldNum" sz="quarter" idx="12"/>
          </p:nvPr>
        </p:nvSpPr>
        <p:spPr/>
        <p:txBody>
          <a:bodyPr/>
          <a:lstStyle>
            <a:lvl1pPr>
              <a:defRPr smtClean="0"/>
            </a:lvl1pPr>
          </a:lstStyle>
          <a:p>
            <a:pPr>
              <a:defRPr/>
            </a:pPr>
            <a:fld id="{8CBC653B-7227-43A7-8823-A2F551763E8B}"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smtClean="0"/>
            </a:lvl1pPr>
          </a:lstStyle>
          <a:p>
            <a:pPr>
              <a:defRPr/>
            </a:pPr>
            <a:r>
              <a:rPr lang="en-US" altLang="zh-TW" smtClean="0"/>
              <a:t>Yih-Kuen Tsay</a:t>
            </a:r>
            <a:endParaRPr lang="en-US" altLang="zh-TW" dirty="0"/>
          </a:p>
        </p:txBody>
      </p:sp>
      <p:sp>
        <p:nvSpPr>
          <p:cNvPr id="3" name="頁尾版面配置區 2"/>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5"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AC513A34-AFE8-4E23-BFAA-59C4D71AE4E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F55BDAC-F5B1-468D-8578-2803192DF507}"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89C3B7A0-9A05-4293-809D-331917DF3037}"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4"/>
            <a:ext cx="2057400" cy="61991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4"/>
            <a:ext cx="6019800" cy="61991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B57C70EA-210A-4B97-8403-CBFA73CFF62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1336883D-96B3-4516-8DD8-4A8F664094C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7" name="頁尾版面配置區 6"/>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8" name="投影片編號版面配置區 7"/>
          <p:cNvSpPr>
            <a:spLocks noGrp="1"/>
          </p:cNvSpPr>
          <p:nvPr>
            <p:ph type="sldNum" sz="quarter" idx="12"/>
          </p:nvPr>
        </p:nvSpPr>
        <p:spPr/>
        <p:txBody>
          <a:bodyPr/>
          <a:lstStyle>
            <a:lvl1pPr>
              <a:defRPr smtClean="0"/>
            </a:lvl1pPr>
          </a:lstStyle>
          <a:p>
            <a:pPr>
              <a:defRPr/>
            </a:pPr>
            <a:fld id="{95BA4A58-33B2-45AA-AED9-A5A5E89C3021}"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41148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2017: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1207B9D-6361-4CA1-B643-002354BF2A54}"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2017: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2017: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2017: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2017: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Yih-Kuen Tsay</a:t>
            </a:r>
            <a:endParaRPr lang="zh-TW" altLang="en-US"/>
          </a:p>
        </p:txBody>
      </p:sp>
      <p:sp>
        <p:nvSpPr>
          <p:cNvPr id="8" name="頁尾版面配置區 7"/>
          <p:cNvSpPr>
            <a:spLocks noGrp="1"/>
          </p:cNvSpPr>
          <p:nvPr>
            <p:ph type="ftr" sz="quarter" idx="11"/>
          </p:nvPr>
        </p:nvSpPr>
        <p:spPr/>
        <p:txBody>
          <a:bodyPr/>
          <a:lstStyle/>
          <a:p>
            <a:r>
              <a:rPr lang="en-US" altLang="zh-TW" smtClean="0"/>
              <a:t>DS 2017: Balanced Search Trees</a:t>
            </a:r>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Yih-Kuen Tsay</a:t>
            </a:r>
            <a:endParaRPr lang="zh-TW" altLang="en-US"/>
          </a:p>
        </p:txBody>
      </p:sp>
      <p:sp>
        <p:nvSpPr>
          <p:cNvPr id="4" name="頁尾版面配置區 3"/>
          <p:cNvSpPr>
            <a:spLocks noGrp="1"/>
          </p:cNvSpPr>
          <p:nvPr>
            <p:ph type="ftr" sz="quarter" idx="11"/>
          </p:nvPr>
        </p:nvSpPr>
        <p:spPr/>
        <p:txBody>
          <a:bodyPr/>
          <a:lstStyle/>
          <a:p>
            <a:r>
              <a:rPr lang="en-US" altLang="zh-TW" smtClean="0"/>
              <a:t>DS 2017: Balanced Search Trees</a:t>
            </a: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Yih-Kuen Tsay</a:t>
            </a:r>
            <a:endParaRPr lang="zh-TW" altLang="en-US"/>
          </a:p>
        </p:txBody>
      </p:sp>
      <p:sp>
        <p:nvSpPr>
          <p:cNvPr id="3" name="頁尾版面配置區 2"/>
          <p:cNvSpPr>
            <a:spLocks noGrp="1"/>
          </p:cNvSpPr>
          <p:nvPr>
            <p:ph type="ftr" sz="quarter" idx="11"/>
          </p:nvPr>
        </p:nvSpPr>
        <p:spPr/>
        <p:txBody>
          <a:bodyPr/>
          <a:lstStyle/>
          <a:p>
            <a:r>
              <a:rPr lang="en-US" altLang="zh-TW" smtClean="0"/>
              <a:t>DS 2017: Balanced Search Trees</a:t>
            </a:r>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2017: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2017: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2017: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2017: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7814"/>
            <a:ext cx="8229600" cy="839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按一下以編輯母片標題樣式</a:t>
            </a:r>
            <a:endParaRPr lang="en-US" altLang="zh-TW" dirty="0" smtClean="0"/>
          </a:p>
        </p:txBody>
      </p:sp>
      <p:sp>
        <p:nvSpPr>
          <p:cNvPr id="23555" name="Rectangle 3"/>
          <p:cNvSpPr>
            <a:spLocks noGrp="1" noChangeArrowheads="1"/>
          </p:cNvSpPr>
          <p:nvPr>
            <p:ph type="body" idx="1"/>
          </p:nvPr>
        </p:nvSpPr>
        <p:spPr bwMode="auto">
          <a:xfrm>
            <a:off x="457200" y="1250950"/>
            <a:ext cx="8229600" cy="5226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a:t>
            </a:r>
            <a:endParaRPr lang="en-US" altLang="zh-TW" dirty="0" smtClean="0"/>
          </a:p>
          <a:p>
            <a:pPr lvl="1"/>
            <a:r>
              <a:rPr lang="en-US" altLang="zh-TW" dirty="0" err="1" smtClean="0"/>
              <a:t>第二層</a:t>
            </a:r>
            <a:endParaRPr lang="en-US" altLang="zh-TW" dirty="0" smtClean="0"/>
          </a:p>
          <a:p>
            <a:pPr lvl="2"/>
            <a:r>
              <a:rPr lang="en-US" altLang="zh-TW" dirty="0" err="1" smtClean="0"/>
              <a:t>第三層</a:t>
            </a:r>
            <a:endParaRPr lang="en-US" altLang="zh-TW" dirty="0" smtClean="0"/>
          </a:p>
          <a:p>
            <a:pPr lvl="3"/>
            <a:r>
              <a:rPr lang="en-US" altLang="zh-TW" dirty="0" err="1" smtClean="0"/>
              <a:t>第四層</a:t>
            </a:r>
            <a:endParaRPr lang="en-US" altLang="zh-TW" dirty="0" smtClean="0"/>
          </a:p>
          <a:p>
            <a:pPr lvl="4"/>
            <a:r>
              <a:rPr lang="en-US" altLang="zh-TW" dirty="0" err="1" smtClean="0"/>
              <a:t>第五層</a:t>
            </a:r>
            <a:endParaRPr lang="en-US" altLang="zh-TW" dirty="0" smtClean="0"/>
          </a:p>
        </p:txBody>
      </p:sp>
      <p:sp>
        <p:nvSpPr>
          <p:cNvPr id="197636" name="Rectangle 4"/>
          <p:cNvSpPr>
            <a:spLocks noGrp="1" noChangeArrowheads="1"/>
          </p:cNvSpPr>
          <p:nvPr>
            <p:ph type="dt" sz="half" idx="2"/>
          </p:nvPr>
        </p:nvSpPr>
        <p:spPr bwMode="auto">
          <a:xfrm>
            <a:off x="457200" y="6553200"/>
            <a:ext cx="2043098"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smtClean="0"/>
            </a:lvl1pPr>
          </a:lstStyle>
          <a:p>
            <a:pPr>
              <a:defRPr/>
            </a:pPr>
            <a:r>
              <a:rPr lang="en-US" altLang="zh-TW" smtClean="0"/>
              <a:t>Yih-Kuen Tsay</a:t>
            </a:r>
            <a:endParaRPr lang="en-US" altLang="zh-TW" dirty="0"/>
          </a:p>
        </p:txBody>
      </p:sp>
      <p:sp>
        <p:nvSpPr>
          <p:cNvPr id="197637" name="Rectangle 5"/>
          <p:cNvSpPr>
            <a:spLocks noGrp="1" noChangeArrowheads="1"/>
          </p:cNvSpPr>
          <p:nvPr>
            <p:ph type="ftr" sz="quarter" idx="3"/>
          </p:nvPr>
        </p:nvSpPr>
        <p:spPr bwMode="auto">
          <a:xfrm>
            <a:off x="2590800" y="6553200"/>
            <a:ext cx="5181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smtClean="0"/>
            </a:lvl1pPr>
          </a:lstStyle>
          <a:p>
            <a:pPr>
              <a:defRPr/>
            </a:pPr>
            <a:r>
              <a:rPr lang="en-US" altLang="zh-TW" smtClean="0"/>
              <a:t>DS 2017: Balanced Search Trees</a:t>
            </a:r>
            <a:endParaRPr lang="en-US" altLang="zh-TW" dirty="0"/>
          </a:p>
        </p:txBody>
      </p:sp>
      <p:sp>
        <p:nvSpPr>
          <p:cNvPr id="197638"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976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TW" altLang="en-US"/>
          </a:p>
        </p:txBody>
      </p:sp>
      <p:sp>
        <p:nvSpPr>
          <p:cNvPr id="197640" name="Line 8"/>
          <p:cNvSpPr>
            <a:spLocks noChangeShapeType="1"/>
          </p:cNvSpPr>
          <p:nvPr/>
        </p:nvSpPr>
        <p:spPr bwMode="auto">
          <a:xfrm>
            <a:off x="438150" y="6553200"/>
            <a:ext cx="8229600" cy="0"/>
          </a:xfrm>
          <a:prstGeom prst="line">
            <a:avLst/>
          </a:prstGeom>
          <a:noFill/>
          <a:ln w="19050">
            <a:solidFill>
              <a:schemeClr val="accent1"/>
            </a:solidFill>
            <a:round/>
            <a:headEnd/>
            <a:tailEnd/>
          </a:ln>
          <a:effectLst/>
        </p:spPr>
        <p:txBody>
          <a:bodyPr/>
          <a:lstStyle/>
          <a:p>
            <a:pPr>
              <a:defRPr/>
            </a:pPr>
            <a:endParaRPr lang="zh-TW" altLang="en-US"/>
          </a:p>
        </p:txBody>
      </p:sp>
      <p:grpSp>
        <p:nvGrpSpPr>
          <p:cNvPr id="2" name="群組 11"/>
          <p:cNvGrpSpPr/>
          <p:nvPr userDrawn="1"/>
        </p:nvGrpSpPr>
        <p:grpSpPr>
          <a:xfrm>
            <a:off x="6858000" y="14288"/>
            <a:ext cx="2286000" cy="366712"/>
            <a:chOff x="6858000" y="14288"/>
            <a:chExt cx="2286000" cy="366712"/>
          </a:xfrm>
        </p:grpSpPr>
        <p:sp>
          <p:nvSpPr>
            <p:cNvPr id="197641" name="Text Box 9"/>
            <p:cNvSpPr txBox="1">
              <a:spLocks noChangeArrowheads="1"/>
            </p:cNvSpPr>
            <p:nvPr userDrawn="1"/>
          </p:nvSpPr>
          <p:spPr bwMode="auto">
            <a:xfrm>
              <a:off x="6858000" y="14288"/>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smtClean="0"/>
                <a:t>SVVRL  </a:t>
              </a:r>
              <a:r>
                <a:rPr lang="en-US" altLang="zh-TW" dirty="0"/>
                <a:t>@  IM.NTU</a:t>
              </a:r>
            </a:p>
          </p:txBody>
        </p:sp>
        <p:pic>
          <p:nvPicPr>
            <p:cNvPr id="23562" name="Picture 10" descr="NTU_Logo_small"/>
            <p:cNvPicPr>
              <a:picLocks noChangeAspect="1" noChangeArrowheads="1"/>
            </p:cNvPicPr>
            <p:nvPr userDrawn="1"/>
          </p:nvPicPr>
          <p:blipFill>
            <a:blip r:embed="rId16" cstate="print"/>
            <a:srcRect/>
            <a:stretch>
              <a:fillRect/>
            </a:stretch>
          </p:blipFill>
          <p:spPr bwMode="auto">
            <a:xfrm>
              <a:off x="7786710" y="50800"/>
              <a:ext cx="304800" cy="304800"/>
            </a:xfrm>
            <a:prstGeom prst="rect">
              <a:avLst/>
            </a:prstGeom>
            <a:noFill/>
            <a:ln w="9525">
              <a:noFill/>
              <a:miter lim="800000"/>
              <a:headEnd/>
              <a:tailEnd/>
            </a:ln>
          </p:spPr>
        </p:pic>
      </p:grpSp>
      <p:sp>
        <p:nvSpPr>
          <p:cNvPr id="11" name="文字方塊 10"/>
          <p:cNvSpPr txBox="1"/>
          <p:nvPr userDrawn="1"/>
        </p:nvSpPr>
        <p:spPr>
          <a:xfrm>
            <a:off x="8199550" y="6588002"/>
            <a:ext cx="441146" cy="276999"/>
          </a:xfrm>
          <a:prstGeom prst="rect">
            <a:avLst/>
          </a:prstGeom>
          <a:noFill/>
        </p:spPr>
        <p:txBody>
          <a:bodyPr wrap="none" rtlCol="0">
            <a:spAutoFit/>
          </a:bodyPr>
          <a:lstStyle/>
          <a:p>
            <a:r>
              <a:rPr lang="en-US" altLang="zh-TW" sz="1200" dirty="0" smtClean="0"/>
              <a:t>/ 61</a:t>
            </a:r>
          </a:p>
        </p:txBody>
      </p:sp>
    </p:spTree>
  </p:cSld>
  <p:clrMap bg1="lt1" tx1="dk1" bg2="lt2" tx2="dk2" accent1="accent1" accent2="accent2" accent3="accent3" accent4="accent4" accent5="accent5" accent6="accent6" hlink="hlink" folHlink="folHlink"/>
  <p:sldLayoutIdLst>
    <p:sldLayoutId id="2147483675"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p:txStyles>
    <p:titleStyle>
      <a:lvl1pPr algn="l" rtl="0" eaLnBrk="0" fontAlgn="base" hangingPunct="0">
        <a:spcBef>
          <a:spcPct val="0"/>
        </a:spcBef>
        <a:spcAft>
          <a:spcPct val="0"/>
        </a:spcAft>
        <a:defRPr kumimoji="1" sz="4200">
          <a:solidFill>
            <a:schemeClr val="tx2"/>
          </a:solidFill>
          <a:latin typeface="Calibri" pitchFamily="34" charset="0"/>
          <a:ea typeface="+mj-ea"/>
          <a:cs typeface="+mj-cs"/>
        </a:defRPr>
      </a:lvl1pPr>
      <a:lvl2pPr algn="l" rtl="0" eaLnBrk="0" fontAlgn="base" hangingPunct="0">
        <a:spcBef>
          <a:spcPct val="0"/>
        </a:spcBef>
        <a:spcAft>
          <a:spcPct val="0"/>
        </a:spcAft>
        <a:defRPr kumimoji="1" sz="4200">
          <a:solidFill>
            <a:schemeClr val="tx2"/>
          </a:solidFill>
          <a:latin typeface="Arial" charset="0"/>
          <a:ea typeface="新細明體" pitchFamily="18" charset="-120"/>
        </a:defRPr>
      </a:lvl2pPr>
      <a:lvl3pPr algn="l" rtl="0" eaLnBrk="0" fontAlgn="base" hangingPunct="0">
        <a:spcBef>
          <a:spcPct val="0"/>
        </a:spcBef>
        <a:spcAft>
          <a:spcPct val="0"/>
        </a:spcAft>
        <a:defRPr kumimoji="1" sz="4200">
          <a:solidFill>
            <a:schemeClr val="tx2"/>
          </a:solidFill>
          <a:latin typeface="Arial" charset="0"/>
          <a:ea typeface="新細明體" pitchFamily="18" charset="-120"/>
        </a:defRPr>
      </a:lvl3pPr>
      <a:lvl4pPr algn="l" rtl="0" eaLnBrk="0" fontAlgn="base" hangingPunct="0">
        <a:spcBef>
          <a:spcPct val="0"/>
        </a:spcBef>
        <a:spcAft>
          <a:spcPct val="0"/>
        </a:spcAft>
        <a:defRPr kumimoji="1" sz="4200">
          <a:solidFill>
            <a:schemeClr val="tx2"/>
          </a:solidFill>
          <a:latin typeface="Arial" charset="0"/>
          <a:ea typeface="新細明體" pitchFamily="18" charset="-120"/>
        </a:defRPr>
      </a:lvl4pPr>
      <a:lvl5pPr algn="l" rtl="0" eaLnBrk="0" fontAlgn="base" hangingPunct="0">
        <a:spcBef>
          <a:spcPct val="0"/>
        </a:spcBef>
        <a:spcAft>
          <a:spcPct val="0"/>
        </a:spcAft>
        <a:defRPr kumimoji="1" sz="4200">
          <a:solidFill>
            <a:schemeClr val="tx2"/>
          </a:solidFill>
          <a:latin typeface="Arial" charset="0"/>
          <a:ea typeface="新細明體" pitchFamily="18" charset="-120"/>
        </a:defRPr>
      </a:lvl5pPr>
      <a:lvl6pPr marL="457200" algn="l" rtl="0" fontAlgn="base">
        <a:spcBef>
          <a:spcPct val="0"/>
        </a:spcBef>
        <a:spcAft>
          <a:spcPct val="0"/>
        </a:spcAft>
        <a:defRPr kumimoji="1" sz="4200">
          <a:solidFill>
            <a:schemeClr val="tx2"/>
          </a:solidFill>
          <a:latin typeface="Arial" charset="0"/>
          <a:ea typeface="新細明體" pitchFamily="18" charset="-120"/>
        </a:defRPr>
      </a:lvl6pPr>
      <a:lvl7pPr marL="914400" algn="l" rtl="0" fontAlgn="base">
        <a:spcBef>
          <a:spcPct val="0"/>
        </a:spcBef>
        <a:spcAft>
          <a:spcPct val="0"/>
        </a:spcAft>
        <a:defRPr kumimoji="1" sz="4200">
          <a:solidFill>
            <a:schemeClr val="tx2"/>
          </a:solidFill>
          <a:latin typeface="Arial" charset="0"/>
          <a:ea typeface="新細明體" pitchFamily="18" charset="-120"/>
        </a:defRPr>
      </a:lvl7pPr>
      <a:lvl8pPr marL="1371600" algn="l" rtl="0" fontAlgn="base">
        <a:spcBef>
          <a:spcPct val="0"/>
        </a:spcBef>
        <a:spcAft>
          <a:spcPct val="0"/>
        </a:spcAft>
        <a:defRPr kumimoji="1" sz="4200">
          <a:solidFill>
            <a:schemeClr val="tx2"/>
          </a:solidFill>
          <a:latin typeface="Arial" charset="0"/>
          <a:ea typeface="新細明體" pitchFamily="18" charset="-120"/>
        </a:defRPr>
      </a:lvl8pPr>
      <a:lvl9pPr marL="1828800" algn="l" rtl="0" fontAlgn="base">
        <a:spcBef>
          <a:spcPct val="0"/>
        </a:spcBef>
        <a:spcAft>
          <a:spcPct val="0"/>
        </a:spcAft>
        <a:defRPr kumimoji="1" sz="42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Calibri" pitchFamily="34"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Calibri" pitchFamily="34"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Calibri" pitchFamily="34"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Calibri" pitchFamily="34"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Calibri" pitchFamily="34"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Yih-Kuen Tsay</a:t>
            </a:r>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TW" smtClean="0"/>
              <a:t>DS 2017: Balanced Search Trees</a:t>
            </a:r>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914401" y="1412776"/>
            <a:ext cx="7330008" cy="2160240"/>
          </a:xfrm>
        </p:spPr>
        <p:txBody>
          <a:bodyPr/>
          <a:lstStyle/>
          <a:p>
            <a:pPr>
              <a:spcBef>
                <a:spcPts val="0"/>
              </a:spcBef>
            </a:pPr>
            <a:r>
              <a:rPr lang="en-US" altLang="zh-TW" sz="4800" dirty="0" smtClean="0"/>
              <a:t/>
            </a:r>
            <a:br>
              <a:rPr lang="en-US" altLang="zh-TW" sz="4800" dirty="0" smtClean="0"/>
            </a:br>
            <a:r>
              <a:rPr lang="en-US" altLang="zh-TW" sz="4800" dirty="0" smtClean="0"/>
              <a:t>Balanced Search Trees</a:t>
            </a:r>
            <a:br>
              <a:rPr lang="en-US" altLang="zh-TW" sz="4800" dirty="0" smtClean="0"/>
            </a:br>
            <a:endParaRPr lang="zh-TW" altLang="en-US" sz="3600" dirty="0"/>
          </a:p>
        </p:txBody>
      </p:sp>
      <p:sp>
        <p:nvSpPr>
          <p:cNvPr id="3" name="副標題 2"/>
          <p:cNvSpPr>
            <a:spLocks noGrp="1"/>
          </p:cNvSpPr>
          <p:nvPr>
            <p:ph type="subTitle" idx="1"/>
          </p:nvPr>
        </p:nvSpPr>
        <p:spPr>
          <a:xfrm>
            <a:off x="1331168" y="4005064"/>
            <a:ext cx="6553200" cy="2664296"/>
          </a:xfrm>
        </p:spPr>
        <p:txBody>
          <a:bodyPr/>
          <a:lstStyle/>
          <a:p>
            <a:pPr eaLnBrk="1" hangingPunct="1">
              <a:lnSpc>
                <a:spcPct val="90000"/>
              </a:lnSpc>
            </a:pPr>
            <a:endParaRPr lang="en-US" altLang="zh-TW" sz="2400" b="1" dirty="0" smtClean="0"/>
          </a:p>
          <a:p>
            <a:pPr eaLnBrk="1" hangingPunct="1">
              <a:lnSpc>
                <a:spcPct val="90000"/>
              </a:lnSpc>
            </a:pPr>
            <a:r>
              <a:rPr lang="en-US" altLang="zh-TW" sz="2400" b="1" dirty="0" smtClean="0"/>
              <a:t>Yih-Kuen Tsay</a:t>
            </a:r>
          </a:p>
          <a:p>
            <a:pPr eaLnBrk="1" hangingPunct="1">
              <a:lnSpc>
                <a:spcPct val="90000"/>
              </a:lnSpc>
            </a:pPr>
            <a:r>
              <a:rPr lang="en-US" altLang="zh-TW" sz="2400" dirty="0" smtClean="0"/>
              <a:t>Dept. of Information Management</a:t>
            </a:r>
          </a:p>
          <a:p>
            <a:pPr eaLnBrk="1" hangingPunct="1">
              <a:lnSpc>
                <a:spcPct val="90000"/>
              </a:lnSpc>
            </a:pPr>
            <a:r>
              <a:rPr lang="en-US" altLang="zh-TW" sz="2400" dirty="0" smtClean="0"/>
              <a:t>National Taiwan University</a:t>
            </a:r>
          </a:p>
          <a:p>
            <a:pPr eaLnBrk="1" hangingPunct="1">
              <a:lnSpc>
                <a:spcPct val="90000"/>
              </a:lnSpc>
            </a:pPr>
            <a:endParaRPr lang="en-US" altLang="zh-TW" sz="1200" dirty="0" smtClean="0"/>
          </a:p>
          <a:p>
            <a:pPr eaLnBrk="1" hangingPunct="1">
              <a:lnSpc>
                <a:spcPct val="90000"/>
              </a:lnSpc>
            </a:pPr>
            <a:r>
              <a:rPr lang="en-US" altLang="zh-TW" sz="2400" dirty="0" smtClean="0"/>
              <a:t>Based on [</a:t>
            </a:r>
            <a:r>
              <a:rPr lang="en-US" altLang="zh-TW" sz="2400" dirty="0" err="1" smtClean="0"/>
              <a:t>Carrano</a:t>
            </a:r>
            <a:r>
              <a:rPr lang="en-US" altLang="zh-TW" sz="2400" dirty="0" smtClean="0"/>
              <a:t> and Henry 2013]</a:t>
            </a:r>
          </a:p>
          <a:p>
            <a:pPr eaLnBrk="1" hangingPunct="1">
              <a:lnSpc>
                <a:spcPct val="90000"/>
              </a:lnSpc>
            </a:pPr>
            <a:endParaRPr lang="en-US" altLang="zh-TW" sz="2400" dirty="0" smtClean="0"/>
          </a:p>
          <a:p>
            <a:pPr eaLnBrk="1" hangingPunct="1">
              <a:lnSpc>
                <a:spcPct val="90000"/>
              </a:lnSpc>
            </a:pPr>
            <a:endParaRPr lang="en-US" altLang="zh-TW" sz="1200" dirty="0" smtClean="0"/>
          </a:p>
          <a:p>
            <a:pPr eaLnBrk="1" hangingPunct="1">
              <a:lnSpc>
                <a:spcPct val="90000"/>
              </a:lnSpc>
            </a:pPr>
            <a:endParaRPr lang="zh-TW" altLang="en-US" sz="2400"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1</a:t>
            </a:fld>
            <a:endParaRPr lang="en-US" altLang="zh-TW"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 (1/2)</a:t>
            </a:r>
            <a:endParaRPr lang="zh-TW" altLang="en-US" dirty="0"/>
          </a:p>
        </p:txBody>
      </p:sp>
      <p:sp>
        <p:nvSpPr>
          <p:cNvPr id="3" name="內容版面配置區 2"/>
          <p:cNvSpPr>
            <a:spLocks noGrp="1"/>
          </p:cNvSpPr>
          <p:nvPr>
            <p:ph idx="1"/>
          </p:nvPr>
        </p:nvSpPr>
        <p:spPr/>
        <p:txBody>
          <a:bodyPr/>
          <a:lstStyle/>
          <a:p>
            <a:r>
              <a:rPr lang="en-US" altLang="zh-TW" dirty="0" smtClean="0"/>
              <a:t>The performance of a search tree is closely related to the height of the tree.</a:t>
            </a:r>
          </a:p>
          <a:p>
            <a:r>
              <a:rPr lang="en-US" altLang="zh-TW" dirty="0" smtClean="0">
                <a:ea typeface="新細明體" charset="-120"/>
              </a:rPr>
              <a:t>The height of a search tree is affected by insertions and removals.</a:t>
            </a:r>
          </a:p>
          <a:p>
            <a:r>
              <a:rPr lang="en-US" altLang="zh-TW" dirty="0" smtClean="0">
                <a:ea typeface="新細明體" charset="-120"/>
              </a:rPr>
              <a:t>Possible range of the height of a binary tree:</a:t>
            </a:r>
          </a:p>
          <a:p>
            <a:pPr lvl="1"/>
            <a:r>
              <a:rPr lang="en-US" altLang="zh-TW" dirty="0" smtClean="0">
                <a:ea typeface="新細明體" charset="-120"/>
              </a:rPr>
              <a:t>Minimum: log</a:t>
            </a:r>
            <a:r>
              <a:rPr lang="en-US" altLang="zh-TW" baseline="-25000" dirty="0" smtClean="0">
                <a:ea typeface="新細明體" charset="-120"/>
              </a:rPr>
              <a:t>2</a:t>
            </a:r>
            <a:r>
              <a:rPr lang="en-US" altLang="zh-TW" dirty="0" smtClean="0">
                <a:ea typeface="新細明體" charset="-120"/>
              </a:rPr>
              <a:t> (</a:t>
            </a:r>
            <a:r>
              <a:rPr lang="en-US" altLang="zh-TW" i="1" dirty="0" smtClean="0">
                <a:ea typeface="新細明體" charset="-120"/>
              </a:rPr>
              <a:t>n</a:t>
            </a:r>
            <a:r>
              <a:rPr lang="en-US" altLang="zh-TW" dirty="0" smtClean="0">
                <a:ea typeface="新細明體" charset="-120"/>
              </a:rPr>
              <a:t> + 1)</a:t>
            </a:r>
          </a:p>
          <a:p>
            <a:pPr lvl="1"/>
            <a:r>
              <a:rPr lang="en-US" altLang="zh-TW" dirty="0" smtClean="0">
                <a:ea typeface="新細明體" charset="-120"/>
              </a:rPr>
              <a:t>Maximum: </a:t>
            </a:r>
            <a:r>
              <a:rPr lang="en-US" altLang="zh-TW" i="1" dirty="0" smtClean="0">
                <a:ea typeface="新細明體" charset="-120"/>
              </a:rPr>
              <a:t>n</a:t>
            </a:r>
            <a:endParaRPr lang="en-US" altLang="zh-TW" dirty="0" smtClean="0">
              <a:ea typeface="新細明體" charset="-120"/>
            </a:endParaRPr>
          </a:p>
          <a:p>
            <a:r>
              <a:rPr lang="en-US" altLang="zh-TW" dirty="0" smtClean="0">
                <a:ea typeface="新細明體" charset="-120"/>
              </a:rPr>
              <a:t>Various search trees can retain balance despite insertions and removals:</a:t>
            </a:r>
          </a:p>
          <a:p>
            <a:pPr lvl="1"/>
            <a:r>
              <a:rPr lang="en-US" altLang="zh-TW" dirty="0" smtClean="0">
                <a:ea typeface="新細明體" charset="-120"/>
              </a:rPr>
              <a:t>2-3 trees, 2-3-4 trees, red-black trees, AVL trees, etc.</a:t>
            </a:r>
          </a:p>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 (2/2)</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07504" y="5723964"/>
            <a:ext cx="9058955" cy="369332"/>
          </a:xfrm>
          <a:prstGeom prst="rect">
            <a:avLst/>
          </a:prstGeom>
          <a:noFill/>
        </p:spPr>
        <p:txBody>
          <a:bodyPr wrap="none" rtlCol="0">
            <a:spAutoFit/>
          </a:bodyPr>
          <a:lstStyle/>
          <a:p>
            <a:pPr marL="342900" indent="-342900">
              <a:buAutoNum type="alphaLcParenBoth"/>
            </a:pPr>
            <a:r>
              <a:rPr lang="en-US" altLang="zh-TW" dirty="0" smtClean="0"/>
              <a:t>A binary search tree of maximum height; (b) a binary search tree of minimum height</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686226" y="1214855"/>
            <a:ext cx="5982118" cy="44781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(1/6)</a:t>
            </a:r>
            <a:endParaRPr lang="zh-TW" altLang="en-US" dirty="0"/>
          </a:p>
        </p:txBody>
      </p:sp>
      <p:sp>
        <p:nvSpPr>
          <p:cNvPr id="3" name="內容版面配置區 2"/>
          <p:cNvSpPr>
            <a:spLocks noGrp="1"/>
          </p:cNvSpPr>
          <p:nvPr>
            <p:ph idx="1"/>
          </p:nvPr>
        </p:nvSpPr>
        <p:spPr/>
        <p:txBody>
          <a:bodyPr/>
          <a:lstStyle/>
          <a:p>
            <a:r>
              <a:rPr lang="en-US" altLang="zh-TW" dirty="0" smtClean="0"/>
              <a:t>A </a:t>
            </a:r>
            <a:r>
              <a:rPr lang="en-US" altLang="zh-TW" b="1" dirty="0" smtClean="0">
                <a:solidFill>
                  <a:srgbClr val="0070C0"/>
                </a:solidFill>
              </a:rPr>
              <a:t>2-3 tree</a:t>
            </a:r>
            <a:r>
              <a:rPr lang="en-US" altLang="zh-TW" dirty="0" smtClean="0"/>
              <a:t> is a (search) tree in which</a:t>
            </a:r>
          </a:p>
          <a:p>
            <a:pPr lvl="1"/>
            <a:r>
              <a:rPr lang="en-US" altLang="zh-TW" dirty="0" smtClean="0"/>
              <a:t>each internal node has either 2 or 3 children and</a:t>
            </a:r>
          </a:p>
          <a:p>
            <a:pPr lvl="1"/>
            <a:r>
              <a:rPr lang="en-US" altLang="zh-TW" dirty="0" smtClean="0"/>
              <a:t>all leaves are at the same level.</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613810" y="5579948"/>
            <a:ext cx="2326342" cy="369332"/>
          </a:xfrm>
          <a:prstGeom prst="rect">
            <a:avLst/>
          </a:prstGeom>
          <a:noFill/>
        </p:spPr>
        <p:txBody>
          <a:bodyPr wrap="none" rtlCol="0">
            <a:spAutoFit/>
          </a:bodyPr>
          <a:lstStyle/>
          <a:p>
            <a:pPr marL="342900" indent="-342900"/>
            <a:r>
              <a:rPr lang="en-US" altLang="zh-TW" dirty="0" smtClean="0"/>
              <a:t>A 2-3 tree of height 3</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2670175" y="2877220"/>
            <a:ext cx="4316413" cy="2640012"/>
          </a:xfrm>
          <a:prstGeom prst="rect">
            <a:avLst/>
          </a:prstGeom>
          <a:noFill/>
          <a:ln w="9525">
            <a:noFill/>
            <a:miter lim="800000"/>
            <a:headEnd/>
            <a:tailEnd/>
          </a:ln>
          <a:effectLst/>
        </p:spPr>
      </p:pic>
      <p:cxnSp>
        <p:nvCxnSpPr>
          <p:cNvPr id="12" name="直線單箭頭接點 11"/>
          <p:cNvCxnSpPr>
            <a:stCxn id="14" idx="3"/>
          </p:cNvCxnSpPr>
          <p:nvPr/>
        </p:nvCxnSpPr>
        <p:spPr bwMode="auto">
          <a:xfrm>
            <a:off x="2594491" y="3613666"/>
            <a:ext cx="609357" cy="391398"/>
          </a:xfrm>
          <a:prstGeom prst="straightConnector1">
            <a:avLst/>
          </a:prstGeom>
          <a:noFill/>
          <a:ln w="12700" cap="sq" cmpd="sng" algn="ctr">
            <a:solidFill>
              <a:srgbClr val="000000"/>
            </a:solidFill>
            <a:prstDash val="solid"/>
            <a:round/>
            <a:headEnd type="none" w="sm" len="sm"/>
            <a:tailEnd type="arrow"/>
          </a:ln>
          <a:effectLst/>
        </p:spPr>
      </p:cxnSp>
      <p:sp>
        <p:nvSpPr>
          <p:cNvPr id="14" name="文字方塊 13"/>
          <p:cNvSpPr txBox="1"/>
          <p:nvPr/>
        </p:nvSpPr>
        <p:spPr>
          <a:xfrm>
            <a:off x="1691680" y="3429000"/>
            <a:ext cx="902811" cy="369332"/>
          </a:xfrm>
          <a:prstGeom prst="rect">
            <a:avLst/>
          </a:prstGeom>
          <a:noFill/>
        </p:spPr>
        <p:txBody>
          <a:bodyPr wrap="none" rtlCol="0">
            <a:spAutoFit/>
          </a:bodyPr>
          <a:lstStyle/>
          <a:p>
            <a:r>
              <a:rPr lang="en-US" altLang="zh-TW" dirty="0" smtClean="0"/>
              <a:t>2-node</a:t>
            </a:r>
            <a:endParaRPr lang="zh-TW" altLang="en-US" dirty="0"/>
          </a:p>
        </p:txBody>
      </p:sp>
      <p:cxnSp>
        <p:nvCxnSpPr>
          <p:cNvPr id="15" name="直線單箭頭接點 14"/>
          <p:cNvCxnSpPr>
            <a:stCxn id="16" idx="1"/>
          </p:cNvCxnSpPr>
          <p:nvPr/>
        </p:nvCxnSpPr>
        <p:spPr bwMode="auto">
          <a:xfrm flipH="1">
            <a:off x="6266899" y="3613666"/>
            <a:ext cx="609357" cy="391398"/>
          </a:xfrm>
          <a:prstGeom prst="straightConnector1">
            <a:avLst/>
          </a:prstGeom>
          <a:noFill/>
          <a:ln w="12700" cap="sq" cmpd="sng" algn="ctr">
            <a:solidFill>
              <a:srgbClr val="000000"/>
            </a:solidFill>
            <a:prstDash val="solid"/>
            <a:round/>
            <a:headEnd type="none" w="sm" len="sm"/>
            <a:tailEnd type="arrow"/>
          </a:ln>
          <a:effectLst/>
        </p:spPr>
      </p:cxnSp>
      <p:sp>
        <p:nvSpPr>
          <p:cNvPr id="16" name="文字方塊 15"/>
          <p:cNvSpPr txBox="1"/>
          <p:nvPr/>
        </p:nvSpPr>
        <p:spPr>
          <a:xfrm>
            <a:off x="6876256" y="3429000"/>
            <a:ext cx="902811" cy="369332"/>
          </a:xfrm>
          <a:prstGeom prst="rect">
            <a:avLst/>
          </a:prstGeom>
          <a:noFill/>
        </p:spPr>
        <p:txBody>
          <a:bodyPr wrap="square" rtlCol="0">
            <a:spAutoFit/>
          </a:bodyPr>
          <a:lstStyle/>
          <a:p>
            <a:r>
              <a:rPr lang="en-US" altLang="zh-TW" dirty="0" smtClean="0"/>
              <a:t>3-node</a:t>
            </a:r>
            <a:endParaRPr lang="zh-TW" altLang="en-US" dirty="0"/>
          </a:p>
        </p:txBody>
      </p:sp>
      <p:cxnSp>
        <p:nvCxnSpPr>
          <p:cNvPr id="26" name="直線單箭頭接點 25"/>
          <p:cNvCxnSpPr>
            <a:stCxn id="14" idx="3"/>
          </p:cNvCxnSpPr>
          <p:nvPr/>
        </p:nvCxnSpPr>
        <p:spPr bwMode="auto">
          <a:xfrm>
            <a:off x="2594491" y="3613666"/>
            <a:ext cx="1905501" cy="391398"/>
          </a:xfrm>
          <a:prstGeom prst="straightConnector1">
            <a:avLst/>
          </a:prstGeom>
          <a:noFill/>
          <a:ln w="12700" cap="sq" cmpd="sng" algn="ctr">
            <a:solidFill>
              <a:srgbClr val="000000"/>
            </a:solidFill>
            <a:prstDash val="solid"/>
            <a:round/>
            <a:headEnd type="none" w="sm" len="sm"/>
            <a:tailEnd type="arrow"/>
          </a:ln>
          <a:effectLst/>
        </p:spPr>
      </p:cxnSp>
      <p:cxnSp>
        <p:nvCxnSpPr>
          <p:cNvPr id="32" name="直線單箭頭接點 31"/>
          <p:cNvCxnSpPr>
            <a:stCxn id="16" idx="1"/>
          </p:cNvCxnSpPr>
          <p:nvPr/>
        </p:nvCxnSpPr>
        <p:spPr bwMode="auto">
          <a:xfrm flipH="1" flipV="1">
            <a:off x="5042763" y="3284984"/>
            <a:ext cx="1833493" cy="328682"/>
          </a:xfrm>
          <a:prstGeom prst="straightConnector1">
            <a:avLst/>
          </a:prstGeom>
          <a:noFill/>
          <a:ln w="12700" cap="sq" cmpd="sng" algn="ctr">
            <a:solidFill>
              <a:srgbClr val="00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(2/6)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11760" y="4643844"/>
            <a:ext cx="4326826" cy="369332"/>
          </a:xfrm>
          <a:prstGeom prst="rect">
            <a:avLst/>
          </a:prstGeom>
          <a:noFill/>
        </p:spPr>
        <p:txBody>
          <a:bodyPr wrap="none" rtlCol="0">
            <a:spAutoFit/>
          </a:bodyPr>
          <a:lstStyle/>
          <a:p>
            <a:pPr marL="342900" indent="-342900"/>
            <a:r>
              <a:rPr lang="en-US" altLang="zh-TW" dirty="0" smtClean="0"/>
              <a:t>Rules for placing data items in a 2-3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28732" y="1700808"/>
            <a:ext cx="8319732" cy="2950732"/>
          </a:xfrm>
          <a:prstGeom prst="rect">
            <a:avLst/>
          </a:prstGeom>
          <a:noFill/>
          <a:ln w="9525">
            <a:noFill/>
            <a:miter lim="800000"/>
            <a:headEnd/>
            <a:tailEnd/>
          </a:ln>
          <a:effectLst/>
        </p:spPr>
      </p:pic>
      <p:sp>
        <p:nvSpPr>
          <p:cNvPr id="10" name="文字方塊 9"/>
          <p:cNvSpPr txBox="1"/>
          <p:nvPr/>
        </p:nvSpPr>
        <p:spPr>
          <a:xfrm>
            <a:off x="467544" y="5507940"/>
            <a:ext cx="8028160" cy="400110"/>
          </a:xfrm>
          <a:prstGeom prst="rect">
            <a:avLst/>
          </a:prstGeom>
          <a:noFill/>
        </p:spPr>
        <p:txBody>
          <a:bodyPr wrap="none" rtlCol="0">
            <a:spAutoFit/>
          </a:bodyPr>
          <a:lstStyle/>
          <a:p>
            <a:r>
              <a:rPr lang="en-US" altLang="zh-TW" sz="2000" dirty="0" smtClean="0"/>
              <a:t>The rules imply that a node may contain either one or two data items.</a:t>
            </a:r>
            <a:endParaRPr lang="zh-TW"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(3/6)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963060" y="5445224"/>
            <a:ext cx="1185004" cy="369332"/>
          </a:xfrm>
          <a:prstGeom prst="rect">
            <a:avLst/>
          </a:prstGeom>
          <a:noFill/>
        </p:spPr>
        <p:txBody>
          <a:bodyPr wrap="none" rtlCol="0">
            <a:spAutoFit/>
          </a:bodyPr>
          <a:lstStyle/>
          <a:p>
            <a:pPr marL="342900" indent="-342900"/>
            <a:r>
              <a:rPr lang="en-US" altLang="zh-TW" dirty="0" smtClean="0"/>
              <a:t>A 2-3 tree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467544" y="1817250"/>
            <a:ext cx="8280920" cy="34474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7</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(4/6)</a:t>
            </a:r>
            <a:endParaRPr lang="zh-TW" altLang="en-US" sz="3800" dirty="0" smtClean="0"/>
          </a:p>
        </p:txBody>
      </p:sp>
      <p:sp>
        <p:nvSpPr>
          <p:cNvPr id="197636" name="Text Box 4"/>
          <p:cNvSpPr txBox="1">
            <a:spLocks noChangeArrowheads="1"/>
          </p:cNvSpPr>
          <p:nvPr/>
        </p:nvSpPr>
        <p:spPr bwMode="auto">
          <a:xfrm>
            <a:off x="228600" y="1375023"/>
            <a:ext cx="8735888" cy="507831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 class of nodes for a link-based 2-3 tree. </a:t>
            </a:r>
          </a:p>
          <a:p>
            <a:pPr>
              <a:defRPr/>
            </a:pPr>
            <a:r>
              <a:rPr lang="en-US" altLang="zh-TW" dirty="0" smtClean="0">
                <a:solidFill>
                  <a:srgbClr val="00B0F0"/>
                </a:solidFill>
                <a:latin typeface="Lucida Sans Typewriter" pitchFamily="49" charset="0"/>
              </a:rPr>
              <a:t> @file </a:t>
            </a:r>
            <a:r>
              <a:rPr lang="en-US" altLang="zh-TW" dirty="0" err="1" smtClean="0">
                <a:solidFill>
                  <a:srgbClr val="00B0F0"/>
                </a:solidFill>
                <a:latin typeface="Lucida Sans Typewriter" pitchFamily="49" charset="0"/>
              </a:rPr>
              <a:t>TriNode.h</a:t>
            </a:r>
            <a:r>
              <a:rPr lang="en-US" altLang="zh-TW" dirty="0" smtClean="0">
                <a:solidFill>
                  <a:srgbClr val="00B0F0"/>
                </a:solidFill>
                <a:latin typeface="Lucida Sans Typewriter" pitchFamily="49" charset="0"/>
              </a:rPr>
              <a:t> */ </a:t>
            </a:r>
          </a:p>
          <a:p>
            <a:pPr>
              <a:defRPr/>
            </a:pPr>
            <a:r>
              <a:rPr lang="en-US" altLang="zh-TW" dirty="0" smtClean="0">
                <a:latin typeface="Lucida Sans Typewriter" pitchFamily="49" charset="0"/>
              </a:rPr>
              <a:t>#</a:t>
            </a:r>
            <a:r>
              <a:rPr lang="en-US" altLang="zh-TW" dirty="0" err="1" smtClean="0">
                <a:latin typeface="Lucida Sans Typewriter" pitchFamily="49" charset="0"/>
              </a:rPr>
              <a:t>ifndef</a:t>
            </a:r>
            <a:r>
              <a:rPr lang="en-US" altLang="zh-TW" dirty="0" smtClean="0">
                <a:latin typeface="Lucida Sans Typewriter" pitchFamily="49" charset="0"/>
              </a:rPr>
              <a:t> _TRI_NODE </a:t>
            </a:r>
          </a:p>
          <a:p>
            <a:pPr>
              <a:defRPr/>
            </a:pPr>
            <a:r>
              <a:rPr lang="en-US" altLang="zh-TW" dirty="0" smtClean="0">
                <a:latin typeface="Lucida Sans Typewriter" pitchFamily="49" charset="0"/>
              </a:rPr>
              <a:t>#define _TRI_NODE </a:t>
            </a:r>
          </a:p>
          <a:p>
            <a:pPr>
              <a:defRPr/>
            </a:pPr>
            <a:r>
              <a:rPr lang="en-US" altLang="zh-TW" b="1" dirty="0" smtClean="0">
                <a:solidFill>
                  <a:srgbClr val="0070C0"/>
                </a:solidFill>
                <a:latin typeface="Lucida Sans Typewriter" pitchFamily="49" charset="0"/>
              </a:rPr>
              <a:t>template</a:t>
            </a:r>
            <a:r>
              <a:rPr lang="en-US" altLang="zh-TW" dirty="0" smtClean="0">
                <a:latin typeface="Lucida Sans Typewriter" pitchFamily="49" charset="0"/>
              </a:rPr>
              <a:t>&lt;</a:t>
            </a:r>
            <a:r>
              <a:rPr lang="en-US" altLang="zh-TW" b="1" dirty="0" smtClean="0">
                <a:solidFill>
                  <a:srgbClr val="0070C0"/>
                </a:solidFill>
                <a:latin typeface="Lucida Sans Typewriter" pitchFamily="49" charset="0"/>
              </a:rPr>
              <a:t>class</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&gt; </a:t>
            </a:r>
          </a:p>
          <a:p>
            <a:pPr>
              <a:defRPr/>
            </a:pPr>
            <a:r>
              <a:rPr lang="en-US" altLang="zh-TW" b="1" dirty="0" smtClean="0">
                <a:solidFill>
                  <a:srgbClr val="0070C0"/>
                </a:solidFill>
                <a:latin typeface="Lucida Sans Typewriter" pitchFamily="49" charset="0"/>
              </a:rPr>
              <a:t>class</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 </a:t>
            </a:r>
          </a:p>
          <a:p>
            <a:pPr>
              <a:defRPr/>
            </a:pPr>
            <a:r>
              <a:rPr lang="en-US" altLang="zh-TW" b="1" dirty="0" smtClean="0">
                <a:solidFill>
                  <a:srgbClr val="0070C0"/>
                </a:solidFill>
                <a:latin typeface="Lucida Sans Typewriter" pitchFamily="49" charset="0"/>
              </a:rPr>
              <a:t>private</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smallItem</a:t>
            </a:r>
            <a:r>
              <a:rPr lang="en-US" altLang="zh-TW" dirty="0" smtClean="0">
                <a:latin typeface="Lucida Sans Typewriter" pitchFamily="49" charset="0"/>
              </a:rPr>
              <a:t>, </a:t>
            </a:r>
            <a:r>
              <a:rPr lang="en-US" altLang="zh-TW" dirty="0" err="1" smtClean="0">
                <a:latin typeface="Lucida Sans Typewriter" pitchFamily="49" charset="0"/>
              </a:rPr>
              <a:t>largeItem</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Data portion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Left-child pointer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Middle-child pointer</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Right-child pointer </a:t>
            </a:r>
          </a:p>
          <a:p>
            <a:pPr>
              <a:defRPr/>
            </a:pPr>
            <a:endParaRPr lang="en-US" altLang="zh-TW" dirty="0" smtClean="0">
              <a:latin typeface="Lucida Sans Typewriter" pitchFamily="49" charset="0"/>
            </a:endParaRPr>
          </a:p>
          <a:p>
            <a:pPr>
              <a:defRPr/>
            </a:pPr>
            <a:r>
              <a:rPr lang="en-US" altLang="zh-TW" b="1" dirty="0" smtClean="0">
                <a:solidFill>
                  <a:srgbClr val="0070C0"/>
                </a:solidFill>
                <a:latin typeface="Lucida Sans Typewriter" pitchFamily="49" charset="0"/>
              </a:rPr>
              <a:t>public</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leftPtr</a:t>
            </a:r>
            <a:r>
              <a:rPr lang="en-US" altLang="zh-TW" dirty="0" smtClean="0">
                <a:latin typeface="Lucida Sans Typewriter" pitchFamily="49" charset="0"/>
              </a:rPr>
              <a:t>,</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midPtr</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rightPtr</a:t>
            </a:r>
            <a:r>
              <a:rPr lang="en-US" altLang="zh-TW" dirty="0" smtClean="0">
                <a:latin typeface="Lucida Sans Typewriter" pitchFamily="49" charset="0"/>
              </a:rPr>
              <a:t>); </a:t>
            </a:r>
            <a:endParaRPr lang="en-US" altLang="zh-TW" dirty="0" smtClean="0">
              <a:solidFill>
                <a:srgbClr val="00B0F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3" end="13"/>
                                            </p:txEl>
                                          </p:spTgt>
                                        </p:tgtEl>
                                        <p:attrNameLst>
                                          <p:attrName>style.visibility</p:attrName>
                                        </p:attrNameLst>
                                      </p:cBhvr>
                                      <p:to>
                                        <p:strVal val="visible"/>
                                      </p:to>
                                    </p:set>
                                    <p:animEffect transition="in" filter="fade">
                                      <p:cBhvr>
                                        <p:cTn id="7" dur="500"/>
                                        <p:tgtEl>
                                          <p:spTgt spid="197636">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4" end="14"/>
                                            </p:txEl>
                                          </p:spTgt>
                                        </p:tgtEl>
                                        <p:attrNameLst>
                                          <p:attrName>style.visibility</p:attrName>
                                        </p:attrNameLst>
                                      </p:cBhvr>
                                      <p:to>
                                        <p:strVal val="visible"/>
                                      </p:to>
                                    </p:set>
                                    <p:animEffect transition="in" filter="fade">
                                      <p:cBhvr>
                                        <p:cTn id="10" dur="500"/>
                                        <p:tgtEl>
                                          <p:spTgt spid="197636">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5" end="15"/>
                                            </p:txEl>
                                          </p:spTgt>
                                        </p:tgtEl>
                                        <p:attrNameLst>
                                          <p:attrName>style.visibility</p:attrName>
                                        </p:attrNameLst>
                                      </p:cBhvr>
                                      <p:to>
                                        <p:strVal val="visible"/>
                                      </p:to>
                                    </p:set>
                                    <p:animEffect transition="in" filter="fade">
                                      <p:cBhvr>
                                        <p:cTn id="13" dur="500"/>
                                        <p:tgtEl>
                                          <p:spTgt spid="197636">
                                            <p:txEl>
                                              <p:pRg st="15" end="1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6" end="16"/>
                                            </p:txEl>
                                          </p:spTgt>
                                        </p:tgtEl>
                                        <p:attrNameLst>
                                          <p:attrName>style.visibility</p:attrName>
                                        </p:attrNameLst>
                                      </p:cBhvr>
                                      <p:to>
                                        <p:strVal val="visible"/>
                                      </p:to>
                                    </p:set>
                                    <p:animEffect transition="in" filter="fade">
                                      <p:cBhvr>
                                        <p:cTn id="16" dur="500"/>
                                        <p:tgtEl>
                                          <p:spTgt spid="197636">
                                            <p:txEl>
                                              <p:pRg st="16" end="1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7" end="17"/>
                                            </p:txEl>
                                          </p:spTgt>
                                        </p:tgtEl>
                                        <p:attrNameLst>
                                          <p:attrName>style.visibility</p:attrName>
                                        </p:attrNameLst>
                                      </p:cBhvr>
                                      <p:to>
                                        <p:strVal val="visible"/>
                                      </p:to>
                                    </p:set>
                                    <p:animEffect transition="in" filter="fade">
                                      <p:cBhvr>
                                        <p:cTn id="19" dur="500"/>
                                        <p:tgtEl>
                                          <p:spTgt spid="1976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8</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(5/6)</a:t>
            </a:r>
            <a:endParaRPr lang="zh-TW" altLang="en-US" sz="3800" dirty="0" smtClean="0"/>
          </a:p>
        </p:txBody>
      </p:sp>
      <p:sp>
        <p:nvSpPr>
          <p:cNvPr id="197636" name="Text Box 4"/>
          <p:cNvSpPr txBox="1">
            <a:spLocks noChangeArrowheads="1"/>
          </p:cNvSpPr>
          <p:nvPr/>
        </p:nvSpPr>
        <p:spPr bwMode="auto">
          <a:xfrm>
            <a:off x="228600" y="1196752"/>
            <a:ext cx="8735888" cy="5355312"/>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isLeaf</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isTwoNode</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isThreeNode</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getSmallItem</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getLargeItem</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setSmallItem</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setLargeItem</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getLeftChildPtr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getMidChildPtr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getRightChildPtr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setLeftChildPtr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setMidChildPtr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setRightChildPtr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smtClean="0">
                <a:solidFill>
                  <a:srgbClr val="00B0F0"/>
                </a:solidFill>
                <a:latin typeface="Lucida Sans Typewriter" pitchFamily="49" charset="0"/>
              </a:rPr>
              <a:t>// end </a:t>
            </a:r>
            <a:r>
              <a:rPr lang="en-US" altLang="zh-TW" dirty="0" err="1" smtClean="0">
                <a:solidFill>
                  <a:srgbClr val="00B0F0"/>
                </a:solidFill>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#include "TriNode.cpp" </a:t>
            </a:r>
          </a:p>
          <a:p>
            <a:pPr>
              <a:defRPr/>
            </a:pPr>
            <a:r>
              <a:rPr lang="en-US" altLang="zh-TW" dirty="0" smtClean="0">
                <a:latin typeface="Lucida Sans Typewriter" pitchFamily="49" charset="0"/>
              </a:rPr>
              <a:t>#</a:t>
            </a:r>
            <a:r>
              <a:rPr lang="en-US" altLang="zh-TW" dirty="0" err="1" smtClean="0">
                <a:latin typeface="Lucida Sans Typewriter" pitchFamily="49" charset="0"/>
              </a:rPr>
              <a:t>endif</a:t>
            </a:r>
            <a:endParaRPr lang="en-US" altLang="zh-TW" dirty="0" smtClean="0">
              <a:solidFill>
                <a:srgbClr val="00B0F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4" end="4"/>
                                            </p:txEl>
                                          </p:spTgt>
                                        </p:tgtEl>
                                        <p:attrNameLst>
                                          <p:attrName>style.visibility</p:attrName>
                                        </p:attrNameLst>
                                      </p:cBhvr>
                                      <p:to>
                                        <p:strVal val="visible"/>
                                      </p:to>
                                    </p:set>
                                    <p:animEffect transition="in" filter="fade">
                                      <p:cBhvr>
                                        <p:cTn id="7" dur="500"/>
                                        <p:tgtEl>
                                          <p:spTgt spid="197636">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5" end="5"/>
                                            </p:txEl>
                                          </p:spTgt>
                                        </p:tgtEl>
                                        <p:attrNameLst>
                                          <p:attrName>style.visibility</p:attrName>
                                        </p:attrNameLst>
                                      </p:cBhvr>
                                      <p:to>
                                        <p:strVal val="visible"/>
                                      </p:to>
                                    </p:set>
                                    <p:animEffect transition="in" filter="fade">
                                      <p:cBhvr>
                                        <p:cTn id="10" dur="500"/>
                                        <p:tgtEl>
                                          <p:spTgt spid="197636">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6" end="6"/>
                                            </p:txEl>
                                          </p:spTgt>
                                        </p:tgtEl>
                                        <p:attrNameLst>
                                          <p:attrName>style.visibility</p:attrName>
                                        </p:attrNameLst>
                                      </p:cBhvr>
                                      <p:to>
                                        <p:strVal val="visible"/>
                                      </p:to>
                                    </p:set>
                                    <p:animEffect transition="in" filter="fade">
                                      <p:cBhvr>
                                        <p:cTn id="13" dur="500"/>
                                        <p:tgtEl>
                                          <p:spTgt spid="197636">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7" end="7"/>
                                            </p:txEl>
                                          </p:spTgt>
                                        </p:tgtEl>
                                        <p:attrNameLst>
                                          <p:attrName>style.visibility</p:attrName>
                                        </p:attrNameLst>
                                      </p:cBhvr>
                                      <p:to>
                                        <p:strVal val="visible"/>
                                      </p:to>
                                    </p:set>
                                    <p:animEffect transition="in" filter="fade">
                                      <p:cBhvr>
                                        <p:cTn id="16" dur="500"/>
                                        <p:tgtEl>
                                          <p:spTgt spid="197636">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7636">
                                            <p:txEl>
                                              <p:pRg st="9" end="9"/>
                                            </p:txEl>
                                          </p:spTgt>
                                        </p:tgtEl>
                                        <p:attrNameLst>
                                          <p:attrName>style.visibility</p:attrName>
                                        </p:attrNameLst>
                                      </p:cBhvr>
                                      <p:to>
                                        <p:strVal val="visible"/>
                                      </p:to>
                                    </p:set>
                                    <p:animEffect transition="in" filter="fade">
                                      <p:cBhvr>
                                        <p:cTn id="21" dur="500"/>
                                        <p:tgtEl>
                                          <p:spTgt spid="197636">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7636">
                                            <p:txEl>
                                              <p:pRg st="10" end="10"/>
                                            </p:txEl>
                                          </p:spTgt>
                                        </p:tgtEl>
                                        <p:attrNameLst>
                                          <p:attrName>style.visibility</p:attrName>
                                        </p:attrNameLst>
                                      </p:cBhvr>
                                      <p:to>
                                        <p:strVal val="visible"/>
                                      </p:to>
                                    </p:set>
                                    <p:animEffect transition="in" filter="fade">
                                      <p:cBhvr>
                                        <p:cTn id="24" dur="500"/>
                                        <p:tgtEl>
                                          <p:spTgt spid="197636">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7636">
                                            <p:txEl>
                                              <p:pRg st="11" end="11"/>
                                            </p:txEl>
                                          </p:spTgt>
                                        </p:tgtEl>
                                        <p:attrNameLst>
                                          <p:attrName>style.visibility</p:attrName>
                                        </p:attrNameLst>
                                      </p:cBhvr>
                                      <p:to>
                                        <p:strVal val="visible"/>
                                      </p:to>
                                    </p:set>
                                    <p:animEffect transition="in" filter="fade">
                                      <p:cBhvr>
                                        <p:cTn id="27" dur="500"/>
                                        <p:tgtEl>
                                          <p:spTgt spid="197636">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7636">
                                            <p:txEl>
                                              <p:pRg st="13" end="13"/>
                                            </p:txEl>
                                          </p:spTgt>
                                        </p:tgtEl>
                                        <p:attrNameLst>
                                          <p:attrName>style.visibility</p:attrName>
                                        </p:attrNameLst>
                                      </p:cBhvr>
                                      <p:to>
                                        <p:strVal val="visible"/>
                                      </p:to>
                                    </p:set>
                                    <p:animEffect transition="in" filter="fade">
                                      <p:cBhvr>
                                        <p:cTn id="32" dur="500"/>
                                        <p:tgtEl>
                                          <p:spTgt spid="197636">
                                            <p:txEl>
                                              <p:pRg st="13" end="1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97636">
                                            <p:txEl>
                                              <p:pRg st="14" end="14"/>
                                            </p:txEl>
                                          </p:spTgt>
                                        </p:tgtEl>
                                        <p:attrNameLst>
                                          <p:attrName>style.visibility</p:attrName>
                                        </p:attrNameLst>
                                      </p:cBhvr>
                                      <p:to>
                                        <p:strVal val="visible"/>
                                      </p:to>
                                    </p:set>
                                    <p:animEffect transition="in" filter="fade">
                                      <p:cBhvr>
                                        <p:cTn id="35" dur="500"/>
                                        <p:tgtEl>
                                          <p:spTgt spid="197636">
                                            <p:txEl>
                                              <p:pRg st="14" end="1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97636">
                                            <p:txEl>
                                              <p:pRg st="15" end="15"/>
                                            </p:txEl>
                                          </p:spTgt>
                                        </p:tgtEl>
                                        <p:attrNameLst>
                                          <p:attrName>style.visibility</p:attrName>
                                        </p:attrNameLst>
                                      </p:cBhvr>
                                      <p:to>
                                        <p:strVal val="visible"/>
                                      </p:to>
                                    </p:set>
                                    <p:animEffect transition="in" filter="fade">
                                      <p:cBhvr>
                                        <p:cTn id="38" dur="500"/>
                                        <p:tgtEl>
                                          <p:spTgt spid="197636">
                                            <p:txEl>
                                              <p:pRg st="15" end="1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7636">
                                            <p:txEl>
                                              <p:pRg st="16" end="16"/>
                                            </p:txEl>
                                          </p:spTgt>
                                        </p:tgtEl>
                                        <p:attrNameLst>
                                          <p:attrName>style.visibility</p:attrName>
                                        </p:attrNameLst>
                                      </p:cBhvr>
                                      <p:to>
                                        <p:strVal val="visible"/>
                                      </p:to>
                                    </p:set>
                                    <p:animEffect transition="in" filter="fade">
                                      <p:cBhvr>
                                        <p:cTn id="41" dur="500"/>
                                        <p:tgtEl>
                                          <p:spTgt spid="197636">
                                            <p:txEl>
                                              <p:pRg st="16" end="1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97636">
                                            <p:txEl>
                                              <p:pRg st="17" end="17"/>
                                            </p:txEl>
                                          </p:spTgt>
                                        </p:tgtEl>
                                        <p:attrNameLst>
                                          <p:attrName>style.visibility</p:attrName>
                                        </p:attrNameLst>
                                      </p:cBhvr>
                                      <p:to>
                                        <p:strVal val="visible"/>
                                      </p:to>
                                    </p:set>
                                    <p:animEffect transition="in" filter="fade">
                                      <p:cBhvr>
                                        <p:cTn id="44" dur="500"/>
                                        <p:tgtEl>
                                          <p:spTgt spid="197636">
                                            <p:txEl>
                                              <p:pRg st="17" end="1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97636">
                                            <p:txEl>
                                              <p:pRg st="18" end="18"/>
                                            </p:txEl>
                                          </p:spTgt>
                                        </p:tgtEl>
                                        <p:attrNameLst>
                                          <p:attrName>style.visibility</p:attrName>
                                        </p:attrNameLst>
                                      </p:cBhvr>
                                      <p:to>
                                        <p:strVal val="visible"/>
                                      </p:to>
                                    </p:set>
                                    <p:animEffect transition="in" filter="fade">
                                      <p:cBhvr>
                                        <p:cTn id="47" dur="500"/>
                                        <p:tgtEl>
                                          <p:spTgt spid="197636">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(6/6)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9</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043608" y="5445224"/>
            <a:ext cx="6981463" cy="369332"/>
          </a:xfrm>
          <a:prstGeom prst="rect">
            <a:avLst/>
          </a:prstGeom>
          <a:noFill/>
        </p:spPr>
        <p:txBody>
          <a:bodyPr wrap="none" rtlCol="0">
            <a:spAutoFit/>
          </a:bodyPr>
          <a:lstStyle/>
          <a:p>
            <a:pPr marL="342900" indent="-342900"/>
            <a:r>
              <a:rPr lang="en-US" altLang="zh-TW" dirty="0" smtClean="0"/>
              <a:t>A balanced binary search tree and a 2-3 tree with the same entries</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130694" y="1755453"/>
            <a:ext cx="4816062" cy="3473747"/>
          </a:xfrm>
          <a:prstGeom prst="rect">
            <a:avLst/>
          </a:prstGeom>
          <a:noFill/>
          <a:ln w="9525">
            <a:noFill/>
            <a:miter lim="800000"/>
            <a:headEnd/>
            <a:tailEnd/>
          </a:ln>
          <a:effectLst/>
        </p:spPr>
      </p:pic>
      <p:pic>
        <p:nvPicPr>
          <p:cNvPr id="12" name="Picture 2"/>
          <p:cNvPicPr>
            <a:picLocks noChangeAspect="1" noChangeArrowheads="1"/>
          </p:cNvPicPr>
          <p:nvPr/>
        </p:nvPicPr>
        <p:blipFill>
          <a:blip r:embed="rId3" cstate="print"/>
          <a:srcRect/>
          <a:stretch>
            <a:fillRect/>
          </a:stretch>
        </p:blipFill>
        <p:spPr bwMode="auto">
          <a:xfrm>
            <a:off x="4572000" y="1736530"/>
            <a:ext cx="4680520" cy="34753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Search (1/4)</a:t>
            </a:r>
            <a:endParaRPr lang="zh-TW" altLang="en-US" dirty="0"/>
          </a:p>
        </p:txBody>
      </p:sp>
      <p:sp>
        <p:nvSpPr>
          <p:cNvPr id="3" name="內容版面配置區 2"/>
          <p:cNvSpPr>
            <a:spLocks noGrp="1"/>
          </p:cNvSpPr>
          <p:nvPr>
            <p:ph idx="1"/>
          </p:nvPr>
        </p:nvSpPr>
        <p:spPr/>
        <p:txBody>
          <a:bodyPr/>
          <a:lstStyle/>
          <a:p>
            <a:r>
              <a:rPr lang="en-US" altLang="zh-TW" dirty="0" smtClean="0"/>
              <a:t>The height of a 2-3 tree is at most log</a:t>
            </a:r>
            <a:r>
              <a:rPr lang="en-US" altLang="zh-TW" baseline="-25000" dirty="0" smtClean="0"/>
              <a:t>2</a:t>
            </a:r>
            <a:r>
              <a:rPr lang="en-US" altLang="zh-TW" dirty="0" smtClean="0"/>
              <a:t> (</a:t>
            </a:r>
            <a:r>
              <a:rPr lang="en-US" altLang="zh-TW" i="1" dirty="0" smtClean="0"/>
              <a:t>n</a:t>
            </a:r>
            <a:r>
              <a:rPr lang="en-US" altLang="zh-TW" dirty="0" smtClean="0"/>
              <a:t> + 1).</a:t>
            </a:r>
          </a:p>
          <a:p>
            <a:r>
              <a:rPr lang="en-US" altLang="zh-TW" dirty="0" smtClean="0"/>
              <a:t>Searching a 2-3 tree visits few nodes than a binary search tree (in the worst case).</a:t>
            </a:r>
          </a:p>
          <a:p>
            <a:r>
              <a:rPr lang="en-US" altLang="zh-TW" dirty="0" smtClean="0"/>
              <a:t>However, visiting a node of a 2-3 tree requires more comparisons than a node of a binary tree.</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10</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11</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(2/4)</a:t>
            </a:r>
            <a:endParaRPr lang="zh-TW" altLang="en-US" sz="3800" dirty="0" smtClean="0"/>
          </a:p>
        </p:txBody>
      </p:sp>
      <p:sp>
        <p:nvSpPr>
          <p:cNvPr id="197636" name="Text Box 4"/>
          <p:cNvSpPr txBox="1">
            <a:spLocks noChangeArrowheads="1"/>
          </p:cNvSpPr>
          <p:nvPr/>
        </p:nvSpPr>
        <p:spPr bwMode="auto">
          <a:xfrm>
            <a:off x="228600" y="1196752"/>
            <a:ext cx="8735888" cy="5355312"/>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Traverses a nonempty 2-3 tree in sorted order</a:t>
            </a:r>
          </a:p>
          <a:p>
            <a:pPr>
              <a:defRPr/>
            </a:pP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void</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be the root node of</a:t>
            </a:r>
            <a:r>
              <a:rPr lang="en-US" altLang="zh-TW" dirty="0" smtClean="0">
                <a:solidFill>
                  <a:srgbClr val="0070C0"/>
                </a:solidFill>
                <a:latin typeface="Lucida Sans Typewriter" pitchFamily="49" charset="0"/>
              </a:rPr>
              <a:t> 23Tree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(r</a:t>
            </a:r>
            <a:r>
              <a:rPr lang="en-US" altLang="zh-TW" i="1" dirty="0" smtClean="0">
                <a:solidFill>
                  <a:srgbClr val="0070C0"/>
                </a:solidFill>
                <a:latin typeface="Lucida Sans Typewriter" pitchFamily="49" charset="0"/>
              </a:rPr>
              <a:t> is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data item(s)</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has two data items</a:t>
            </a:r>
            <a:r>
              <a:rPr lang="en-US" altLang="zh-TW" dirty="0" smtClean="0">
                <a:solidFill>
                  <a:srgbClr val="0070C0"/>
                </a:solidFill>
                <a:latin typeface="Lucida Sans Typewriter" pitchFamily="49" charset="0"/>
              </a:rPr>
              <a:t>) {</a:t>
            </a:r>
            <a:endParaRPr lang="en-US" altLang="zh-TW" dirty="0" smtClean="0">
              <a:solidFill>
                <a:srgbClr val="00B0F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first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middle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Visit the second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(right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r>
              <a:rPr lang="en-US" altLang="zh-TW" dirty="0" smtClean="0">
                <a:solidFill>
                  <a:srgbClr val="0070C0"/>
                </a:solidFill>
                <a:latin typeface="Lucida Sans Typewriter" pitchFamily="49" charset="0"/>
              </a:rPr>
              <a:t> {  </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r </a:t>
            </a:r>
            <a:r>
              <a:rPr lang="en-US" altLang="zh-TW" i="1" dirty="0" smtClean="0">
                <a:solidFill>
                  <a:srgbClr val="00B0F0"/>
                </a:solidFill>
                <a:latin typeface="Lucida Sans Typewriter" pitchFamily="49" charset="0"/>
              </a:rPr>
              <a:t>has one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(left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(right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  </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6" end="6"/>
                                            </p:txEl>
                                          </p:spTgt>
                                        </p:tgtEl>
                                        <p:attrNameLst>
                                          <p:attrName>style.visibility</p:attrName>
                                        </p:attrNameLst>
                                      </p:cBhvr>
                                      <p:to>
                                        <p:strVal val="visible"/>
                                      </p:to>
                                    </p:set>
                                    <p:animEffect transition="in" filter="fade">
                                      <p:cBhvr>
                                        <p:cTn id="7" dur="500"/>
                                        <p:tgtEl>
                                          <p:spTgt spid="19763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7" end="7"/>
                                            </p:txEl>
                                          </p:spTgt>
                                        </p:tgtEl>
                                        <p:attrNameLst>
                                          <p:attrName>style.visibility</p:attrName>
                                        </p:attrNameLst>
                                      </p:cBhvr>
                                      <p:to>
                                        <p:strVal val="visible"/>
                                      </p:to>
                                    </p:set>
                                    <p:animEffect transition="in" filter="fade">
                                      <p:cBhvr>
                                        <p:cTn id="10" dur="500"/>
                                        <p:tgtEl>
                                          <p:spTgt spid="19763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8" end="8"/>
                                            </p:txEl>
                                          </p:spTgt>
                                        </p:tgtEl>
                                        <p:attrNameLst>
                                          <p:attrName>style.visibility</p:attrName>
                                        </p:attrNameLst>
                                      </p:cBhvr>
                                      <p:to>
                                        <p:strVal val="visible"/>
                                      </p:to>
                                    </p:set>
                                    <p:animEffect transition="in" filter="fade">
                                      <p:cBhvr>
                                        <p:cTn id="13" dur="500"/>
                                        <p:tgtEl>
                                          <p:spTgt spid="19763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9" end="9"/>
                                            </p:txEl>
                                          </p:spTgt>
                                        </p:tgtEl>
                                        <p:attrNameLst>
                                          <p:attrName>style.visibility</p:attrName>
                                        </p:attrNameLst>
                                      </p:cBhvr>
                                      <p:to>
                                        <p:strVal val="visible"/>
                                      </p:to>
                                    </p:set>
                                    <p:animEffect transition="in" filter="fade">
                                      <p:cBhvr>
                                        <p:cTn id="16" dur="500"/>
                                        <p:tgtEl>
                                          <p:spTgt spid="197636">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0" end="10"/>
                                            </p:txEl>
                                          </p:spTgt>
                                        </p:tgtEl>
                                        <p:attrNameLst>
                                          <p:attrName>style.visibility</p:attrName>
                                        </p:attrNameLst>
                                      </p:cBhvr>
                                      <p:to>
                                        <p:strVal val="visible"/>
                                      </p:to>
                                    </p:set>
                                    <p:animEffect transition="in" filter="fade">
                                      <p:cBhvr>
                                        <p:cTn id="19" dur="500"/>
                                        <p:tgtEl>
                                          <p:spTgt spid="197636">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1" end="11"/>
                                            </p:txEl>
                                          </p:spTgt>
                                        </p:tgtEl>
                                        <p:attrNameLst>
                                          <p:attrName>style.visibility</p:attrName>
                                        </p:attrNameLst>
                                      </p:cBhvr>
                                      <p:to>
                                        <p:strVal val="visible"/>
                                      </p:to>
                                    </p:set>
                                    <p:animEffect transition="in" filter="fade">
                                      <p:cBhvr>
                                        <p:cTn id="22" dur="500"/>
                                        <p:tgtEl>
                                          <p:spTgt spid="19763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2" end="12"/>
                                            </p:txEl>
                                          </p:spTgt>
                                        </p:tgtEl>
                                        <p:attrNameLst>
                                          <p:attrName>style.visibility</p:attrName>
                                        </p:attrNameLst>
                                      </p:cBhvr>
                                      <p:to>
                                        <p:strVal val="visible"/>
                                      </p:to>
                                    </p:set>
                                    <p:animEffect transition="in" filter="fade">
                                      <p:cBhvr>
                                        <p:cTn id="25" dur="500"/>
                                        <p:tgtEl>
                                          <p:spTgt spid="197636">
                                            <p:txEl>
                                              <p:pRg st="12" end="1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7636">
                                            <p:txEl>
                                              <p:pRg st="13" end="13"/>
                                            </p:txEl>
                                          </p:spTgt>
                                        </p:tgtEl>
                                        <p:attrNameLst>
                                          <p:attrName>style.visibility</p:attrName>
                                        </p:attrNameLst>
                                      </p:cBhvr>
                                      <p:to>
                                        <p:strVal val="visible"/>
                                      </p:to>
                                    </p:set>
                                    <p:animEffect transition="in" filter="fade">
                                      <p:cBhvr>
                                        <p:cTn id="30" dur="500"/>
                                        <p:tgtEl>
                                          <p:spTgt spid="197636">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97636">
                                            <p:txEl>
                                              <p:pRg st="14" end="14"/>
                                            </p:txEl>
                                          </p:spTgt>
                                        </p:tgtEl>
                                        <p:attrNameLst>
                                          <p:attrName>style.visibility</p:attrName>
                                        </p:attrNameLst>
                                      </p:cBhvr>
                                      <p:to>
                                        <p:strVal val="visible"/>
                                      </p:to>
                                    </p:set>
                                    <p:animEffect transition="in" filter="fade">
                                      <p:cBhvr>
                                        <p:cTn id="33" dur="500"/>
                                        <p:tgtEl>
                                          <p:spTgt spid="197636">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7636">
                                            <p:txEl>
                                              <p:pRg st="15" end="15"/>
                                            </p:txEl>
                                          </p:spTgt>
                                        </p:tgtEl>
                                        <p:attrNameLst>
                                          <p:attrName>style.visibility</p:attrName>
                                        </p:attrNameLst>
                                      </p:cBhvr>
                                      <p:to>
                                        <p:strVal val="visible"/>
                                      </p:to>
                                    </p:set>
                                    <p:animEffect transition="in" filter="fade">
                                      <p:cBhvr>
                                        <p:cTn id="36" dur="500"/>
                                        <p:tgtEl>
                                          <p:spTgt spid="197636">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7636">
                                            <p:txEl>
                                              <p:pRg st="16" end="16"/>
                                            </p:txEl>
                                          </p:spTgt>
                                        </p:tgtEl>
                                        <p:attrNameLst>
                                          <p:attrName>style.visibility</p:attrName>
                                        </p:attrNameLst>
                                      </p:cBhvr>
                                      <p:to>
                                        <p:strVal val="visible"/>
                                      </p:to>
                                    </p:set>
                                    <p:animEffect transition="in" filter="fade">
                                      <p:cBhvr>
                                        <p:cTn id="39" dur="500"/>
                                        <p:tgtEl>
                                          <p:spTgt spid="197636">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7636">
                                            <p:txEl>
                                              <p:pRg st="17" end="17"/>
                                            </p:txEl>
                                          </p:spTgt>
                                        </p:tgtEl>
                                        <p:attrNameLst>
                                          <p:attrName>style.visibility</p:attrName>
                                        </p:attrNameLst>
                                      </p:cBhvr>
                                      <p:to>
                                        <p:strVal val="visible"/>
                                      </p:to>
                                    </p:set>
                                    <p:animEffect transition="in" filter="fade">
                                      <p:cBhvr>
                                        <p:cTn id="42" dur="500"/>
                                        <p:tgtEl>
                                          <p:spTgt spid="197636">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7636">
                                            <p:txEl>
                                              <p:pRg st="18" end="18"/>
                                            </p:txEl>
                                          </p:spTgt>
                                        </p:tgtEl>
                                        <p:attrNameLst>
                                          <p:attrName>style.visibility</p:attrName>
                                        </p:attrNameLst>
                                      </p:cBhvr>
                                      <p:to>
                                        <p:strVal val="visible"/>
                                      </p:to>
                                    </p:set>
                                    <p:animEffect transition="in" filter="fade">
                                      <p:cBhvr>
                                        <p:cTn id="45" dur="500"/>
                                        <p:tgtEl>
                                          <p:spTgt spid="197636">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12</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(3/4)</a:t>
            </a:r>
            <a:endParaRPr lang="zh-TW" altLang="en-US" sz="3800" dirty="0" smtClean="0"/>
          </a:p>
        </p:txBody>
      </p:sp>
      <p:sp>
        <p:nvSpPr>
          <p:cNvPr id="197636" name="Text Box 4"/>
          <p:cNvSpPr txBox="1">
            <a:spLocks noChangeArrowheads="1"/>
          </p:cNvSpPr>
          <p:nvPr/>
        </p:nvSpPr>
        <p:spPr bwMode="auto">
          <a:xfrm>
            <a:off x="228600" y="1596856"/>
            <a:ext cx="8735888" cy="3416320"/>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Locates the value </a:t>
            </a:r>
            <a:r>
              <a:rPr lang="en-US" altLang="zh-TW" dirty="0" smtClean="0">
                <a:solidFill>
                  <a:srgbClr val="00B0F0"/>
                </a:solidFill>
                <a:latin typeface="Lucida Sans Typewriter" pitchFamily="49" charset="0"/>
              </a:rPr>
              <a:t>target</a:t>
            </a:r>
            <a:r>
              <a:rPr lang="en-US" altLang="zh-TW" i="1" dirty="0" smtClean="0">
                <a:solidFill>
                  <a:srgbClr val="00B0F0"/>
                </a:solidFill>
                <a:latin typeface="Lucida Sans Typewriter" pitchFamily="49" charset="0"/>
              </a:rPr>
              <a:t> in a nonempty 2-3 tree.</a:t>
            </a:r>
            <a:endParaRPr lang="en-US" altLang="zh-TW" dirty="0" smtClean="0">
              <a:solidFill>
                <a:srgbClr val="00B0F0"/>
              </a:solidFill>
              <a:latin typeface="Lucida Sans Typewriter" pitchFamily="49" charset="0"/>
            </a:endParaRP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Returns the located entry, or throws an exception.</a:t>
            </a:r>
          </a:p>
          <a:p>
            <a:pPr>
              <a:defRPr/>
            </a:pP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target: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i="1" dirty="0" smtClean="0">
                <a:solidFill>
                  <a:srgbClr val="0070C0"/>
                </a:solidFill>
                <a:latin typeface="Lucida Sans Typewriter" pitchFamily="49" charset="0"/>
              </a:rPr>
              <a:t>  Let</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be the root node of</a:t>
            </a:r>
            <a:r>
              <a:rPr lang="en-US" altLang="zh-TW" dirty="0" smtClean="0">
                <a:solidFill>
                  <a:srgbClr val="0070C0"/>
                </a:solidFill>
                <a:latin typeface="Lucida Sans Typewriter" pitchFamily="49" charset="0"/>
              </a:rPr>
              <a:t> 23Tree</a:t>
            </a:r>
            <a:endParaRPr lang="en-US" altLang="zh-TW" b="1" dirty="0" smtClean="0">
              <a:solidFill>
                <a:srgbClr val="0070C0"/>
              </a:solidFill>
              <a:latin typeface="Lucida Sans Typewriter" pitchFamily="49" charset="0"/>
            </a:endParaRPr>
          </a:p>
          <a:p>
            <a:pPr>
              <a:defRPr/>
            </a:pPr>
            <a:r>
              <a:rPr lang="en-US" altLang="zh-TW" b="1" dirty="0" smtClean="0">
                <a:solidFill>
                  <a:srgbClr val="0070C0"/>
                </a:solidFill>
                <a:latin typeface="Lucida Sans Typewriter" pitchFamily="49" charset="0"/>
              </a:rPr>
              <a:t>  if</a:t>
            </a:r>
            <a:r>
              <a:rPr lang="en-US" altLang="zh-TW" dirty="0" smtClean="0">
                <a:solidFill>
                  <a:srgbClr val="0070C0"/>
                </a:solidFill>
                <a:latin typeface="Lucida Sans Typewriter" pitchFamily="49" charset="0"/>
              </a:rPr>
              <a:t> (target </a:t>
            </a:r>
            <a:r>
              <a:rPr lang="en-US" altLang="zh-TW" i="1" dirty="0" smtClean="0">
                <a:solidFill>
                  <a:srgbClr val="0070C0"/>
                </a:solidFill>
                <a:latin typeface="Lucida Sans Typewriter" pitchFamily="49" charset="0"/>
              </a:rPr>
              <a:t>is in</a:t>
            </a:r>
            <a:r>
              <a:rPr lang="en-US" altLang="zh-TW" dirty="0" smtClean="0">
                <a:solidFill>
                  <a:srgbClr val="0070C0"/>
                </a:solidFill>
                <a:latin typeface="Lucida Sans Typewriter" pitchFamily="49" charset="0"/>
              </a:rPr>
              <a:t> r) {</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treeItem</a:t>
            </a:r>
            <a:r>
              <a:rPr lang="en-US" altLang="zh-TW" dirty="0" smtClean="0">
                <a:solidFill>
                  <a:srgbClr val="0070C0"/>
                </a:solidFill>
                <a:latin typeface="Lucida Sans Typewriter" pitchFamily="49" charset="0"/>
              </a:rPr>
              <a:t> = </a:t>
            </a:r>
            <a:r>
              <a:rPr lang="en-US" altLang="zh-TW" i="1" dirty="0" smtClean="0">
                <a:solidFill>
                  <a:srgbClr val="0070C0"/>
                </a:solidFill>
                <a:latin typeface="Lucida Sans Typewriter" pitchFamily="49" charset="0"/>
              </a:rPr>
              <a:t>the data portion of</a:t>
            </a:r>
            <a:r>
              <a:rPr lang="en-US" altLang="zh-TW" dirty="0" smtClean="0">
                <a:solidFill>
                  <a:srgbClr val="0070C0"/>
                </a:solidFill>
                <a:latin typeface="Lucida Sans Typewriter" pitchFamily="49" charset="0"/>
              </a:rPr>
              <a:t> r</a:t>
            </a:r>
            <a:endParaRPr lang="en-US" altLang="zh-TW" i="1"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treeItem</a:t>
            </a: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Success</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is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throw</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NotFoundException</a:t>
            </a: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 Failure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13</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(4/4)</a:t>
            </a:r>
            <a:endParaRPr lang="zh-TW" altLang="en-US" sz="3800" dirty="0" smtClean="0"/>
          </a:p>
        </p:txBody>
      </p:sp>
      <p:sp>
        <p:nvSpPr>
          <p:cNvPr id="197636" name="Text Box 4"/>
          <p:cNvSpPr txBox="1">
            <a:spLocks noChangeArrowheads="1"/>
          </p:cNvSpPr>
          <p:nvPr/>
        </p:nvSpPr>
        <p:spPr bwMode="auto">
          <a:xfrm>
            <a:off x="228600" y="1413931"/>
            <a:ext cx="8735888" cy="4247317"/>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has two data items) {</a:t>
            </a:r>
            <a:endParaRPr lang="en-US" altLang="zh-TW" dirty="0" smtClean="0">
              <a:solidFill>
                <a:srgbClr val="00B0F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smaller item in</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larger item in</a:t>
            </a:r>
            <a:r>
              <a:rPr lang="en-US" altLang="zh-TW" dirty="0" smtClean="0">
                <a:solidFill>
                  <a:srgbClr val="0070C0"/>
                </a:solidFill>
                <a:latin typeface="Lucida Sans Typewriter" pitchFamily="49" charset="0"/>
              </a:rPr>
              <a:t> r)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middle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right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r has one data item</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data item in</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b="1" dirty="0" smtClean="0">
                <a:solidFill>
                  <a:srgbClr val="0070C0"/>
                </a:solidFill>
                <a:latin typeface="Lucida Sans Typewriter" pitchFamily="49" charset="0"/>
              </a:rPr>
              <a:t>    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right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 </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8" end="8"/>
                                            </p:txEl>
                                          </p:spTgt>
                                        </p:tgtEl>
                                        <p:attrNameLst>
                                          <p:attrName>style.visibility</p:attrName>
                                        </p:attrNameLst>
                                      </p:cBhvr>
                                      <p:to>
                                        <p:strVal val="visible"/>
                                      </p:to>
                                    </p:set>
                                    <p:animEffect transition="in" filter="fade">
                                      <p:cBhvr>
                                        <p:cTn id="7" dur="500"/>
                                        <p:tgtEl>
                                          <p:spTgt spid="197636">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9" end="9"/>
                                            </p:txEl>
                                          </p:spTgt>
                                        </p:tgtEl>
                                        <p:attrNameLst>
                                          <p:attrName>style.visibility</p:attrName>
                                        </p:attrNameLst>
                                      </p:cBhvr>
                                      <p:to>
                                        <p:strVal val="visible"/>
                                      </p:to>
                                    </p:set>
                                    <p:animEffect transition="in" filter="fade">
                                      <p:cBhvr>
                                        <p:cTn id="10" dur="500"/>
                                        <p:tgtEl>
                                          <p:spTgt spid="197636">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0" end="10"/>
                                            </p:txEl>
                                          </p:spTgt>
                                        </p:tgtEl>
                                        <p:attrNameLst>
                                          <p:attrName>style.visibility</p:attrName>
                                        </p:attrNameLst>
                                      </p:cBhvr>
                                      <p:to>
                                        <p:strVal val="visible"/>
                                      </p:to>
                                    </p:set>
                                    <p:animEffect transition="in" filter="fade">
                                      <p:cBhvr>
                                        <p:cTn id="13" dur="500"/>
                                        <p:tgtEl>
                                          <p:spTgt spid="197636">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1" end="11"/>
                                            </p:txEl>
                                          </p:spTgt>
                                        </p:tgtEl>
                                        <p:attrNameLst>
                                          <p:attrName>style.visibility</p:attrName>
                                        </p:attrNameLst>
                                      </p:cBhvr>
                                      <p:to>
                                        <p:strVal val="visible"/>
                                      </p:to>
                                    </p:set>
                                    <p:animEffect transition="in" filter="fade">
                                      <p:cBhvr>
                                        <p:cTn id="16" dur="500"/>
                                        <p:tgtEl>
                                          <p:spTgt spid="197636">
                                            <p:txEl>
                                              <p:pRg st="11" end="1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2" end="12"/>
                                            </p:txEl>
                                          </p:spTgt>
                                        </p:tgtEl>
                                        <p:attrNameLst>
                                          <p:attrName>style.visibility</p:attrName>
                                        </p:attrNameLst>
                                      </p:cBhvr>
                                      <p:to>
                                        <p:strVal val="visible"/>
                                      </p:to>
                                    </p:set>
                                    <p:animEffect transition="in" filter="fade">
                                      <p:cBhvr>
                                        <p:cTn id="19" dur="500"/>
                                        <p:tgtEl>
                                          <p:spTgt spid="197636">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3" end="13"/>
                                            </p:txEl>
                                          </p:spTgt>
                                        </p:tgtEl>
                                        <p:attrNameLst>
                                          <p:attrName>style.visibility</p:attrName>
                                        </p:attrNameLst>
                                      </p:cBhvr>
                                      <p:to>
                                        <p:strVal val="visible"/>
                                      </p:to>
                                    </p:set>
                                    <p:animEffect transition="in" filter="fade">
                                      <p:cBhvr>
                                        <p:cTn id="22" dur="500"/>
                                        <p:tgtEl>
                                          <p:spTgt spid="197636">
                                            <p:txEl>
                                              <p:pRg st="13" end="1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4" end="14"/>
                                            </p:txEl>
                                          </p:spTgt>
                                        </p:tgtEl>
                                        <p:attrNameLst>
                                          <p:attrName>style.visibility</p:attrName>
                                        </p:attrNameLst>
                                      </p:cBhvr>
                                      <p:to>
                                        <p:strVal val="visible"/>
                                      </p:to>
                                    </p:set>
                                    <p:animEffect transition="in" filter="fade">
                                      <p:cBhvr>
                                        <p:cTn id="25" dur="500"/>
                                        <p:tgtEl>
                                          <p:spTgt spid="19763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4" y="5805264"/>
            <a:ext cx="2664296"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19-6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2" name="標題 1"/>
          <p:cNvSpPr>
            <a:spLocks noGrp="1"/>
          </p:cNvSpPr>
          <p:nvPr>
            <p:ph type="title"/>
          </p:nvPr>
        </p:nvSpPr>
        <p:spPr/>
        <p:txBody>
          <a:bodyPr/>
          <a:lstStyle/>
          <a:p>
            <a:r>
              <a:rPr lang="en-US" altLang="zh-TW" dirty="0" smtClean="0"/>
              <a:t>2-3 Trees: Insertion (1/11)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14</a:t>
            </a:fld>
            <a:endParaRPr lang="en-US" altLang="zh-TW" dirty="0"/>
          </a:p>
        </p:txBody>
      </p:sp>
      <p:pic>
        <p:nvPicPr>
          <p:cNvPr id="11" name="Picture 2"/>
          <p:cNvPicPr>
            <a:picLocks noChangeAspect="1" noChangeArrowheads="1"/>
          </p:cNvPicPr>
          <p:nvPr/>
        </p:nvPicPr>
        <p:blipFill>
          <a:blip r:embed="rId2" cstate="print"/>
          <a:srcRect/>
          <a:stretch>
            <a:fillRect/>
          </a:stretch>
        </p:blipFill>
        <p:spPr bwMode="auto">
          <a:xfrm>
            <a:off x="2915816" y="772518"/>
            <a:ext cx="6228184" cy="5968850"/>
          </a:xfrm>
          <a:prstGeom prst="rect">
            <a:avLst/>
          </a:prstGeom>
          <a:noFill/>
          <a:ln w="9525">
            <a:noFill/>
            <a:miter lim="800000"/>
            <a:headEnd/>
            <a:tailEnd/>
          </a:ln>
          <a:effectLst/>
        </p:spPr>
      </p:pic>
      <p:sp>
        <p:nvSpPr>
          <p:cNvPr id="9" name="文字方塊 8"/>
          <p:cNvSpPr txBox="1"/>
          <p:nvPr/>
        </p:nvSpPr>
        <p:spPr>
          <a:xfrm>
            <a:off x="755576" y="2708920"/>
            <a:ext cx="2787943" cy="1754326"/>
          </a:xfrm>
          <a:prstGeom prst="rect">
            <a:avLst/>
          </a:prstGeom>
          <a:noFill/>
        </p:spPr>
        <p:txBody>
          <a:bodyPr wrap="none" rtlCol="0">
            <a:spAutoFit/>
          </a:bodyPr>
          <a:lstStyle/>
          <a:p>
            <a:pPr marL="342900" indent="-342900">
              <a:buAutoNum type="alphaLcParenBoth"/>
            </a:pPr>
            <a:r>
              <a:rPr lang="en-US" altLang="zh-TW" dirty="0" smtClean="0"/>
              <a:t>After inserting 39, 38, </a:t>
            </a:r>
          </a:p>
          <a:p>
            <a:pPr marL="342900" indent="-342900"/>
            <a:r>
              <a:rPr lang="en-US" altLang="zh-TW" dirty="0" smtClean="0"/>
              <a:t>37, …, 33, 32 to </a:t>
            </a:r>
            <a:r>
              <a:rPr lang="en-US" altLang="zh-TW" dirty="0" smtClean="0"/>
              <a:t>19-5(a</a:t>
            </a:r>
            <a:r>
              <a:rPr lang="en-US" altLang="zh-TW" dirty="0" smtClean="0"/>
              <a:t>)</a:t>
            </a:r>
          </a:p>
          <a:p>
            <a:pPr marL="342900" indent="-342900"/>
            <a:endParaRPr lang="en-US" altLang="zh-TW" dirty="0" smtClean="0"/>
          </a:p>
          <a:p>
            <a:pPr marL="342900" indent="-342900"/>
            <a:endParaRPr lang="en-US" altLang="zh-TW" dirty="0" smtClean="0"/>
          </a:p>
          <a:p>
            <a:pPr marL="342900" indent="-342900"/>
            <a:r>
              <a:rPr lang="en-US" altLang="zh-TW" dirty="0" smtClean="0"/>
              <a:t>(b) After inserting 39, 38, </a:t>
            </a:r>
          </a:p>
          <a:p>
            <a:pPr marL="342900" indent="-342900"/>
            <a:r>
              <a:rPr lang="en-US" altLang="zh-TW" dirty="0" smtClean="0"/>
              <a:t>37, …, 33, 32 to </a:t>
            </a:r>
            <a:r>
              <a:rPr lang="en-US" altLang="zh-TW" dirty="0" smtClean="0"/>
              <a:t>19-5(b</a:t>
            </a:r>
            <a:r>
              <a:rPr lang="en-US" altLang="zh-TW" dirty="0" smtClean="0"/>
              <a:t>)</a:t>
            </a:r>
          </a:p>
        </p:txBody>
      </p:sp>
      <p:pic>
        <p:nvPicPr>
          <p:cNvPr id="10" name="Picture 2"/>
          <p:cNvPicPr>
            <a:picLocks noChangeAspect="1" noChangeArrowheads="1"/>
          </p:cNvPicPr>
          <p:nvPr/>
        </p:nvPicPr>
        <p:blipFill>
          <a:blip r:embed="rId3" cstate="print"/>
          <a:srcRect/>
          <a:stretch>
            <a:fillRect/>
          </a:stretch>
        </p:blipFill>
        <p:spPr bwMode="auto">
          <a:xfrm>
            <a:off x="7114466" y="2996953"/>
            <a:ext cx="1994038" cy="1480582"/>
          </a:xfrm>
          <a:prstGeom prst="rect">
            <a:avLst/>
          </a:prstGeom>
          <a:noFill/>
          <a:ln w="9525">
            <a:noFill/>
            <a:miter lim="800000"/>
            <a:headEnd/>
            <a:tailEnd/>
          </a:ln>
          <a:effectLst/>
        </p:spPr>
      </p:pic>
      <p:pic>
        <p:nvPicPr>
          <p:cNvPr id="12" name="Picture 2"/>
          <p:cNvPicPr>
            <a:picLocks noChangeAspect="1" noChangeArrowheads="1"/>
          </p:cNvPicPr>
          <p:nvPr/>
        </p:nvPicPr>
        <p:blipFill>
          <a:blip r:embed="rId4" cstate="print"/>
          <a:srcRect/>
          <a:stretch>
            <a:fillRect/>
          </a:stretch>
        </p:blipFill>
        <p:spPr bwMode="auto">
          <a:xfrm>
            <a:off x="7092280" y="404664"/>
            <a:ext cx="2038398" cy="1470263"/>
          </a:xfrm>
          <a:prstGeom prst="rect">
            <a:avLst/>
          </a:prstGeom>
          <a:noFill/>
          <a:ln w="9525">
            <a:noFill/>
            <a:miter lim="800000"/>
            <a:headEnd/>
            <a:tailEnd/>
          </a:ln>
          <a:effectLst/>
        </p:spPr>
      </p:pic>
      <p:sp>
        <p:nvSpPr>
          <p:cNvPr id="3" name="文字方塊 2"/>
          <p:cNvSpPr txBox="1"/>
          <p:nvPr/>
        </p:nvSpPr>
        <p:spPr>
          <a:xfrm>
            <a:off x="7740352" y="1844824"/>
            <a:ext cx="805759" cy="307777"/>
          </a:xfrm>
          <a:prstGeom prst="rect">
            <a:avLst/>
          </a:prstGeom>
          <a:noFill/>
        </p:spPr>
        <p:txBody>
          <a:bodyPr wrap="square" rtlCol="0">
            <a:spAutoFit/>
          </a:bodyPr>
          <a:lstStyle/>
          <a:p>
            <a:r>
              <a:rPr lang="en-US" altLang="zh-TW" sz="1400" dirty="0" smtClean="0"/>
              <a:t>original</a:t>
            </a:r>
            <a:endParaRPr lang="zh-TW" altLang="en-US" sz="1400" dirty="0"/>
          </a:p>
        </p:txBody>
      </p:sp>
      <p:sp>
        <p:nvSpPr>
          <p:cNvPr id="13" name="文字方塊 12"/>
          <p:cNvSpPr txBox="1"/>
          <p:nvPr/>
        </p:nvSpPr>
        <p:spPr>
          <a:xfrm>
            <a:off x="7740352" y="4417367"/>
            <a:ext cx="805759" cy="307777"/>
          </a:xfrm>
          <a:prstGeom prst="rect">
            <a:avLst/>
          </a:prstGeom>
          <a:noFill/>
        </p:spPr>
        <p:txBody>
          <a:bodyPr wrap="square" rtlCol="0">
            <a:spAutoFit/>
          </a:bodyPr>
          <a:lstStyle/>
          <a:p>
            <a:r>
              <a:rPr lang="en-US" altLang="zh-TW" sz="1400" dirty="0" smtClean="0"/>
              <a:t>original</a:t>
            </a:r>
            <a:endParaRPr lang="zh-TW" altLang="en-US"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(2/11)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15</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4980851" cy="369332"/>
          </a:xfrm>
          <a:prstGeom prst="rect">
            <a:avLst/>
          </a:prstGeom>
          <a:noFill/>
        </p:spPr>
        <p:txBody>
          <a:bodyPr wrap="none" rtlCol="0">
            <a:spAutoFit/>
          </a:bodyPr>
          <a:lstStyle/>
          <a:p>
            <a:pPr marL="342900" indent="-342900"/>
            <a:r>
              <a:rPr lang="en-US" altLang="zh-TW" dirty="0" smtClean="0"/>
              <a:t>After inserting 39 into the tree in Figure </a:t>
            </a:r>
            <a:r>
              <a:rPr lang="en-US" altLang="zh-TW" dirty="0" smtClean="0"/>
              <a:t>19-5(b)</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1475656" y="1784350"/>
            <a:ext cx="6211887" cy="3495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(3/11)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16</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644135" y="5723964"/>
            <a:ext cx="4160113" cy="369332"/>
          </a:xfrm>
          <a:prstGeom prst="rect">
            <a:avLst/>
          </a:prstGeom>
          <a:noFill/>
        </p:spPr>
        <p:txBody>
          <a:bodyPr wrap="none" rtlCol="0">
            <a:spAutoFit/>
          </a:bodyPr>
          <a:lstStyle/>
          <a:p>
            <a:pPr marL="342900" indent="-342900"/>
            <a:r>
              <a:rPr lang="en-US" altLang="zh-TW" dirty="0" smtClean="0"/>
              <a:t>Inserting 38 into the tree in Figure 19-7</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475656" y="1290711"/>
            <a:ext cx="6592427" cy="1918707"/>
          </a:xfrm>
          <a:prstGeom prst="rect">
            <a:avLst/>
          </a:prstGeom>
          <a:noFill/>
          <a:ln w="9525">
            <a:noFill/>
            <a:miter lim="800000"/>
            <a:headEnd/>
            <a:tailEnd/>
          </a:ln>
          <a:effectLst/>
        </p:spPr>
      </p:pic>
      <p:pic>
        <p:nvPicPr>
          <p:cNvPr id="11" name="Picture 3"/>
          <p:cNvPicPr>
            <a:picLocks noChangeAspect="1" noChangeArrowheads="1"/>
          </p:cNvPicPr>
          <p:nvPr/>
        </p:nvPicPr>
        <p:blipFill>
          <a:blip r:embed="rId3" cstate="print"/>
          <a:srcRect/>
          <a:stretch>
            <a:fillRect/>
          </a:stretch>
        </p:blipFill>
        <p:spPr bwMode="auto">
          <a:xfrm>
            <a:off x="2536267" y="3146073"/>
            <a:ext cx="4529817" cy="2515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(4/11)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17</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4968027" cy="369332"/>
          </a:xfrm>
          <a:prstGeom prst="rect">
            <a:avLst/>
          </a:prstGeom>
          <a:noFill/>
        </p:spPr>
        <p:txBody>
          <a:bodyPr wrap="none" rtlCol="0">
            <a:spAutoFit/>
          </a:bodyPr>
          <a:lstStyle/>
          <a:p>
            <a:pPr marL="342900" indent="-342900"/>
            <a:r>
              <a:rPr lang="en-US" altLang="zh-TW" dirty="0" smtClean="0"/>
              <a:t>After inserting 37 into the tree in Figure </a:t>
            </a:r>
            <a:r>
              <a:rPr lang="en-US" altLang="zh-TW" dirty="0" smtClean="0"/>
              <a:t>19-8(c)</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463675" y="1874838"/>
            <a:ext cx="630555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(5/11)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18</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644135" y="5805264"/>
            <a:ext cx="4160113" cy="369332"/>
          </a:xfrm>
          <a:prstGeom prst="rect">
            <a:avLst/>
          </a:prstGeom>
          <a:noFill/>
        </p:spPr>
        <p:txBody>
          <a:bodyPr wrap="none" rtlCol="0">
            <a:spAutoFit/>
          </a:bodyPr>
          <a:lstStyle/>
          <a:p>
            <a:pPr marL="342900" indent="-342900"/>
            <a:r>
              <a:rPr lang="en-US" altLang="zh-TW" dirty="0" smtClean="0"/>
              <a:t>Inserting 36 into the tree in Figure 19-7</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2339752" y="3284984"/>
            <a:ext cx="4752528" cy="2602139"/>
          </a:xfrm>
          <a:prstGeom prst="rect">
            <a:avLst/>
          </a:prstGeom>
          <a:noFill/>
          <a:ln w="9525">
            <a:noFill/>
            <a:miter lim="800000"/>
            <a:headEnd/>
            <a:tailEnd/>
          </a:ln>
          <a:effectLst/>
        </p:spPr>
      </p:pic>
      <p:pic>
        <p:nvPicPr>
          <p:cNvPr id="12" name="Picture 2"/>
          <p:cNvPicPr>
            <a:picLocks noChangeAspect="1" noChangeArrowheads="1"/>
          </p:cNvPicPr>
          <p:nvPr/>
        </p:nvPicPr>
        <p:blipFill>
          <a:blip r:embed="rId3" cstate="print"/>
          <a:srcRect/>
          <a:stretch>
            <a:fillRect/>
          </a:stretch>
        </p:blipFill>
        <p:spPr bwMode="auto">
          <a:xfrm>
            <a:off x="-14674" y="916310"/>
            <a:ext cx="9339202" cy="25126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(6/11)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19</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979712" y="5445224"/>
            <a:ext cx="5737468" cy="369332"/>
          </a:xfrm>
          <a:prstGeom prst="rect">
            <a:avLst/>
          </a:prstGeom>
          <a:noFill/>
        </p:spPr>
        <p:txBody>
          <a:bodyPr wrap="none" rtlCol="0">
            <a:spAutoFit/>
          </a:bodyPr>
          <a:lstStyle/>
          <a:p>
            <a:pPr marL="342900" indent="-342900"/>
            <a:r>
              <a:rPr lang="en-US" altLang="zh-TW" dirty="0" smtClean="0"/>
              <a:t>After inserting 35, 34, 33 into the tree in Figure </a:t>
            </a:r>
            <a:r>
              <a:rPr lang="en-US" altLang="zh-TW" dirty="0" smtClean="0"/>
              <a:t>19-8(c)</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768792" y="2124074"/>
            <a:ext cx="7627842" cy="30331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(7/11)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20</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299177" y="5651956"/>
            <a:ext cx="2929007" cy="369332"/>
          </a:xfrm>
          <a:prstGeom prst="rect">
            <a:avLst/>
          </a:prstGeom>
          <a:noFill/>
        </p:spPr>
        <p:txBody>
          <a:bodyPr wrap="none" rtlCol="0">
            <a:spAutoFit/>
          </a:bodyPr>
          <a:lstStyle/>
          <a:p>
            <a:pPr marL="342900" indent="-342900"/>
            <a:r>
              <a:rPr lang="en-US" altLang="zh-TW" dirty="0" smtClean="0"/>
              <a:t>Splitting a leaf in a 2-3 tree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539552" y="1412776"/>
            <a:ext cx="8063411" cy="4201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(8/11)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21</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915816" y="5651956"/>
            <a:ext cx="4019049" cy="369332"/>
          </a:xfrm>
          <a:prstGeom prst="rect">
            <a:avLst/>
          </a:prstGeom>
          <a:noFill/>
        </p:spPr>
        <p:txBody>
          <a:bodyPr wrap="none" rtlCol="0">
            <a:spAutoFit/>
          </a:bodyPr>
          <a:lstStyle/>
          <a:p>
            <a:pPr marL="342900" indent="-342900"/>
            <a:r>
              <a:rPr lang="en-US" altLang="zh-TW" dirty="0" smtClean="0"/>
              <a:t>Splitting an internal node in a 2-3 tree</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345628" y="1304668"/>
            <a:ext cx="8402836" cy="42125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(9/11)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22</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203848" y="5445224"/>
            <a:ext cx="3147015" cy="369332"/>
          </a:xfrm>
          <a:prstGeom prst="rect">
            <a:avLst/>
          </a:prstGeom>
          <a:noFill/>
        </p:spPr>
        <p:txBody>
          <a:bodyPr wrap="none" rtlCol="0">
            <a:spAutoFit/>
          </a:bodyPr>
          <a:lstStyle/>
          <a:p>
            <a:pPr marL="342900" indent="-342900"/>
            <a:r>
              <a:rPr lang="en-US" altLang="zh-TW" dirty="0" smtClean="0"/>
              <a:t>Splitting the root in a 2-3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679809" y="2166938"/>
            <a:ext cx="7808359" cy="28462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23</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Insertion (10/11)</a:t>
            </a:r>
            <a:endParaRPr lang="zh-TW" altLang="en-US" sz="3800" dirty="0" smtClean="0"/>
          </a:p>
        </p:txBody>
      </p:sp>
      <p:sp>
        <p:nvSpPr>
          <p:cNvPr id="197636" name="Text Box 4"/>
          <p:cNvSpPr txBox="1">
            <a:spLocks noChangeArrowheads="1"/>
          </p:cNvSpPr>
          <p:nvPr/>
        </p:nvSpPr>
        <p:spPr bwMode="auto">
          <a:xfrm>
            <a:off x="228600" y="1995805"/>
            <a:ext cx="8735888" cy="258532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Inserts a new item into a 2-3 tree whose items are</a:t>
            </a:r>
            <a:r>
              <a:rPr lang="en-US" altLang="zh-TW" dirty="0" smtClean="0">
                <a:solidFill>
                  <a:srgbClr val="00B0F0"/>
                </a:solidFill>
                <a:latin typeface="Lucida Sans Typewriter" pitchFamily="49" charset="0"/>
              </a:rPr>
              <a:t> </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distinct and differ from the new item.</a:t>
            </a:r>
          </a:p>
          <a:p>
            <a:pPr>
              <a:defRPr/>
            </a:pPr>
            <a:r>
              <a:rPr lang="en-US" altLang="zh-TW" dirty="0" err="1" smtClean="0">
                <a:solidFill>
                  <a:srgbClr val="0070C0"/>
                </a:solidFill>
                <a:latin typeface="Lucida Sans Typewriter" pitchFamily="49" charset="0"/>
              </a:rPr>
              <a:t>insertItem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Locate the leaf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in which</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belongs</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Add</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to</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has three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split(</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24</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Insertion (11/11)</a:t>
            </a:r>
            <a:endParaRPr lang="zh-TW" altLang="en-US" sz="3800" dirty="0" smtClean="0"/>
          </a:p>
        </p:txBody>
      </p:sp>
      <p:sp>
        <p:nvSpPr>
          <p:cNvPr id="197636" name="Text Box 4"/>
          <p:cNvSpPr txBox="1">
            <a:spLocks noChangeArrowheads="1"/>
          </p:cNvSpPr>
          <p:nvPr/>
        </p:nvSpPr>
        <p:spPr bwMode="auto">
          <a:xfrm>
            <a:off x="228600" y="980728"/>
            <a:ext cx="8735888" cy="5632311"/>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Splits node</a:t>
            </a:r>
            <a:r>
              <a:rPr lang="en-US" altLang="zh-TW" dirty="0" smtClean="0">
                <a:solidFill>
                  <a:srgbClr val="00B0F0"/>
                </a:solidFill>
                <a:latin typeface="Lucida Sans Typewriter" pitchFamily="49" charset="0"/>
              </a:rPr>
              <a:t> n, </a:t>
            </a:r>
            <a:r>
              <a:rPr lang="en-US" altLang="zh-TW" i="1" dirty="0" smtClean="0">
                <a:solidFill>
                  <a:srgbClr val="00B0F0"/>
                </a:solidFill>
                <a:latin typeface="Lucida Sans Typewriter" pitchFamily="49" charset="0"/>
              </a:rPr>
              <a:t>which contains three items.</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Note: If</a:t>
            </a:r>
            <a:r>
              <a:rPr lang="en-US" altLang="zh-TW" dirty="0" smtClean="0">
                <a:solidFill>
                  <a:srgbClr val="00B0F0"/>
                </a:solidFill>
                <a:latin typeface="Lucida Sans Typewriter" pitchFamily="49" charset="0"/>
              </a:rPr>
              <a:t> n </a:t>
            </a:r>
            <a:r>
              <a:rPr lang="en-US" altLang="zh-TW" i="1" dirty="0" smtClean="0">
                <a:solidFill>
                  <a:srgbClr val="00B0F0"/>
                </a:solidFill>
                <a:latin typeface="Lucida Sans Typewriter" pitchFamily="49" charset="0"/>
              </a:rPr>
              <a:t>is not a leaf, it has four children.</a:t>
            </a:r>
          </a:p>
          <a:p>
            <a:pPr>
              <a:defRPr/>
            </a:pPr>
            <a:r>
              <a:rPr lang="en-US" altLang="zh-TW" dirty="0" smtClean="0">
                <a:solidFill>
                  <a:srgbClr val="0070C0"/>
                </a:solidFill>
                <a:latin typeface="Lucida Sans Typewriter" pitchFamily="49" charset="0"/>
              </a:rPr>
              <a:t>split(n: </a:t>
            </a:r>
            <a:r>
              <a:rPr lang="en-US" altLang="zh-TW" dirty="0" err="1" smtClean="0">
                <a:solidFill>
                  <a:srgbClr val="0070C0"/>
                </a:solidFill>
                <a:latin typeface="Lucida Sans Typewriter" pitchFamily="49" charset="0"/>
              </a:rPr>
              <a:t>TwoThreeNode</a:t>
            </a:r>
            <a:r>
              <a:rPr lang="en-US" altLang="zh-TW" dirty="0" smtClean="0">
                <a:solidFill>
                  <a:srgbClr val="0070C0"/>
                </a:solidFill>
                <a:latin typeface="Lucida Sans Typewriter" pitchFamily="49" charset="0"/>
              </a:rPr>
              <a:t>)</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the root</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Create a new node</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 </a:t>
            </a:r>
            <a:r>
              <a:rPr lang="en-US" altLang="zh-TW" dirty="0" smtClean="0">
                <a:solidFill>
                  <a:srgbClr val="0070C0"/>
                </a:solidFill>
                <a:latin typeface="Lucida Sans Typewriter" pitchFamily="49" charset="0"/>
              </a:rPr>
              <a:t>p</a:t>
            </a:r>
            <a:r>
              <a:rPr lang="en-US" altLang="zh-TW" i="1" dirty="0" smtClean="0">
                <a:solidFill>
                  <a:srgbClr val="0070C0"/>
                </a:solidFill>
                <a:latin typeface="Lucida Sans Typewriter" pitchFamily="49" charset="0"/>
              </a:rPr>
              <a:t> be the parent of</a:t>
            </a:r>
            <a:r>
              <a:rPr lang="en-US" altLang="zh-TW" dirty="0" smtClean="0">
                <a:solidFill>
                  <a:srgbClr val="0070C0"/>
                </a:solidFill>
                <a:latin typeface="Lucida Sans Typewriter" pitchFamily="49" charset="0"/>
              </a:rPr>
              <a:t> n</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Replace </a:t>
            </a:r>
            <a:r>
              <a:rPr lang="en-US" altLang="zh-TW" dirty="0" smtClean="0">
                <a:solidFill>
                  <a:srgbClr val="0070C0"/>
                </a:solidFill>
                <a:latin typeface="Lucida Sans Typewriter" pitchFamily="49" charset="0"/>
              </a:rPr>
              <a:t>n </a:t>
            </a:r>
            <a:r>
              <a:rPr lang="en-US" altLang="zh-TW" i="1" dirty="0" smtClean="0">
                <a:solidFill>
                  <a:srgbClr val="0070C0"/>
                </a:solidFill>
                <a:latin typeface="Lucida Sans Typewriter" pitchFamily="49" charset="0"/>
              </a:rPr>
              <a:t>by two nodes,</a:t>
            </a: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and</a:t>
            </a: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with</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as their parent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Give</a:t>
            </a: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with the smallest value</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Give</a:t>
            </a: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with the largest value</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not a leaf</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becomes the parent of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two leftmost children</a:t>
            </a:r>
          </a:p>
          <a:p>
            <a:pPr>
              <a:defRPr/>
            </a:pP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becomes the parent of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two rightmost children</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Move 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that has the middle value up to</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now has three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split(p)</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3" end="13"/>
                                            </p:txEl>
                                          </p:spTgt>
                                        </p:tgtEl>
                                        <p:attrNameLst>
                                          <p:attrName>style.visibility</p:attrName>
                                        </p:attrNameLst>
                                      </p:cBhvr>
                                      <p:to>
                                        <p:strVal val="visible"/>
                                      </p:to>
                                    </p:set>
                                    <p:animEffect transition="in" filter="fade">
                                      <p:cBhvr>
                                        <p:cTn id="7" dur="500"/>
                                        <p:tgtEl>
                                          <p:spTgt spid="197636">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4" end="14"/>
                                            </p:txEl>
                                          </p:spTgt>
                                        </p:tgtEl>
                                        <p:attrNameLst>
                                          <p:attrName>style.visibility</p:attrName>
                                        </p:attrNameLst>
                                      </p:cBhvr>
                                      <p:to>
                                        <p:strVal val="visible"/>
                                      </p:to>
                                    </p:set>
                                    <p:animEffect transition="in" filter="fade">
                                      <p:cBhvr>
                                        <p:cTn id="10" dur="500"/>
                                        <p:tgtEl>
                                          <p:spTgt spid="197636">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5" end="15"/>
                                            </p:txEl>
                                          </p:spTgt>
                                        </p:tgtEl>
                                        <p:attrNameLst>
                                          <p:attrName>style.visibility</p:attrName>
                                        </p:attrNameLst>
                                      </p:cBhvr>
                                      <p:to>
                                        <p:strVal val="visible"/>
                                      </p:to>
                                    </p:set>
                                    <p:animEffect transition="in" filter="fade">
                                      <p:cBhvr>
                                        <p:cTn id="13" dur="500"/>
                                        <p:tgtEl>
                                          <p:spTgt spid="197636">
                                            <p:txEl>
                                              <p:pRg st="15" end="1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6" end="16"/>
                                            </p:txEl>
                                          </p:spTgt>
                                        </p:tgtEl>
                                        <p:attrNameLst>
                                          <p:attrName>style.visibility</p:attrName>
                                        </p:attrNameLst>
                                      </p:cBhvr>
                                      <p:to>
                                        <p:strVal val="visible"/>
                                      </p:to>
                                    </p:set>
                                    <p:animEffect transition="in" filter="fade">
                                      <p:cBhvr>
                                        <p:cTn id="16" dur="500"/>
                                        <p:tgtEl>
                                          <p:spTgt spid="197636">
                                            <p:txEl>
                                              <p:pRg st="16" end="1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7" end="17"/>
                                            </p:txEl>
                                          </p:spTgt>
                                        </p:tgtEl>
                                        <p:attrNameLst>
                                          <p:attrName>style.visibility</p:attrName>
                                        </p:attrNameLst>
                                      </p:cBhvr>
                                      <p:to>
                                        <p:strVal val="visible"/>
                                      </p:to>
                                    </p:set>
                                    <p:animEffect transition="in" filter="fade">
                                      <p:cBhvr>
                                        <p:cTn id="19" dur="500"/>
                                        <p:tgtEl>
                                          <p:spTgt spid="197636">
                                            <p:txEl>
                                              <p:pRg st="17" end="1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8" end="18"/>
                                            </p:txEl>
                                          </p:spTgt>
                                        </p:tgtEl>
                                        <p:attrNameLst>
                                          <p:attrName>style.visibility</p:attrName>
                                        </p:attrNameLst>
                                      </p:cBhvr>
                                      <p:to>
                                        <p:strVal val="visible"/>
                                      </p:to>
                                    </p:set>
                                    <p:animEffect transition="in" filter="fade">
                                      <p:cBhvr>
                                        <p:cTn id="22" dur="500"/>
                                        <p:tgtEl>
                                          <p:spTgt spid="197636">
                                            <p:txEl>
                                              <p:pRg st="18" end="1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9" end="19"/>
                                            </p:txEl>
                                          </p:spTgt>
                                        </p:tgtEl>
                                        <p:attrNameLst>
                                          <p:attrName>style.visibility</p:attrName>
                                        </p:attrNameLst>
                                      </p:cBhvr>
                                      <p:to>
                                        <p:strVal val="visible"/>
                                      </p:to>
                                    </p:set>
                                    <p:animEffect transition="in" filter="fade">
                                      <p:cBhvr>
                                        <p:cTn id="25" dur="500"/>
                                        <p:tgtEl>
                                          <p:spTgt spid="197636">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25</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555776" y="5795972"/>
            <a:ext cx="4673074" cy="369332"/>
          </a:xfrm>
          <a:prstGeom prst="rect">
            <a:avLst/>
          </a:prstGeom>
          <a:noFill/>
        </p:spPr>
        <p:txBody>
          <a:bodyPr wrap="none" rtlCol="0">
            <a:spAutoFit/>
          </a:bodyPr>
          <a:lstStyle/>
          <a:p>
            <a:pPr marL="342900" indent="-342900"/>
            <a:r>
              <a:rPr lang="en-US" altLang="zh-TW" dirty="0" smtClean="0"/>
              <a:t>Removing 70 from the tree in Figure </a:t>
            </a:r>
            <a:r>
              <a:rPr lang="en-US" altLang="zh-TW" dirty="0" smtClean="0"/>
              <a:t>19.5(b)</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0" y="891904"/>
            <a:ext cx="9144000" cy="49236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(2/11)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267744" y="5445224"/>
            <a:ext cx="5134739" cy="369332"/>
          </a:xfrm>
          <a:prstGeom prst="rect">
            <a:avLst/>
          </a:prstGeom>
          <a:noFill/>
        </p:spPr>
        <p:txBody>
          <a:bodyPr wrap="none" rtlCol="0">
            <a:spAutoFit/>
          </a:bodyPr>
          <a:lstStyle/>
          <a:p>
            <a:pPr marL="342900" indent="-342900"/>
            <a:r>
              <a:rPr lang="en-US" altLang="zh-TW" dirty="0" smtClean="0"/>
              <a:t>After removing 70 from the tree in Figure </a:t>
            </a:r>
            <a:r>
              <a:rPr lang="en-US" altLang="zh-TW" dirty="0" smtClean="0"/>
              <a:t>19.5(b)</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041525" y="2020888"/>
            <a:ext cx="5300663" cy="294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(3/11)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27</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19-16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267744" y="5805263"/>
            <a:ext cx="4867392" cy="379779"/>
          </a:xfrm>
          <a:prstGeom prst="rect">
            <a:avLst/>
          </a:prstGeom>
          <a:noFill/>
        </p:spPr>
        <p:txBody>
          <a:bodyPr wrap="square" rtlCol="0">
            <a:spAutoFit/>
          </a:bodyPr>
          <a:lstStyle/>
          <a:p>
            <a:pPr marL="342900" indent="-342900"/>
            <a:r>
              <a:rPr lang="en-US" altLang="zh-TW" dirty="0" smtClean="0"/>
              <a:t>Removing 100 from the tree in Figure </a:t>
            </a:r>
            <a:r>
              <a:rPr lang="en-US" altLang="zh-TW" dirty="0" smtClean="0"/>
              <a:t>19.15(f)</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1259632" y="852349"/>
            <a:ext cx="6552727" cy="50249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331640" y="748432"/>
            <a:ext cx="6768752" cy="5200848"/>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2-3 Trees: Deletion (4/11)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28</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362974" y="5867980"/>
            <a:ext cx="4801314" cy="369332"/>
          </a:xfrm>
          <a:prstGeom prst="rect">
            <a:avLst/>
          </a:prstGeom>
          <a:noFill/>
        </p:spPr>
        <p:txBody>
          <a:bodyPr wrap="none" rtlCol="0">
            <a:spAutoFit/>
          </a:bodyPr>
          <a:lstStyle/>
          <a:p>
            <a:pPr marL="342900" indent="-342900"/>
            <a:r>
              <a:rPr lang="en-US" altLang="zh-TW" dirty="0" smtClean="0"/>
              <a:t>Removing 80 from the tree in Figure </a:t>
            </a:r>
            <a:r>
              <a:rPr lang="en-US" altLang="zh-TW" dirty="0" smtClean="0"/>
              <a:t>19.16(d)</a:t>
            </a:r>
            <a:endParaRPr lang="zh-TW"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(5/11)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29</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11760" y="5445224"/>
            <a:ext cx="4801314" cy="369332"/>
          </a:xfrm>
          <a:prstGeom prst="rect">
            <a:avLst/>
          </a:prstGeom>
          <a:noFill/>
        </p:spPr>
        <p:txBody>
          <a:bodyPr wrap="none" rtlCol="0">
            <a:spAutoFit/>
          </a:bodyPr>
          <a:lstStyle/>
          <a:p>
            <a:pPr marL="342900" indent="-342900"/>
            <a:r>
              <a:rPr lang="en-US" altLang="zh-TW" dirty="0" smtClean="0"/>
              <a:t>Removing 80 from the tree in Figure </a:t>
            </a:r>
            <a:r>
              <a:rPr lang="en-US" altLang="zh-TW" dirty="0" smtClean="0"/>
              <a:t>19.16(d)</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338405" y="2166938"/>
            <a:ext cx="8575825" cy="29902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(6/11)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30</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83768" y="5445224"/>
            <a:ext cx="5006499" cy="369332"/>
          </a:xfrm>
          <a:prstGeom prst="rect">
            <a:avLst/>
          </a:prstGeom>
          <a:noFill/>
        </p:spPr>
        <p:txBody>
          <a:bodyPr wrap="none" rtlCol="0">
            <a:spAutoFit/>
          </a:bodyPr>
          <a:lstStyle/>
          <a:p>
            <a:pPr marL="342900" indent="-342900"/>
            <a:r>
              <a:rPr lang="en-US" altLang="zh-TW" dirty="0" smtClean="0"/>
              <a:t>Results of removing 70, 100, 80 from Figure 15</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683568" y="1753984"/>
            <a:ext cx="7973205" cy="34434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(7/11)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31</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795972"/>
            <a:ext cx="4301177" cy="369332"/>
          </a:xfrm>
          <a:prstGeom prst="rect">
            <a:avLst/>
          </a:prstGeom>
          <a:noFill/>
        </p:spPr>
        <p:txBody>
          <a:bodyPr wrap="none" rtlCol="0">
            <a:spAutoFit/>
          </a:bodyPr>
          <a:lstStyle/>
          <a:p>
            <a:pPr marL="342900" indent="-342900"/>
            <a:r>
              <a:rPr lang="en-US" altLang="zh-TW" dirty="0" smtClean="0"/>
              <a:t>Redistributing values and merging a leaf</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782031" y="1224274"/>
            <a:ext cx="7606393" cy="45863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(8/11)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32</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475656" y="5795972"/>
            <a:ext cx="6506909" cy="369332"/>
          </a:xfrm>
          <a:prstGeom prst="rect">
            <a:avLst/>
          </a:prstGeom>
          <a:noFill/>
        </p:spPr>
        <p:txBody>
          <a:bodyPr wrap="none" rtlCol="0">
            <a:spAutoFit/>
          </a:bodyPr>
          <a:lstStyle/>
          <a:p>
            <a:pPr marL="342900" indent="-342900"/>
            <a:r>
              <a:rPr lang="en-US" altLang="zh-TW" dirty="0" smtClean="0"/>
              <a:t>Redistributing values and children and merging internal nodes</a:t>
            </a:r>
          </a:p>
        </p:txBody>
      </p:sp>
      <p:pic>
        <p:nvPicPr>
          <p:cNvPr id="10" name="Picture 2"/>
          <p:cNvPicPr>
            <a:picLocks noChangeAspect="1" noChangeArrowheads="1"/>
          </p:cNvPicPr>
          <p:nvPr/>
        </p:nvPicPr>
        <p:blipFill>
          <a:blip r:embed="rId2" cstate="print"/>
          <a:srcRect/>
          <a:stretch>
            <a:fillRect/>
          </a:stretch>
        </p:blipFill>
        <p:spPr bwMode="auto">
          <a:xfrm>
            <a:off x="771992" y="870925"/>
            <a:ext cx="7688440" cy="49343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(9/11)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33</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990707" y="5301208"/>
            <a:ext cx="1877437" cy="369332"/>
          </a:xfrm>
          <a:prstGeom prst="rect">
            <a:avLst/>
          </a:prstGeom>
          <a:noFill/>
        </p:spPr>
        <p:txBody>
          <a:bodyPr wrap="none" rtlCol="0">
            <a:spAutoFit/>
          </a:bodyPr>
          <a:lstStyle/>
          <a:p>
            <a:pPr marL="342900" indent="-342900"/>
            <a:r>
              <a:rPr lang="en-US" altLang="zh-TW" dirty="0" smtClean="0"/>
              <a:t>Deleting the root</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08284" y="2255838"/>
            <a:ext cx="8479367" cy="2469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34</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Deletion (10/11)</a:t>
            </a:r>
            <a:endParaRPr lang="zh-TW" altLang="en-US" sz="3800" dirty="0" smtClean="0"/>
          </a:p>
        </p:txBody>
      </p:sp>
      <p:sp>
        <p:nvSpPr>
          <p:cNvPr id="197636" name="Text Box 4"/>
          <p:cNvSpPr txBox="1">
            <a:spLocks noChangeArrowheads="1"/>
          </p:cNvSpPr>
          <p:nvPr/>
        </p:nvSpPr>
        <p:spPr bwMode="auto">
          <a:xfrm>
            <a:off x="228600" y="1131709"/>
            <a:ext cx="8735888" cy="507831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Removes the given data item from a 2-3 tree.</a:t>
            </a:r>
            <a:r>
              <a:rPr lang="en-US" altLang="zh-TW" dirty="0" smtClean="0">
                <a:solidFill>
                  <a:srgbClr val="00B0F0"/>
                </a:solidFill>
                <a:latin typeface="Lucida Sans Typewriter" pitchFamily="49" charset="0"/>
              </a:rPr>
              <a:t> </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Returns true if successful, and false otherwise.</a:t>
            </a:r>
          </a:p>
          <a:p>
            <a:pPr>
              <a:defRPr/>
            </a:pPr>
            <a:r>
              <a:rPr lang="en-US" altLang="zh-TW" dirty="0" err="1" smtClean="0">
                <a:solidFill>
                  <a:srgbClr val="0070C0"/>
                </a:solidFill>
                <a:latin typeface="Lucida Sans Typewriter" pitchFamily="49" charset="0"/>
              </a:rPr>
              <a:t>removeItem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boolean</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Attempt to locate </a:t>
            </a:r>
            <a:r>
              <a:rPr lang="en-US" altLang="zh-TW" dirty="0" err="1" smtClean="0">
                <a:solidFill>
                  <a:srgbClr val="0070C0"/>
                </a:solidFill>
                <a:latin typeface="Lucida Sans Typewriter" pitchFamily="49" charset="0"/>
              </a:rPr>
              <a:t>dataItem</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is found</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is not in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Swap</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with its </a:t>
            </a:r>
            <a:r>
              <a:rPr lang="en-US" altLang="zh-TW" i="1" dirty="0" err="1" smtClean="0">
                <a:solidFill>
                  <a:srgbClr val="0070C0"/>
                </a:solidFill>
                <a:latin typeface="Lucida Sans Typewriter" pitchFamily="49" charset="0"/>
              </a:rPr>
              <a:t>inorder</a:t>
            </a:r>
            <a:r>
              <a:rPr lang="en-US" altLang="zh-TW" i="1" dirty="0" smtClean="0">
                <a:solidFill>
                  <a:srgbClr val="0070C0"/>
                </a:solidFill>
                <a:latin typeface="Lucida Sans Typewriter" pitchFamily="49" charset="0"/>
              </a:rPr>
              <a:t> successor, which</a:t>
            </a:r>
          </a:p>
          <a:p>
            <a:pPr>
              <a:defRPr/>
            </a:pPr>
            <a:r>
              <a:rPr lang="en-US" altLang="zh-TW" i="1" dirty="0" smtClean="0">
                <a:solidFill>
                  <a:srgbClr val="0070C0"/>
                </a:solidFill>
                <a:latin typeface="Lucida Sans Typewriter" pitchFamily="49" charset="0"/>
              </a:rPr>
              <a:t>                         is determined to be in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The removal always begins at a leaf</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Remove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from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now has no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 true</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 false</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0" end="10"/>
                                            </p:txEl>
                                          </p:spTgt>
                                        </p:tgtEl>
                                        <p:attrNameLst>
                                          <p:attrName>style.visibility</p:attrName>
                                        </p:attrNameLst>
                                      </p:cBhvr>
                                      <p:to>
                                        <p:strVal val="visible"/>
                                      </p:to>
                                    </p:set>
                                    <p:animEffect transition="in" filter="fade">
                                      <p:cBhvr>
                                        <p:cTn id="7" dur="500"/>
                                        <p:tgtEl>
                                          <p:spTgt spid="197636">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1" end="11"/>
                                            </p:txEl>
                                          </p:spTgt>
                                        </p:tgtEl>
                                        <p:attrNameLst>
                                          <p:attrName>style.visibility</p:attrName>
                                        </p:attrNameLst>
                                      </p:cBhvr>
                                      <p:to>
                                        <p:strVal val="visible"/>
                                      </p:to>
                                    </p:set>
                                    <p:animEffect transition="in" filter="fade">
                                      <p:cBhvr>
                                        <p:cTn id="10" dur="500"/>
                                        <p:tgtEl>
                                          <p:spTgt spid="197636">
                                            <p:txEl>
                                              <p:pRg st="11" end="1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2" end="12"/>
                                            </p:txEl>
                                          </p:spTgt>
                                        </p:tgtEl>
                                        <p:attrNameLst>
                                          <p:attrName>style.visibility</p:attrName>
                                        </p:attrNameLst>
                                      </p:cBhvr>
                                      <p:to>
                                        <p:strVal val="visible"/>
                                      </p:to>
                                    </p:set>
                                    <p:animEffect transition="in" filter="fade">
                                      <p:cBhvr>
                                        <p:cTn id="13" dur="500"/>
                                        <p:tgtEl>
                                          <p:spTgt spid="197636">
                                            <p:txEl>
                                              <p:pRg st="12" end="1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3" end="13"/>
                                            </p:txEl>
                                          </p:spTgt>
                                        </p:tgtEl>
                                        <p:attrNameLst>
                                          <p:attrName>style.visibility</p:attrName>
                                        </p:attrNameLst>
                                      </p:cBhvr>
                                      <p:to>
                                        <p:strVal val="visible"/>
                                      </p:to>
                                    </p:set>
                                    <p:animEffect transition="in" filter="fade">
                                      <p:cBhvr>
                                        <p:cTn id="16" dur="500"/>
                                        <p:tgtEl>
                                          <p:spTgt spid="197636">
                                            <p:txEl>
                                              <p:pRg st="13" end="1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4" end="14"/>
                                            </p:txEl>
                                          </p:spTgt>
                                        </p:tgtEl>
                                        <p:attrNameLst>
                                          <p:attrName>style.visibility</p:attrName>
                                        </p:attrNameLst>
                                      </p:cBhvr>
                                      <p:to>
                                        <p:strVal val="visible"/>
                                      </p:to>
                                    </p:set>
                                    <p:animEffect transition="in" filter="fade">
                                      <p:cBhvr>
                                        <p:cTn id="19" dur="500"/>
                                        <p:tgtEl>
                                          <p:spTgt spid="197636">
                                            <p:txEl>
                                              <p:pRg st="14" end="1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5" end="15"/>
                                            </p:txEl>
                                          </p:spTgt>
                                        </p:tgtEl>
                                        <p:attrNameLst>
                                          <p:attrName>style.visibility</p:attrName>
                                        </p:attrNameLst>
                                      </p:cBhvr>
                                      <p:to>
                                        <p:strVal val="visible"/>
                                      </p:to>
                                    </p:set>
                                    <p:animEffect transition="in" filter="fade">
                                      <p:cBhvr>
                                        <p:cTn id="22" dur="500"/>
                                        <p:tgtEl>
                                          <p:spTgt spid="197636">
                                            <p:txEl>
                                              <p:pRg st="15" end="1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6" end="16"/>
                                            </p:txEl>
                                          </p:spTgt>
                                        </p:tgtEl>
                                        <p:attrNameLst>
                                          <p:attrName>style.visibility</p:attrName>
                                        </p:attrNameLst>
                                      </p:cBhvr>
                                      <p:to>
                                        <p:strVal val="visible"/>
                                      </p:to>
                                    </p:set>
                                    <p:animEffect transition="in" filter="fade">
                                      <p:cBhvr>
                                        <p:cTn id="25" dur="500"/>
                                        <p:tgtEl>
                                          <p:spTgt spid="197636">
                                            <p:txEl>
                                              <p:pRg st="16" end="1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97636">
                                            <p:txEl>
                                              <p:pRg st="17" end="17"/>
                                            </p:txEl>
                                          </p:spTgt>
                                        </p:tgtEl>
                                        <p:attrNameLst>
                                          <p:attrName>style.visibility</p:attrName>
                                        </p:attrNameLst>
                                      </p:cBhvr>
                                      <p:to>
                                        <p:strVal val="visible"/>
                                      </p:to>
                                    </p:set>
                                    <p:animEffect transition="in" filter="fade">
                                      <p:cBhvr>
                                        <p:cTn id="28" dur="500"/>
                                        <p:tgtEl>
                                          <p:spTgt spid="1976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35</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Deletion (11/11)</a:t>
            </a:r>
            <a:endParaRPr lang="zh-TW" altLang="en-US" sz="3800" dirty="0" smtClean="0"/>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197636" name="Text Box 4"/>
          <p:cNvSpPr txBox="1">
            <a:spLocks noChangeArrowheads="1"/>
          </p:cNvSpPr>
          <p:nvPr/>
        </p:nvSpPr>
        <p:spPr bwMode="auto">
          <a:xfrm>
            <a:off x="228600" y="980728"/>
            <a:ext cx="8735888" cy="5909310"/>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Completes the removal when node n is empty by either</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deleting the root, redistributing values, or merging nodes.</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Note: If n is internal, it has one child.</a:t>
            </a:r>
          </a:p>
          <a:p>
            <a:pPr>
              <a:defRPr/>
            </a:pP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(n: </a:t>
            </a:r>
            <a:r>
              <a:rPr lang="en-US" altLang="zh-TW" dirty="0" err="1" smtClean="0">
                <a:solidFill>
                  <a:srgbClr val="0070C0"/>
                </a:solidFill>
                <a:latin typeface="Lucida Sans Typewriter" pitchFamily="49" charset="0"/>
              </a:rPr>
              <a:t>TwoThreeNode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the root</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Delete the root</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 </a:t>
            </a:r>
            <a:r>
              <a:rPr lang="en-US" altLang="zh-TW" dirty="0" smtClean="0">
                <a:solidFill>
                  <a:srgbClr val="0070C0"/>
                </a:solidFill>
                <a:latin typeface="Lucida Sans Typewriter" pitchFamily="49" charset="0"/>
              </a:rPr>
              <a:t>p</a:t>
            </a:r>
            <a:r>
              <a:rPr lang="en-US" altLang="zh-TW" i="1" dirty="0" smtClean="0">
                <a:solidFill>
                  <a:srgbClr val="0070C0"/>
                </a:solidFill>
                <a:latin typeface="Lucida Sans Typewriter" pitchFamily="49" charset="0"/>
              </a:rPr>
              <a:t> be the parent of</a:t>
            </a:r>
            <a:r>
              <a:rPr lang="en-US" altLang="zh-TW" dirty="0" smtClean="0">
                <a:solidFill>
                  <a:srgbClr val="0070C0"/>
                </a:solidFill>
                <a:latin typeface="Lucida Sans Typewriter" pitchFamily="49" charset="0"/>
              </a:rPr>
              <a:t> n</a:t>
            </a:r>
          </a:p>
          <a:p>
            <a:pPr>
              <a:defRPr/>
            </a:pPr>
            <a:r>
              <a:rPr lang="en-US" altLang="zh-TW" b="1" dirty="0" smtClean="0">
                <a:solidFill>
                  <a:srgbClr val="0070C0"/>
                </a:solidFill>
                <a:latin typeface="Lucida Sans Typewriter" pitchFamily="49" charset="0"/>
              </a:rPr>
              <a:t>    if</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some sibling of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has two items</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Distribute items among</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the sibling</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and</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if (n </a:t>
            </a:r>
            <a:r>
              <a:rPr lang="en-US" altLang="zh-TW" i="1" dirty="0" smtClean="0">
                <a:solidFill>
                  <a:srgbClr val="0070C0"/>
                </a:solidFill>
                <a:latin typeface="Lucida Sans Typewriter" pitchFamily="49" charset="0"/>
              </a:rPr>
              <a:t>is internal</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Move the appropriate child from the sibling to</a:t>
            </a:r>
            <a:r>
              <a:rPr lang="en-US" altLang="zh-TW" dirty="0" smtClean="0">
                <a:solidFill>
                  <a:srgbClr val="0070C0"/>
                </a:solidFill>
                <a:latin typeface="Lucida Sans Typewriter" pitchFamily="49" charset="0"/>
              </a:rPr>
              <a:t> n</a:t>
            </a:r>
          </a:p>
          <a:p>
            <a:pPr>
              <a:defRPr/>
            </a:pPr>
            <a:r>
              <a:rPr lang="en-US" altLang="zh-TW" dirty="0" smtClean="0">
                <a:solidFill>
                  <a:srgbClr val="0070C0"/>
                </a:solidFill>
                <a:latin typeface="Lucida Sans Typewriter" pitchFamily="49" charset="0"/>
              </a:rPr>
              <a:t>    }</a:t>
            </a:r>
            <a:endParaRPr lang="en-US" altLang="zh-TW" b="1" dirty="0" smtClean="0">
              <a:solidFill>
                <a:srgbClr val="0070C0"/>
              </a:solidFill>
              <a:latin typeface="Lucida Sans Typewriter" pitchFamily="49" charset="0"/>
            </a:endParaRPr>
          </a:p>
          <a:p>
            <a:pPr>
              <a:defRPr/>
            </a:pPr>
            <a:r>
              <a:rPr lang="en-US" altLang="zh-TW" b="1" dirty="0" smtClean="0">
                <a:solidFill>
                  <a:srgbClr val="0070C0"/>
                </a:solidFill>
                <a:latin typeface="Lucida Sans Typewriter" pitchFamily="49" charset="0"/>
              </a:rPr>
              <a:t>    else</a:t>
            </a:r>
            <a:r>
              <a:rPr lang="en-US" altLang="zh-TW" dirty="0" smtClean="0">
                <a:solidFill>
                  <a:srgbClr val="0070C0"/>
                </a:solidFill>
                <a:latin typeface="Lucida Sans Typewriter" pitchFamily="49" charset="0"/>
              </a:rPr>
              <a:t> { </a:t>
            </a: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Merge the node</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Choose an adjacent sibling</a:t>
            </a:r>
            <a:r>
              <a:rPr lang="en-US" altLang="zh-TW" dirty="0" smtClean="0">
                <a:solidFill>
                  <a:srgbClr val="0070C0"/>
                </a:solidFill>
                <a:latin typeface="Lucida Sans Typewriter" pitchFamily="49" charset="0"/>
              </a:rPr>
              <a:t> s </a:t>
            </a:r>
            <a:r>
              <a:rPr lang="en-US" altLang="zh-TW" i="1" dirty="0" smtClean="0">
                <a:solidFill>
                  <a:srgbClr val="0070C0"/>
                </a:solidFill>
                <a:latin typeface="Lucida Sans Typewriter" pitchFamily="49" charset="0"/>
              </a:rPr>
              <a:t>of</a:t>
            </a:r>
            <a:r>
              <a:rPr lang="en-US" altLang="zh-TW" dirty="0" smtClean="0">
                <a:solidFill>
                  <a:srgbClr val="0070C0"/>
                </a:solidFill>
                <a:latin typeface="Lucida Sans Typewriter" pitchFamily="49" charset="0"/>
              </a:rPr>
              <a:t> n</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Bring the appropriate item down from</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into</a:t>
            </a:r>
            <a:r>
              <a:rPr lang="en-US" altLang="zh-TW" dirty="0" smtClean="0">
                <a:solidFill>
                  <a:srgbClr val="0070C0"/>
                </a:solidFill>
                <a:latin typeface="Lucida Sans Typewriter" pitchFamily="49" charset="0"/>
              </a:rPr>
              <a:t> s</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internal</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 Move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child to </a:t>
            </a:r>
            <a:r>
              <a:rPr lang="en-US" altLang="zh-TW" dirty="0" smtClean="0">
                <a:solidFill>
                  <a:srgbClr val="0070C0"/>
                </a:solidFill>
                <a:latin typeface="Lucida Sans Typewriter" pitchFamily="49" charset="0"/>
              </a:rPr>
              <a:t>s</a:t>
            </a:r>
          </a:p>
          <a:p>
            <a:pPr>
              <a:defRPr/>
            </a:pPr>
            <a:r>
              <a:rPr lang="en-US" altLang="zh-TW" i="1" dirty="0" smtClean="0">
                <a:solidFill>
                  <a:srgbClr val="0070C0"/>
                </a:solidFill>
                <a:latin typeface="Lucida Sans Typewriter" pitchFamily="49" charset="0"/>
              </a:rPr>
              <a:t>      Remove node n</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is now empty</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(p)</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6" end="6"/>
                                            </p:txEl>
                                          </p:spTgt>
                                        </p:tgtEl>
                                        <p:attrNameLst>
                                          <p:attrName>style.visibility</p:attrName>
                                        </p:attrNameLst>
                                      </p:cBhvr>
                                      <p:to>
                                        <p:strVal val="visible"/>
                                      </p:to>
                                    </p:set>
                                    <p:animEffect transition="in" filter="fade">
                                      <p:cBhvr>
                                        <p:cTn id="7" dur="500"/>
                                        <p:tgtEl>
                                          <p:spTgt spid="19763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7" end="7"/>
                                            </p:txEl>
                                          </p:spTgt>
                                        </p:tgtEl>
                                        <p:attrNameLst>
                                          <p:attrName>style.visibility</p:attrName>
                                        </p:attrNameLst>
                                      </p:cBhvr>
                                      <p:to>
                                        <p:strVal val="visible"/>
                                      </p:to>
                                    </p:set>
                                    <p:animEffect transition="in" filter="fade">
                                      <p:cBhvr>
                                        <p:cTn id="10" dur="500"/>
                                        <p:tgtEl>
                                          <p:spTgt spid="19763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8" end="8"/>
                                            </p:txEl>
                                          </p:spTgt>
                                        </p:tgtEl>
                                        <p:attrNameLst>
                                          <p:attrName>style.visibility</p:attrName>
                                        </p:attrNameLst>
                                      </p:cBhvr>
                                      <p:to>
                                        <p:strVal val="visible"/>
                                      </p:to>
                                    </p:set>
                                    <p:animEffect transition="in" filter="fade">
                                      <p:cBhvr>
                                        <p:cTn id="13" dur="500"/>
                                        <p:tgtEl>
                                          <p:spTgt spid="19763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9" end="9"/>
                                            </p:txEl>
                                          </p:spTgt>
                                        </p:tgtEl>
                                        <p:attrNameLst>
                                          <p:attrName>style.visibility</p:attrName>
                                        </p:attrNameLst>
                                      </p:cBhvr>
                                      <p:to>
                                        <p:strVal val="visible"/>
                                      </p:to>
                                    </p:set>
                                    <p:animEffect transition="in" filter="fade">
                                      <p:cBhvr>
                                        <p:cTn id="16" dur="500"/>
                                        <p:tgtEl>
                                          <p:spTgt spid="197636">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0" end="10"/>
                                            </p:txEl>
                                          </p:spTgt>
                                        </p:tgtEl>
                                        <p:attrNameLst>
                                          <p:attrName>style.visibility</p:attrName>
                                        </p:attrNameLst>
                                      </p:cBhvr>
                                      <p:to>
                                        <p:strVal val="visible"/>
                                      </p:to>
                                    </p:set>
                                    <p:animEffect transition="in" filter="fade">
                                      <p:cBhvr>
                                        <p:cTn id="19" dur="500"/>
                                        <p:tgtEl>
                                          <p:spTgt spid="197636">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1" end="11"/>
                                            </p:txEl>
                                          </p:spTgt>
                                        </p:tgtEl>
                                        <p:attrNameLst>
                                          <p:attrName>style.visibility</p:attrName>
                                        </p:attrNameLst>
                                      </p:cBhvr>
                                      <p:to>
                                        <p:strVal val="visible"/>
                                      </p:to>
                                    </p:set>
                                    <p:animEffect transition="in" filter="fade">
                                      <p:cBhvr>
                                        <p:cTn id="22" dur="500"/>
                                        <p:tgtEl>
                                          <p:spTgt spid="19763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2" end="12"/>
                                            </p:txEl>
                                          </p:spTgt>
                                        </p:tgtEl>
                                        <p:attrNameLst>
                                          <p:attrName>style.visibility</p:attrName>
                                        </p:attrNameLst>
                                      </p:cBhvr>
                                      <p:to>
                                        <p:strVal val="visible"/>
                                      </p:to>
                                    </p:set>
                                    <p:animEffect transition="in" filter="fade">
                                      <p:cBhvr>
                                        <p:cTn id="25" dur="500"/>
                                        <p:tgtEl>
                                          <p:spTgt spid="197636">
                                            <p:txEl>
                                              <p:pRg st="12" end="1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7636">
                                            <p:txEl>
                                              <p:pRg st="13" end="13"/>
                                            </p:txEl>
                                          </p:spTgt>
                                        </p:tgtEl>
                                        <p:attrNameLst>
                                          <p:attrName>style.visibility</p:attrName>
                                        </p:attrNameLst>
                                      </p:cBhvr>
                                      <p:to>
                                        <p:strVal val="visible"/>
                                      </p:to>
                                    </p:set>
                                    <p:animEffect transition="in" filter="fade">
                                      <p:cBhvr>
                                        <p:cTn id="30" dur="500"/>
                                        <p:tgtEl>
                                          <p:spTgt spid="197636">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97636">
                                            <p:txEl>
                                              <p:pRg st="14" end="14"/>
                                            </p:txEl>
                                          </p:spTgt>
                                        </p:tgtEl>
                                        <p:attrNameLst>
                                          <p:attrName>style.visibility</p:attrName>
                                        </p:attrNameLst>
                                      </p:cBhvr>
                                      <p:to>
                                        <p:strVal val="visible"/>
                                      </p:to>
                                    </p:set>
                                    <p:animEffect transition="in" filter="fade">
                                      <p:cBhvr>
                                        <p:cTn id="33" dur="500"/>
                                        <p:tgtEl>
                                          <p:spTgt spid="197636">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7636">
                                            <p:txEl>
                                              <p:pRg st="15" end="15"/>
                                            </p:txEl>
                                          </p:spTgt>
                                        </p:tgtEl>
                                        <p:attrNameLst>
                                          <p:attrName>style.visibility</p:attrName>
                                        </p:attrNameLst>
                                      </p:cBhvr>
                                      <p:to>
                                        <p:strVal val="visible"/>
                                      </p:to>
                                    </p:set>
                                    <p:animEffect transition="in" filter="fade">
                                      <p:cBhvr>
                                        <p:cTn id="36" dur="500"/>
                                        <p:tgtEl>
                                          <p:spTgt spid="197636">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7636">
                                            <p:txEl>
                                              <p:pRg st="16" end="16"/>
                                            </p:txEl>
                                          </p:spTgt>
                                        </p:tgtEl>
                                        <p:attrNameLst>
                                          <p:attrName>style.visibility</p:attrName>
                                        </p:attrNameLst>
                                      </p:cBhvr>
                                      <p:to>
                                        <p:strVal val="visible"/>
                                      </p:to>
                                    </p:set>
                                    <p:animEffect transition="in" filter="fade">
                                      <p:cBhvr>
                                        <p:cTn id="39" dur="500"/>
                                        <p:tgtEl>
                                          <p:spTgt spid="197636">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7636">
                                            <p:txEl>
                                              <p:pRg st="17" end="17"/>
                                            </p:txEl>
                                          </p:spTgt>
                                        </p:tgtEl>
                                        <p:attrNameLst>
                                          <p:attrName>style.visibility</p:attrName>
                                        </p:attrNameLst>
                                      </p:cBhvr>
                                      <p:to>
                                        <p:strVal val="visible"/>
                                      </p:to>
                                    </p:set>
                                    <p:animEffect transition="in" filter="fade">
                                      <p:cBhvr>
                                        <p:cTn id="42" dur="500"/>
                                        <p:tgtEl>
                                          <p:spTgt spid="197636">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7636">
                                            <p:txEl>
                                              <p:pRg st="18" end="18"/>
                                            </p:txEl>
                                          </p:spTgt>
                                        </p:tgtEl>
                                        <p:attrNameLst>
                                          <p:attrName>style.visibility</p:attrName>
                                        </p:attrNameLst>
                                      </p:cBhvr>
                                      <p:to>
                                        <p:strVal val="visible"/>
                                      </p:to>
                                    </p:set>
                                    <p:animEffect transition="in" filter="fade">
                                      <p:cBhvr>
                                        <p:cTn id="45" dur="500"/>
                                        <p:tgtEl>
                                          <p:spTgt spid="197636">
                                            <p:txEl>
                                              <p:pRg st="18" end="1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97636">
                                            <p:txEl>
                                              <p:pRg st="19" end="19"/>
                                            </p:txEl>
                                          </p:spTgt>
                                        </p:tgtEl>
                                        <p:attrNameLst>
                                          <p:attrName>style.visibility</p:attrName>
                                        </p:attrNameLst>
                                      </p:cBhvr>
                                      <p:to>
                                        <p:strVal val="visible"/>
                                      </p:to>
                                    </p:set>
                                    <p:animEffect transition="in" filter="fade">
                                      <p:cBhvr>
                                        <p:cTn id="48" dur="500"/>
                                        <p:tgtEl>
                                          <p:spTgt spid="197636">
                                            <p:txEl>
                                              <p:pRg st="19" end="19"/>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97636">
                                            <p:txEl>
                                              <p:pRg st="20" end="20"/>
                                            </p:txEl>
                                          </p:spTgt>
                                        </p:tgtEl>
                                        <p:attrNameLst>
                                          <p:attrName>style.visibility</p:attrName>
                                        </p:attrNameLst>
                                      </p:cBhvr>
                                      <p:to>
                                        <p:strVal val="visible"/>
                                      </p:to>
                                    </p:set>
                                    <p:animEffect transition="in" filter="fade">
                                      <p:cBhvr>
                                        <p:cTn id="51" dur="500"/>
                                        <p:tgtEl>
                                          <p:spTgt spid="197636">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(1/2)</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4333939" y="5301208"/>
            <a:ext cx="1390189" cy="369332"/>
          </a:xfrm>
          <a:prstGeom prst="rect">
            <a:avLst/>
          </a:prstGeom>
          <a:noFill/>
        </p:spPr>
        <p:txBody>
          <a:bodyPr wrap="none" rtlCol="0">
            <a:spAutoFit/>
          </a:bodyPr>
          <a:lstStyle/>
          <a:p>
            <a:pPr marL="342900" indent="-342900"/>
            <a:r>
              <a:rPr lang="en-US" altLang="zh-TW" dirty="0" smtClean="0"/>
              <a:t>A 2-3-4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08284" y="2255838"/>
            <a:ext cx="8479367" cy="2469306"/>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608637" y="2093912"/>
            <a:ext cx="8033139" cy="2919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(2/2)</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491880" y="4941168"/>
            <a:ext cx="2608471" cy="369332"/>
          </a:xfrm>
          <a:prstGeom prst="rect">
            <a:avLst/>
          </a:prstGeom>
          <a:noFill/>
        </p:spPr>
        <p:txBody>
          <a:bodyPr wrap="none" rtlCol="0">
            <a:spAutoFit/>
          </a:bodyPr>
          <a:lstStyle/>
          <a:p>
            <a:pPr marL="342900" indent="-342900"/>
            <a:r>
              <a:rPr lang="en-US" altLang="zh-TW" dirty="0" smtClean="0"/>
              <a:t>A 4-node in a 2-3-4 tree</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808240" y="2859212"/>
            <a:ext cx="7919835" cy="1721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699792" y="4437112"/>
            <a:ext cx="4121641" cy="1200329"/>
          </a:xfrm>
          <a:prstGeom prst="rect">
            <a:avLst/>
          </a:prstGeom>
          <a:noFill/>
        </p:spPr>
        <p:txBody>
          <a:bodyPr wrap="none" rtlCol="0">
            <a:spAutoFit/>
          </a:bodyPr>
          <a:lstStyle/>
          <a:p>
            <a:pPr marL="342900" indent="-342900"/>
            <a:r>
              <a:rPr lang="en-US" altLang="zh-TW" dirty="0" smtClean="0"/>
              <a:t>Inserting 20 into a one-node 2-3-4 tree</a:t>
            </a:r>
          </a:p>
          <a:p>
            <a:pPr marL="342900" indent="-342900">
              <a:buAutoNum type="alphaLcParenBoth"/>
            </a:pPr>
            <a:r>
              <a:rPr lang="en-US" altLang="zh-TW" dirty="0" smtClean="0"/>
              <a:t>the original tree;</a:t>
            </a:r>
          </a:p>
          <a:p>
            <a:pPr marL="342900" indent="-342900">
              <a:buAutoNum type="alphaLcParenBoth"/>
            </a:pPr>
            <a:r>
              <a:rPr lang="en-US" altLang="zh-TW" dirty="0"/>
              <a:t>a</a:t>
            </a:r>
            <a:r>
              <a:rPr lang="en-US" altLang="zh-TW" dirty="0" smtClean="0"/>
              <a:t>fter splitting the node;</a:t>
            </a:r>
          </a:p>
          <a:p>
            <a:pPr marL="342900" indent="-342900">
              <a:buAutoNum type="alphaLcParenBoth"/>
            </a:pPr>
            <a:r>
              <a:rPr lang="en-US" altLang="zh-TW" dirty="0"/>
              <a:t>a</a:t>
            </a:r>
            <a:r>
              <a:rPr lang="en-US" altLang="zh-TW" dirty="0" smtClean="0"/>
              <a:t>fter inserting 20</a:t>
            </a:r>
            <a:endParaRPr lang="zh-TW" altLang="en-US" dirty="0"/>
          </a:p>
        </p:txBody>
      </p:sp>
      <p:pic>
        <p:nvPicPr>
          <p:cNvPr id="10" name="Picture 2"/>
          <p:cNvPicPr>
            <a:picLocks noChangeAspect="1" noChangeArrowheads="1"/>
          </p:cNvPicPr>
          <p:nvPr/>
        </p:nvPicPr>
        <p:blipFill>
          <a:blip r:embed="rId2" cstate="print"/>
          <a:srcRect b="5518"/>
          <a:stretch>
            <a:fillRect/>
          </a:stretch>
        </p:blipFill>
        <p:spPr bwMode="auto">
          <a:xfrm>
            <a:off x="1073150" y="2060848"/>
            <a:ext cx="7381875" cy="20526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(2/11)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39</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051720" y="4941168"/>
            <a:ext cx="5480988" cy="369332"/>
          </a:xfrm>
          <a:prstGeom prst="rect">
            <a:avLst/>
          </a:prstGeom>
          <a:noFill/>
        </p:spPr>
        <p:txBody>
          <a:bodyPr wrap="none" rtlCol="0">
            <a:spAutoFit/>
          </a:bodyPr>
          <a:lstStyle/>
          <a:p>
            <a:pPr marL="342900" indent="-342900"/>
            <a:r>
              <a:rPr lang="en-US" altLang="zh-TW" dirty="0" smtClean="0"/>
              <a:t>After inserting 50, 40 into the tree in Figure </a:t>
            </a:r>
            <a:r>
              <a:rPr lang="en-US" altLang="zh-TW" dirty="0" smtClean="0"/>
              <a:t>19-22(c)</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84450" y="2164383"/>
            <a:ext cx="4246563" cy="2344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a:t>
            </a:r>
            <a:r>
              <a:rPr lang="en-US" altLang="zh-TW" dirty="0"/>
              <a:t>3</a:t>
            </a:r>
            <a:r>
              <a:rPr lang="en-US" altLang="zh-TW" dirty="0" smtClean="0"/>
              <a:t>/11)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40</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43887" y="4582666"/>
            <a:ext cx="5083443" cy="923330"/>
          </a:xfrm>
          <a:prstGeom prst="rect">
            <a:avLst/>
          </a:prstGeom>
          <a:noFill/>
        </p:spPr>
        <p:txBody>
          <a:bodyPr wrap="none" rtlCol="0">
            <a:spAutoFit/>
          </a:bodyPr>
          <a:lstStyle/>
          <a:p>
            <a:pPr marL="342900" indent="-342900"/>
            <a:r>
              <a:rPr lang="en-US" altLang="zh-TW" dirty="0"/>
              <a:t>I</a:t>
            </a:r>
            <a:r>
              <a:rPr lang="en-US" altLang="zh-TW" dirty="0" smtClean="0"/>
              <a:t>nserting 70 into the tree in Figure 19-23</a:t>
            </a:r>
          </a:p>
          <a:p>
            <a:pPr marL="342900" indent="-342900"/>
            <a:r>
              <a:rPr lang="en-US" altLang="zh-TW" dirty="0" smtClean="0"/>
              <a:t>(a) after splitting the 4-node with 40, 50, and 60;</a:t>
            </a:r>
          </a:p>
          <a:p>
            <a:pPr marL="342900" indent="-342900"/>
            <a:r>
              <a:rPr lang="en-US" altLang="zh-TW" dirty="0" smtClean="0"/>
              <a:t>(b) </a:t>
            </a:r>
            <a:r>
              <a:rPr lang="en-US" altLang="zh-TW" dirty="0"/>
              <a:t>a</a:t>
            </a:r>
            <a:r>
              <a:rPr lang="en-US" altLang="zh-TW" dirty="0" smtClean="0"/>
              <a:t>fter inserting 70</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51520" y="2060848"/>
            <a:ext cx="8742068" cy="23057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(4/11)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41</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861820" y="4941168"/>
            <a:ext cx="5878532" cy="369332"/>
          </a:xfrm>
          <a:prstGeom prst="rect">
            <a:avLst/>
          </a:prstGeom>
          <a:noFill/>
        </p:spPr>
        <p:txBody>
          <a:bodyPr wrap="none" rtlCol="0">
            <a:spAutoFit/>
          </a:bodyPr>
          <a:lstStyle/>
          <a:p>
            <a:pPr marL="342900" indent="-342900"/>
            <a:r>
              <a:rPr lang="en-US" altLang="zh-TW" dirty="0" smtClean="0"/>
              <a:t>After inserting 80 and 15 into the tree in Figure </a:t>
            </a:r>
            <a:r>
              <a:rPr lang="en-US" altLang="zh-TW" dirty="0" smtClean="0"/>
              <a:t>19-24(b)</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38413" y="2291382"/>
            <a:ext cx="4443412" cy="2217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(5/11)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42</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19-26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95736" y="4607562"/>
            <a:ext cx="5019323" cy="923330"/>
          </a:xfrm>
          <a:prstGeom prst="rect">
            <a:avLst/>
          </a:prstGeom>
          <a:noFill/>
        </p:spPr>
        <p:txBody>
          <a:bodyPr wrap="none" rtlCol="0">
            <a:spAutoFit/>
          </a:bodyPr>
          <a:lstStyle/>
          <a:p>
            <a:pPr marL="342900" indent="-342900"/>
            <a:r>
              <a:rPr lang="en-US" altLang="zh-TW" dirty="0"/>
              <a:t>I</a:t>
            </a:r>
            <a:r>
              <a:rPr lang="en-US" altLang="zh-TW" dirty="0" smtClean="0"/>
              <a:t>nserting 90 into the tree in Figure 19-25</a:t>
            </a:r>
          </a:p>
          <a:p>
            <a:pPr marL="342900" indent="-342900">
              <a:buAutoNum type="alphaLcParenBoth"/>
            </a:pPr>
            <a:r>
              <a:rPr lang="en-US" altLang="zh-TW" dirty="0"/>
              <a:t>a</a:t>
            </a:r>
            <a:r>
              <a:rPr lang="en-US" altLang="zh-TW" dirty="0" smtClean="0"/>
              <a:t>fter splitting the 4-node with 60, 70, and 80</a:t>
            </a:r>
            <a:endParaRPr lang="en-US" altLang="zh-TW" dirty="0"/>
          </a:p>
          <a:p>
            <a:pPr marL="342900" indent="-342900">
              <a:buAutoNum type="alphaLcParenBoth"/>
            </a:pPr>
            <a:r>
              <a:rPr lang="en-US" altLang="zh-TW" dirty="0"/>
              <a:t>a</a:t>
            </a:r>
            <a:r>
              <a:rPr lang="en-US" altLang="zh-TW" dirty="0" smtClean="0"/>
              <a:t>fter inserting 90</a:t>
            </a:r>
          </a:p>
        </p:txBody>
      </p:sp>
      <p:pic>
        <p:nvPicPr>
          <p:cNvPr id="10" name="Picture 2"/>
          <p:cNvPicPr>
            <a:picLocks noChangeAspect="1" noChangeArrowheads="1"/>
          </p:cNvPicPr>
          <p:nvPr/>
        </p:nvPicPr>
        <p:blipFill>
          <a:blip r:embed="rId2" cstate="print"/>
          <a:srcRect t="6171"/>
          <a:stretch>
            <a:fillRect/>
          </a:stretch>
        </p:blipFill>
        <p:spPr bwMode="auto">
          <a:xfrm>
            <a:off x="-14250" y="2060848"/>
            <a:ext cx="9158250" cy="21146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(6/11)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43</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23728" y="4941168"/>
            <a:ext cx="5237331" cy="369332"/>
          </a:xfrm>
          <a:prstGeom prst="rect">
            <a:avLst/>
          </a:prstGeom>
          <a:noFill/>
        </p:spPr>
        <p:txBody>
          <a:bodyPr wrap="none" rtlCol="0">
            <a:spAutoFit/>
          </a:bodyPr>
          <a:lstStyle/>
          <a:p>
            <a:pPr marL="342900" indent="-342900"/>
            <a:r>
              <a:rPr lang="en-US" altLang="zh-TW" dirty="0" smtClean="0"/>
              <a:t>After inserting 100 into the tree in Figure </a:t>
            </a:r>
            <a:r>
              <a:rPr lang="en-US" altLang="zh-TW" dirty="0" smtClean="0"/>
              <a:t>19-26(b)</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63694" y="1952624"/>
            <a:ext cx="8675304" cy="2772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(7/11)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44</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577063" y="4941168"/>
            <a:ext cx="4083169" cy="369332"/>
          </a:xfrm>
          <a:prstGeom prst="rect">
            <a:avLst/>
          </a:prstGeom>
          <a:noFill/>
        </p:spPr>
        <p:txBody>
          <a:bodyPr wrap="none" rtlCol="0">
            <a:spAutoFit/>
          </a:bodyPr>
          <a:lstStyle/>
          <a:p>
            <a:pPr marL="342900" indent="-342900"/>
            <a:r>
              <a:rPr lang="en-US" altLang="zh-TW" dirty="0" smtClean="0"/>
              <a:t>Splitting a 4-node root during insertion</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547664" y="2301155"/>
            <a:ext cx="6291263" cy="26400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(8/11)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45</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529686" y="5795972"/>
            <a:ext cx="4634602" cy="369332"/>
          </a:xfrm>
          <a:prstGeom prst="rect">
            <a:avLst/>
          </a:prstGeom>
          <a:noFill/>
        </p:spPr>
        <p:txBody>
          <a:bodyPr wrap="none" rtlCol="0">
            <a:spAutoFit/>
          </a:bodyPr>
          <a:lstStyle/>
          <a:p>
            <a:pPr marL="342900" indent="-342900"/>
            <a:r>
              <a:rPr lang="en-US" altLang="zh-TW" dirty="0" smtClean="0"/>
              <a:t>Splitting a 4-node whose parent is a 2-node</a:t>
            </a:r>
          </a:p>
        </p:txBody>
      </p:sp>
      <p:pic>
        <p:nvPicPr>
          <p:cNvPr id="11" name="Picture 2"/>
          <p:cNvPicPr>
            <a:picLocks noChangeAspect="1" noChangeArrowheads="1"/>
          </p:cNvPicPr>
          <p:nvPr/>
        </p:nvPicPr>
        <p:blipFill>
          <a:blip r:embed="rId2" cstate="print"/>
          <a:srcRect/>
          <a:stretch>
            <a:fillRect/>
          </a:stretch>
        </p:blipFill>
        <p:spPr bwMode="auto">
          <a:xfrm>
            <a:off x="1475656" y="1218773"/>
            <a:ext cx="6336704" cy="46288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(9/11)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555760" y="1866292"/>
            <a:ext cx="8048687" cy="29308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(10/11)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467544" y="1946275"/>
            <a:ext cx="8300091" cy="30063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(11/11)</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667770" y="2024323"/>
            <a:ext cx="7720654" cy="27989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Removal</a:t>
            </a:r>
            <a:endParaRPr lang="zh-TW" altLang="en-US" dirty="0"/>
          </a:p>
        </p:txBody>
      </p:sp>
      <p:sp>
        <p:nvSpPr>
          <p:cNvPr id="3" name="內容版面配置區 2"/>
          <p:cNvSpPr>
            <a:spLocks noGrp="1"/>
          </p:cNvSpPr>
          <p:nvPr>
            <p:ph idx="1"/>
          </p:nvPr>
        </p:nvSpPr>
        <p:spPr/>
        <p:txBody>
          <a:bodyPr/>
          <a:lstStyle/>
          <a:p>
            <a:r>
              <a:rPr lang="en-US" altLang="zh-TW" dirty="0" smtClean="0"/>
              <a:t>It is similar to that for a 2-3 tree at the beginning.</a:t>
            </a:r>
          </a:p>
          <a:p>
            <a:pPr lvl="1"/>
            <a:r>
              <a:rPr lang="en-US" altLang="zh-TW" dirty="0" smtClean="0"/>
              <a:t>Locate the node </a:t>
            </a:r>
            <a:r>
              <a:rPr lang="en-US" altLang="zh-TW" i="1" dirty="0" smtClean="0"/>
              <a:t>n</a:t>
            </a:r>
            <a:r>
              <a:rPr lang="en-US" altLang="zh-TW" dirty="0" smtClean="0"/>
              <a:t> with the item </a:t>
            </a:r>
            <a:r>
              <a:rPr lang="en-US" altLang="zh-TW" i="1" dirty="0" smtClean="0"/>
              <a:t>I</a:t>
            </a:r>
            <a:r>
              <a:rPr lang="en-US" altLang="zh-TW" dirty="0" smtClean="0"/>
              <a:t> to be removed</a:t>
            </a:r>
          </a:p>
          <a:p>
            <a:pPr lvl="1"/>
            <a:r>
              <a:rPr lang="en-US" altLang="zh-TW" dirty="0" smtClean="0"/>
              <a:t>Swap </a:t>
            </a:r>
            <a:r>
              <a:rPr lang="en-US" altLang="zh-TW" i="1" dirty="0" smtClean="0"/>
              <a:t>I</a:t>
            </a:r>
            <a:r>
              <a:rPr lang="en-US" altLang="zh-TW" dirty="0" smtClean="0"/>
              <a:t> with </a:t>
            </a:r>
            <a:r>
              <a:rPr lang="en-US" altLang="zh-TW" i="1" dirty="0" smtClean="0"/>
              <a:t>I</a:t>
            </a:r>
            <a:r>
              <a:rPr lang="en-US" altLang="zh-TW" dirty="0" smtClean="0"/>
              <a:t>‘s </a:t>
            </a:r>
            <a:r>
              <a:rPr lang="en-US" altLang="zh-TW" dirty="0" err="1" smtClean="0"/>
              <a:t>inorder</a:t>
            </a:r>
            <a:r>
              <a:rPr lang="en-US" altLang="zh-TW" dirty="0" smtClean="0"/>
              <a:t> successor, which is in a leaf</a:t>
            </a:r>
          </a:p>
          <a:p>
            <a:pPr lvl="1"/>
            <a:r>
              <a:rPr lang="en-US" altLang="zh-TW" dirty="0" smtClean="0"/>
              <a:t>If that leaf is a 3 or 4-node, simply discard </a:t>
            </a:r>
            <a:r>
              <a:rPr lang="en-US" altLang="zh-TW" i="1" dirty="0" smtClean="0"/>
              <a:t>I</a:t>
            </a:r>
            <a:endParaRPr lang="en-US" altLang="zh-TW" dirty="0" smtClean="0"/>
          </a:p>
          <a:p>
            <a:pPr lvl="1"/>
            <a:r>
              <a:rPr lang="en-US" altLang="zh-TW" dirty="0"/>
              <a:t>I</a:t>
            </a:r>
            <a:r>
              <a:rPr lang="en-US" altLang="zh-TW" dirty="0" smtClean="0"/>
              <a:t>f that leaf is a 2-node, …</a:t>
            </a:r>
          </a:p>
          <a:p>
            <a:r>
              <a:rPr lang="en-US" altLang="zh-TW" dirty="0" smtClean="0"/>
              <a:t>The trick is to ensure that leaf will be a 3 or 4-node.</a:t>
            </a:r>
          </a:p>
          <a:p>
            <a:r>
              <a:rPr lang="en-US" altLang="zh-TW" dirty="0" smtClean="0"/>
              <a:t>During the search of </a:t>
            </a:r>
            <a:r>
              <a:rPr lang="en-US" altLang="zh-TW" i="1" dirty="0" smtClean="0"/>
              <a:t>n</a:t>
            </a:r>
            <a:r>
              <a:rPr lang="en-US" altLang="zh-TW" dirty="0" smtClean="0"/>
              <a:t>, transform every 2-node encountered into a 3 or 4-node, by reversing the steps of splitting.</a:t>
            </a:r>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49</a:t>
            </a:fld>
            <a:endParaRPr lang="en-US" altLang="zh-TW" dirty="0"/>
          </a:p>
        </p:txBody>
      </p:sp>
    </p:spTree>
    <p:extLst>
      <p:ext uri="{BB962C8B-B14F-4D97-AF65-F5344CB8AC3E}">
        <p14:creationId xmlns:p14="http://schemas.microsoft.com/office/powerpoint/2010/main" val="212304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vs. 2-3 Trees</a:t>
            </a:r>
            <a:endParaRPr lang="zh-TW" altLang="en-US" dirty="0"/>
          </a:p>
        </p:txBody>
      </p:sp>
      <p:sp>
        <p:nvSpPr>
          <p:cNvPr id="3" name="內容版面配置區 2"/>
          <p:cNvSpPr>
            <a:spLocks noGrp="1"/>
          </p:cNvSpPr>
          <p:nvPr>
            <p:ph idx="1"/>
          </p:nvPr>
        </p:nvSpPr>
        <p:spPr/>
        <p:txBody>
          <a:bodyPr/>
          <a:lstStyle/>
          <a:p>
            <a:r>
              <a:rPr lang="en-US" altLang="zh-TW" dirty="0" smtClean="0"/>
              <a:t>Insertions and deletions in a 2-3-4 tree, requiring juts </a:t>
            </a:r>
            <a:r>
              <a:rPr lang="en-US" altLang="zh-TW" dirty="0" smtClean="0">
                <a:solidFill>
                  <a:srgbClr val="0070C0"/>
                </a:solidFill>
              </a:rPr>
              <a:t>one pass</a:t>
            </a:r>
            <a:r>
              <a:rPr lang="en-US" altLang="zh-TW" dirty="0" smtClean="0"/>
              <a:t>, are more efficient than in a 2-3 tree, though all in O(log </a:t>
            </a:r>
            <a:r>
              <a:rPr lang="en-US" altLang="zh-TW" i="1" dirty="0" smtClean="0"/>
              <a:t>n</a:t>
            </a:r>
            <a:r>
              <a:rPr lang="en-US" altLang="zh-TW" dirty="0" smtClean="0"/>
              <a:t>).</a:t>
            </a:r>
          </a:p>
          <a:p>
            <a:r>
              <a:rPr lang="en-US" altLang="zh-TW" dirty="0" smtClean="0"/>
              <a:t>A node in a 2-3-4 tree requires more storage.</a:t>
            </a:r>
          </a:p>
          <a:p>
            <a:r>
              <a:rPr lang="en-US" altLang="zh-TW" dirty="0" smtClean="0"/>
              <a:t>However, a 2-3-4 tree can be transformed into a special binary tree, to reduce storage requirements.</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50</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(1/5)</a:t>
            </a:r>
            <a:endParaRPr lang="zh-TW" altLang="en-US" dirty="0"/>
          </a:p>
        </p:txBody>
      </p:sp>
      <p:sp>
        <p:nvSpPr>
          <p:cNvPr id="3" name="內容版面配置區 2"/>
          <p:cNvSpPr>
            <a:spLocks noGrp="1"/>
          </p:cNvSpPr>
          <p:nvPr>
            <p:ph idx="1"/>
          </p:nvPr>
        </p:nvSpPr>
        <p:spPr/>
        <p:txBody>
          <a:bodyPr/>
          <a:lstStyle/>
          <a:p>
            <a:r>
              <a:rPr lang="en-US" altLang="zh-TW" dirty="0" smtClean="0"/>
              <a:t>A </a:t>
            </a:r>
            <a:r>
              <a:rPr lang="en-US" altLang="zh-TW" b="1" dirty="0" smtClean="0">
                <a:solidFill>
                  <a:srgbClr val="0070C0"/>
                </a:solidFill>
              </a:rPr>
              <a:t>red-black tree</a:t>
            </a:r>
            <a:r>
              <a:rPr lang="en-US" altLang="zh-TW" dirty="0" smtClean="0"/>
              <a:t> is a special binary search tree that represents a 2-3-4 tree.</a:t>
            </a:r>
          </a:p>
          <a:p>
            <a:r>
              <a:rPr lang="en-US" altLang="zh-TW" dirty="0" smtClean="0"/>
              <a:t>It retains the advantages of a 2-3-4 tree without the storage overhead.</a:t>
            </a:r>
          </a:p>
          <a:p>
            <a:r>
              <a:rPr lang="en-US" altLang="zh-TW" dirty="0" smtClean="0"/>
              <a:t>Each 3-node or 4-node in the original 2-3-4 tree is represented by an equivalent binary search tree.</a:t>
            </a:r>
          </a:p>
          <a:p>
            <a:r>
              <a:rPr lang="en-US" altLang="zh-TW" dirty="0" smtClean="0"/>
              <a:t>Pointers to nodes generated from a 3-node or 4-node are called </a:t>
            </a:r>
            <a:r>
              <a:rPr lang="en-US" altLang="zh-TW" b="1" dirty="0" smtClean="0">
                <a:solidFill>
                  <a:srgbClr val="FF0000"/>
                </a:solidFill>
              </a:rPr>
              <a:t>red</a:t>
            </a:r>
            <a:r>
              <a:rPr lang="en-US" altLang="zh-TW" dirty="0" smtClean="0"/>
              <a:t> pointers, while others are </a:t>
            </a:r>
            <a:r>
              <a:rPr lang="en-US" altLang="zh-TW" b="1" dirty="0" smtClean="0"/>
              <a:t>black</a:t>
            </a:r>
            <a:r>
              <a:rPr lang="en-US" altLang="zh-TW" dirty="0" smtClean="0"/>
              <a:t> pointers.</a:t>
            </a:r>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51</a:t>
            </a:fld>
            <a:endParaRPr lang="en-US" altLang="zh-TW"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(2/5)</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52</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517232"/>
            <a:ext cx="5480988" cy="369332"/>
          </a:xfrm>
          <a:prstGeom prst="rect">
            <a:avLst/>
          </a:prstGeom>
          <a:noFill/>
        </p:spPr>
        <p:txBody>
          <a:bodyPr wrap="none" rtlCol="0">
            <a:spAutoFit/>
          </a:bodyPr>
          <a:lstStyle/>
          <a:p>
            <a:pPr marL="342900" indent="-342900"/>
            <a:r>
              <a:rPr lang="en-US" altLang="zh-TW" dirty="0" smtClean="0"/>
              <a:t>Red-black representation of a 4-node and a 3-node</a:t>
            </a:r>
          </a:p>
        </p:txBody>
      </p:sp>
      <p:pic>
        <p:nvPicPr>
          <p:cNvPr id="10" name="Picture 2"/>
          <p:cNvPicPr>
            <a:picLocks noChangeAspect="1" noChangeArrowheads="1"/>
          </p:cNvPicPr>
          <p:nvPr/>
        </p:nvPicPr>
        <p:blipFill>
          <a:blip r:embed="rId2" cstate="print"/>
          <a:srcRect/>
          <a:stretch>
            <a:fillRect/>
          </a:stretch>
        </p:blipFill>
        <p:spPr bwMode="auto">
          <a:xfrm>
            <a:off x="1" y="1484784"/>
            <a:ext cx="9153100" cy="3926167"/>
          </a:xfrm>
          <a:prstGeom prst="rect">
            <a:avLst/>
          </a:prstGeom>
          <a:noFill/>
          <a:ln w="9525">
            <a:noFill/>
            <a:miter lim="800000"/>
            <a:headEnd/>
            <a:tailEnd/>
          </a:ln>
          <a:effectLst/>
        </p:spPr>
      </p:pic>
      <p:cxnSp>
        <p:nvCxnSpPr>
          <p:cNvPr id="12" name="直線單箭頭接點 11"/>
          <p:cNvCxnSpPr/>
          <p:nvPr/>
        </p:nvCxnSpPr>
        <p:spPr bwMode="auto">
          <a:xfrm flipH="1">
            <a:off x="4572000" y="2852936"/>
            <a:ext cx="1944216" cy="864096"/>
          </a:xfrm>
          <a:prstGeom prst="straightConnector1">
            <a:avLst/>
          </a:prstGeom>
          <a:noFill/>
          <a:ln w="12700" cap="sq" cmpd="sng" algn="ctr">
            <a:solidFill>
              <a:srgbClr val="00B050"/>
            </a:solidFill>
            <a:prstDash val="solid"/>
            <a:round/>
            <a:headEnd type="none" w="sm" len="sm"/>
            <a:tailEnd type="arrow"/>
          </a:ln>
          <a:effectLst/>
        </p:spPr>
      </p:cxnSp>
      <p:cxnSp>
        <p:nvCxnSpPr>
          <p:cNvPr id="14" name="直線單箭頭接點 13"/>
          <p:cNvCxnSpPr/>
          <p:nvPr/>
        </p:nvCxnSpPr>
        <p:spPr bwMode="auto">
          <a:xfrm flipH="1">
            <a:off x="6372200" y="2852936"/>
            <a:ext cx="144016" cy="720080"/>
          </a:xfrm>
          <a:prstGeom prst="straightConnector1">
            <a:avLst/>
          </a:prstGeom>
          <a:noFill/>
          <a:ln w="12700" cap="sq" cmpd="sng" algn="ctr">
            <a:solidFill>
              <a:srgbClr val="00B050"/>
            </a:solidFill>
            <a:prstDash val="solid"/>
            <a:round/>
            <a:headEnd type="none" w="sm" len="sm"/>
            <a:tailEnd type="arrow"/>
          </a:ln>
          <a:effectLst/>
        </p:spPr>
      </p:cxnSp>
      <p:sp>
        <p:nvSpPr>
          <p:cNvPr id="15" name="文字方塊 14"/>
          <p:cNvSpPr txBox="1"/>
          <p:nvPr/>
        </p:nvSpPr>
        <p:spPr>
          <a:xfrm>
            <a:off x="6444208" y="2492896"/>
            <a:ext cx="1787669" cy="369332"/>
          </a:xfrm>
          <a:prstGeom prst="rect">
            <a:avLst/>
          </a:prstGeom>
          <a:noFill/>
        </p:spPr>
        <p:txBody>
          <a:bodyPr wrap="none" rtlCol="0">
            <a:spAutoFit/>
          </a:bodyPr>
          <a:lstStyle/>
          <a:p>
            <a:r>
              <a:rPr lang="en-US" altLang="zh-TW" dirty="0" smtClean="0">
                <a:solidFill>
                  <a:srgbClr val="00B050"/>
                </a:solidFill>
              </a:rPr>
              <a:t>two possibilities</a:t>
            </a:r>
            <a:endParaRPr lang="zh-TW" altLang="en-US" dirty="0">
              <a:solidFill>
                <a:srgbClr val="00B050"/>
              </a:solidFill>
            </a:endParaRPr>
          </a:p>
        </p:txBody>
      </p:sp>
      <p:sp>
        <p:nvSpPr>
          <p:cNvPr id="16" name="橢圓 15"/>
          <p:cNvSpPr/>
          <p:nvPr/>
        </p:nvSpPr>
        <p:spPr bwMode="auto">
          <a:xfrm>
            <a:off x="7020272" y="1340768"/>
            <a:ext cx="2123728" cy="1008112"/>
          </a:xfrm>
          <a:prstGeom prst="ellipse">
            <a:avLst/>
          </a:prstGeom>
          <a:noFill/>
          <a:ln w="25400" cap="sq" cmpd="sng" algn="ctr">
            <a:solidFill>
              <a:srgbClr val="0070C0"/>
            </a:solidFill>
            <a:prstDash val="sysDash"/>
            <a:round/>
            <a:headEnd type="none" w="sm" len="sm"/>
            <a:tailEnd type="triangle" w="lg"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1800" b="0" i="0" u="none" strike="noStrike" cap="none" normalizeH="0" baseline="0" smtClean="0">
              <a:ln>
                <a:noFill/>
              </a:ln>
              <a:solidFill>
                <a:schemeClr val="tx1"/>
              </a:solidFill>
              <a:effectLst/>
              <a:latin typeface="Arial" charset="0"/>
              <a:ea typeface="新細明體" pitchFamily="18"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(3/5)</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53</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19-32 in [</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1" name="Picture 2"/>
          <p:cNvPicPr>
            <a:picLocks noChangeAspect="1" noChangeArrowheads="1"/>
          </p:cNvPicPr>
          <p:nvPr/>
        </p:nvPicPr>
        <p:blipFill>
          <a:blip r:embed="rId2" cstate="print"/>
          <a:srcRect/>
          <a:stretch>
            <a:fillRect/>
          </a:stretch>
        </p:blipFill>
        <p:spPr bwMode="auto">
          <a:xfrm>
            <a:off x="1547664" y="2044946"/>
            <a:ext cx="6192687" cy="3904334"/>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4246640" y="332656"/>
            <a:ext cx="4861864" cy="1766814"/>
          </a:xfrm>
          <a:prstGeom prst="rect">
            <a:avLst/>
          </a:prstGeom>
          <a:noFill/>
          <a:ln w="9525">
            <a:noFill/>
            <a:miter lim="800000"/>
            <a:headEnd/>
            <a:tailEnd/>
          </a:ln>
          <a:effectLst/>
        </p:spPr>
      </p:pic>
      <p:sp>
        <p:nvSpPr>
          <p:cNvPr id="9" name="文字方塊 8"/>
          <p:cNvSpPr txBox="1"/>
          <p:nvPr/>
        </p:nvSpPr>
        <p:spPr>
          <a:xfrm>
            <a:off x="1907704" y="5795972"/>
            <a:ext cx="5609292" cy="369332"/>
          </a:xfrm>
          <a:prstGeom prst="rect">
            <a:avLst/>
          </a:prstGeom>
          <a:noFill/>
        </p:spPr>
        <p:txBody>
          <a:bodyPr wrap="none" rtlCol="0">
            <a:spAutoFit/>
          </a:bodyPr>
          <a:lstStyle/>
          <a:p>
            <a:pPr marL="342900" indent="-342900"/>
            <a:r>
              <a:rPr lang="en-US" altLang="zh-TW" dirty="0" smtClean="0"/>
              <a:t>A red-black tree representing the tree in Figure 19-20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(4/5)</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54</a:t>
            </a:fld>
            <a:endParaRPr lang="en-US" altLang="zh-TW" dirty="0"/>
          </a:p>
        </p:txBody>
      </p:sp>
      <p:sp>
        <p:nvSpPr>
          <p:cNvPr id="7" name="Text Box 6"/>
          <p:cNvSpPr txBox="1">
            <a:spLocks noChangeArrowheads="1"/>
          </p:cNvSpPr>
          <p:nvPr/>
        </p:nvSpPr>
        <p:spPr bwMode="auto">
          <a:xfrm>
            <a:off x="467544" y="6145946"/>
            <a:ext cx="410445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W</a:t>
            </a:r>
            <a:r>
              <a:rPr lang="en-US" altLang="zh-TW" sz="1600" dirty="0" smtClean="0"/>
              <a:t>ikipedia page of “Red-black tree”</a:t>
            </a:r>
            <a:endParaRPr kumimoji="0" lang="en-US" altLang="zh-TW" sz="1600" dirty="0">
              <a:latin typeface="Arial" charset="0"/>
            </a:endParaRPr>
          </a:p>
        </p:txBody>
      </p:sp>
      <p:sp>
        <p:nvSpPr>
          <p:cNvPr id="12" name="文字方塊 11"/>
          <p:cNvSpPr txBox="1"/>
          <p:nvPr/>
        </p:nvSpPr>
        <p:spPr>
          <a:xfrm>
            <a:off x="1794748" y="5733256"/>
            <a:ext cx="5801588" cy="369332"/>
          </a:xfrm>
          <a:prstGeom prst="rect">
            <a:avLst/>
          </a:prstGeom>
          <a:noFill/>
        </p:spPr>
        <p:txBody>
          <a:bodyPr wrap="none" rtlCol="0">
            <a:spAutoFit/>
          </a:bodyPr>
          <a:lstStyle/>
          <a:p>
            <a:pPr marL="342900" indent="-342900"/>
            <a:r>
              <a:rPr lang="en-US" altLang="zh-TW" dirty="0" smtClean="0"/>
              <a:t>Another red-black tree and its corresponding 2-3-4 tree</a:t>
            </a:r>
            <a:endParaRPr lang="zh-TW" altLang="en-US" dirty="0"/>
          </a:p>
        </p:txBody>
      </p:sp>
      <p:pic>
        <p:nvPicPr>
          <p:cNvPr id="1026" name="Picture 2" descr="Diagram of binary tree. The black root node has two red children and four black grandchildren. The child nodes of the grandchildren are black nil pointers or red nodes with black nil pointers."/>
          <p:cNvPicPr>
            <a:picLocks noChangeAspect="1" noChangeArrowheads="1"/>
          </p:cNvPicPr>
          <p:nvPr/>
        </p:nvPicPr>
        <p:blipFill>
          <a:blip r:embed="rId2" cstate="print"/>
          <a:srcRect/>
          <a:stretch>
            <a:fillRect/>
          </a:stretch>
        </p:blipFill>
        <p:spPr bwMode="auto">
          <a:xfrm>
            <a:off x="1907704" y="3058159"/>
            <a:ext cx="5400600" cy="2603090"/>
          </a:xfrm>
          <a:prstGeom prst="rect">
            <a:avLst/>
          </a:prstGeom>
          <a:noFill/>
        </p:spPr>
      </p:pic>
      <p:pic>
        <p:nvPicPr>
          <p:cNvPr id="1028" name="Picture 4" descr="https://upload.wikimedia.org/wikipedia/commons/thumb/7/72/Red-black_tree_example_%28B-tree_analogy%29.svg/500px-Red-black_tree_example_%28B-tree_analogy%29.svg.png"/>
          <p:cNvPicPr>
            <a:picLocks noChangeAspect="1" noChangeArrowheads="1"/>
          </p:cNvPicPr>
          <p:nvPr/>
        </p:nvPicPr>
        <p:blipFill>
          <a:blip r:embed="rId3" cstate="print"/>
          <a:srcRect/>
          <a:stretch>
            <a:fillRect/>
          </a:stretch>
        </p:blipFill>
        <p:spPr bwMode="auto">
          <a:xfrm>
            <a:off x="3476598" y="908720"/>
            <a:ext cx="5631905" cy="20162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(5/5)</a:t>
            </a:r>
            <a:endParaRPr lang="zh-TW" altLang="en-US" dirty="0"/>
          </a:p>
        </p:txBody>
      </p:sp>
      <p:sp>
        <p:nvSpPr>
          <p:cNvPr id="3" name="內容版面配置區 2"/>
          <p:cNvSpPr>
            <a:spLocks noGrp="1"/>
          </p:cNvSpPr>
          <p:nvPr>
            <p:ph idx="1"/>
          </p:nvPr>
        </p:nvSpPr>
        <p:spPr/>
        <p:txBody>
          <a:bodyPr/>
          <a:lstStyle/>
          <a:p>
            <a:r>
              <a:rPr lang="en-US" altLang="zh-TW" dirty="0" smtClean="0">
                <a:ea typeface="新細明體" charset="-120"/>
              </a:rPr>
              <a:t>Searching and traversing</a:t>
            </a:r>
          </a:p>
          <a:p>
            <a:pPr lvl="1"/>
            <a:r>
              <a:rPr lang="en-US" altLang="zh-TW" dirty="0" smtClean="0">
                <a:ea typeface="新細明體" charset="-120"/>
              </a:rPr>
              <a:t>A red-black tree is a binary search tree.</a:t>
            </a:r>
          </a:p>
          <a:p>
            <a:pPr lvl="1"/>
            <a:r>
              <a:rPr lang="en-US" altLang="zh-TW" dirty="0" smtClean="0">
                <a:ea typeface="新細明體" charset="-120"/>
              </a:rPr>
              <a:t>So, search and traverse it by using algorithms for binary search trees.</a:t>
            </a:r>
          </a:p>
          <a:p>
            <a:r>
              <a:rPr lang="en-US" altLang="zh-TW" dirty="0" smtClean="0">
                <a:ea typeface="新細明體" charset="-120"/>
              </a:rPr>
              <a:t>Inserting and removing</a:t>
            </a:r>
          </a:p>
          <a:p>
            <a:pPr lvl="1"/>
            <a:r>
              <a:rPr lang="en-US" altLang="zh-TW" dirty="0" smtClean="0">
                <a:ea typeface="新細明體" charset="-120"/>
              </a:rPr>
              <a:t>Adjust the 2-3-4 insertion and removal algorithms to accommodate the red-black representation</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55</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(1/6)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95736" y="4941168"/>
            <a:ext cx="5442516" cy="369332"/>
          </a:xfrm>
          <a:prstGeom prst="rect">
            <a:avLst/>
          </a:prstGeom>
          <a:noFill/>
        </p:spPr>
        <p:txBody>
          <a:bodyPr wrap="none" rtlCol="0">
            <a:spAutoFit/>
          </a:bodyPr>
          <a:lstStyle/>
          <a:p>
            <a:pPr marL="342900" indent="-342900"/>
            <a:r>
              <a:rPr lang="en-US" altLang="zh-TW" dirty="0" smtClean="0"/>
              <a:t>Splitting a red-black representation of a 4-node root</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000250" y="2362200"/>
            <a:ext cx="5540375" cy="2298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(2/6)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2" name="文字方塊 11"/>
          <p:cNvSpPr txBox="1"/>
          <p:nvPr/>
        </p:nvSpPr>
        <p:spPr>
          <a:xfrm>
            <a:off x="897016" y="5733256"/>
            <a:ext cx="7635424" cy="369332"/>
          </a:xfrm>
          <a:prstGeom prst="rect">
            <a:avLst/>
          </a:prstGeom>
          <a:noFill/>
        </p:spPr>
        <p:txBody>
          <a:bodyPr wrap="none" rtlCol="0">
            <a:spAutoFit/>
          </a:bodyPr>
          <a:lstStyle/>
          <a:p>
            <a:pPr marL="342900" indent="-342900"/>
            <a:r>
              <a:rPr lang="en-US" altLang="zh-TW" dirty="0" smtClean="0"/>
              <a:t>Splitting a red-black representation of a 4-node whose parent is a 2-node</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1358293" y="2780928"/>
            <a:ext cx="6742099" cy="301595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067944" y="908720"/>
            <a:ext cx="4464496" cy="175578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(3/6)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2" name="文字方塊 11"/>
          <p:cNvSpPr txBox="1"/>
          <p:nvPr/>
        </p:nvSpPr>
        <p:spPr>
          <a:xfrm>
            <a:off x="897016" y="5867980"/>
            <a:ext cx="7635424" cy="369332"/>
          </a:xfrm>
          <a:prstGeom prst="rect">
            <a:avLst/>
          </a:prstGeom>
          <a:noFill/>
        </p:spPr>
        <p:txBody>
          <a:bodyPr wrap="none" rtlCol="0">
            <a:spAutoFit/>
          </a:bodyPr>
          <a:lstStyle/>
          <a:p>
            <a:pPr marL="342900" indent="-342900"/>
            <a:r>
              <a:rPr lang="en-US" altLang="zh-TW" dirty="0" smtClean="0"/>
              <a:t>Splitting a red-black representation of a 4-node whose parent is a 2-node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216466" y="2805274"/>
            <a:ext cx="6667902" cy="307199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572000" y="893069"/>
            <a:ext cx="3888432" cy="18353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l="3073" r="2614"/>
          <a:stretch>
            <a:fillRect/>
          </a:stretch>
        </p:blipFill>
        <p:spPr bwMode="auto">
          <a:xfrm>
            <a:off x="3779912" y="620688"/>
            <a:ext cx="5328592" cy="6064562"/>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(4/6)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59</a:t>
            </a:fld>
            <a:endParaRPr lang="en-US" altLang="zh-TW" dirty="0"/>
          </a:p>
        </p:txBody>
      </p:sp>
      <p:sp>
        <p:nvSpPr>
          <p:cNvPr id="7" name="Text Box 6"/>
          <p:cNvSpPr txBox="1">
            <a:spLocks noChangeArrowheads="1"/>
          </p:cNvSpPr>
          <p:nvPr/>
        </p:nvSpPr>
        <p:spPr bwMode="auto">
          <a:xfrm>
            <a:off x="467544" y="5733256"/>
            <a:ext cx="2929076"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931818" y="414908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pic>
        <p:nvPicPr>
          <p:cNvPr id="11" name="Picture 2"/>
          <p:cNvPicPr>
            <a:picLocks noChangeAspect="1" noChangeArrowheads="1"/>
          </p:cNvPicPr>
          <p:nvPr/>
        </p:nvPicPr>
        <p:blipFill>
          <a:blip r:embed="rId3" cstate="print"/>
          <a:srcRect/>
          <a:stretch>
            <a:fillRect/>
          </a:stretch>
        </p:blipFill>
        <p:spPr bwMode="auto">
          <a:xfrm>
            <a:off x="-234258" y="2492896"/>
            <a:ext cx="4230194" cy="154038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5" y="5733256"/>
            <a:ext cx="2664296"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0" name="Picture 2"/>
          <p:cNvPicPr>
            <a:picLocks noChangeAspect="1" noChangeArrowheads="1"/>
          </p:cNvPicPr>
          <p:nvPr/>
        </p:nvPicPr>
        <p:blipFill>
          <a:blip r:embed="rId2" cstate="print"/>
          <a:srcRect/>
          <a:stretch>
            <a:fillRect/>
          </a:stretch>
        </p:blipFill>
        <p:spPr bwMode="auto">
          <a:xfrm>
            <a:off x="-612576" y="2132856"/>
            <a:ext cx="4689973" cy="1698749"/>
          </a:xfrm>
          <a:prstGeom prst="rect">
            <a:avLst/>
          </a:prstGeom>
          <a:noFill/>
          <a:ln w="9525">
            <a:noFill/>
            <a:miter lim="800000"/>
            <a:headEnd/>
            <a:tailEnd/>
          </a:ln>
          <a:effectLst/>
        </p:spPr>
      </p:pic>
      <p:pic>
        <p:nvPicPr>
          <p:cNvPr id="11" name="Picture 2"/>
          <p:cNvPicPr>
            <a:picLocks noChangeAspect="1" noChangeArrowheads="1"/>
          </p:cNvPicPr>
          <p:nvPr/>
        </p:nvPicPr>
        <p:blipFill>
          <a:blip r:embed="rId3" cstate="print"/>
          <a:srcRect l="4398" r="2811"/>
          <a:stretch>
            <a:fillRect/>
          </a:stretch>
        </p:blipFill>
        <p:spPr bwMode="auto">
          <a:xfrm>
            <a:off x="3630615" y="741557"/>
            <a:ext cx="5837929" cy="6215835"/>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(5/6)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60</a:t>
            </a:fld>
            <a:endParaRPr lang="en-US" altLang="zh-TW" dirty="0"/>
          </a:p>
        </p:txBody>
      </p:sp>
      <p:sp>
        <p:nvSpPr>
          <p:cNvPr id="9" name="文字方塊 8"/>
          <p:cNvSpPr txBox="1"/>
          <p:nvPr/>
        </p:nvSpPr>
        <p:spPr>
          <a:xfrm>
            <a:off x="755576" y="3933056"/>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l="3159" r="2919"/>
          <a:stretch>
            <a:fillRect/>
          </a:stretch>
        </p:blipFill>
        <p:spPr bwMode="auto">
          <a:xfrm>
            <a:off x="2104341" y="764704"/>
            <a:ext cx="7004163" cy="6048672"/>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(6/6)</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2017: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61</a:t>
            </a:fld>
            <a:endParaRPr lang="en-US" altLang="zh-TW" dirty="0"/>
          </a:p>
        </p:txBody>
      </p:sp>
      <p:sp>
        <p:nvSpPr>
          <p:cNvPr id="9" name="文字方塊 8"/>
          <p:cNvSpPr txBox="1"/>
          <p:nvPr/>
        </p:nvSpPr>
        <p:spPr>
          <a:xfrm>
            <a:off x="395536" y="414908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pic>
        <p:nvPicPr>
          <p:cNvPr id="11" name="Picture 2"/>
          <p:cNvPicPr>
            <a:picLocks noChangeAspect="1" noChangeArrowheads="1"/>
          </p:cNvPicPr>
          <p:nvPr/>
        </p:nvPicPr>
        <p:blipFill>
          <a:blip r:embed="rId3" cstate="print"/>
          <a:srcRect/>
          <a:stretch>
            <a:fillRect/>
          </a:stretch>
        </p:blipFill>
        <p:spPr bwMode="auto">
          <a:xfrm>
            <a:off x="4432009" y="483411"/>
            <a:ext cx="4748503" cy="1721453"/>
          </a:xfrm>
          <a:prstGeom prst="rect">
            <a:avLst/>
          </a:prstGeom>
          <a:noFill/>
          <a:ln w="9525">
            <a:noFill/>
            <a:miter lim="800000"/>
            <a:headEnd/>
            <a:tailEnd/>
          </a:ln>
          <a:effectLst/>
        </p:spPr>
      </p:pic>
      <p:sp>
        <p:nvSpPr>
          <p:cNvPr id="7" name="Text Box 6"/>
          <p:cNvSpPr txBox="1">
            <a:spLocks noChangeArrowheads="1"/>
          </p:cNvSpPr>
          <p:nvPr/>
        </p:nvSpPr>
        <p:spPr bwMode="auto">
          <a:xfrm>
            <a:off x="467544" y="5733256"/>
            <a:ext cx="2592288" cy="810478"/>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p>
          <a:p>
            <a:pPr eaLnBrk="0" hangingPunct="0">
              <a:lnSpc>
                <a:spcPts val="2800"/>
              </a:lnSpc>
            </a:pPr>
            <a:r>
              <a:rPr lang="en-US" altLang="zh-TW" sz="1600" dirty="0" smtClean="0"/>
              <a:t>[</a:t>
            </a:r>
            <a:r>
              <a:rPr lang="en-US" altLang="zh-TW" sz="1600" dirty="0" err="1" smtClean="0"/>
              <a:t>Carrano</a:t>
            </a:r>
            <a:r>
              <a:rPr lang="en-US" altLang="zh-TW" sz="1600" dirty="0" smtClean="0"/>
              <a:t> and Henry 2013].</a:t>
            </a:r>
            <a:endParaRPr kumimoji="0" lang="en-US" altLang="zh-TW"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18037</TotalTime>
  <Words>3306</Words>
  <Application>Microsoft Office PowerPoint</Application>
  <PresentationFormat>如螢幕大小 (4:3)</PresentationFormat>
  <Paragraphs>552</Paragraphs>
  <Slides>61</Slides>
  <Notes>0</Notes>
  <HiddenSlides>0</HiddenSlides>
  <MMClips>0</MMClips>
  <ScaleCrop>false</ScaleCrop>
  <HeadingPairs>
    <vt:vector size="6" baseType="variant">
      <vt:variant>
        <vt:lpstr>使用字型</vt:lpstr>
      </vt:variant>
      <vt:variant>
        <vt:i4>6</vt:i4>
      </vt:variant>
      <vt:variant>
        <vt:lpstr>佈景主題</vt:lpstr>
      </vt:variant>
      <vt:variant>
        <vt:i4>2</vt:i4>
      </vt:variant>
      <vt:variant>
        <vt:lpstr>投影片標題</vt:lpstr>
      </vt:variant>
      <vt:variant>
        <vt:i4>61</vt:i4>
      </vt:variant>
    </vt:vector>
  </HeadingPairs>
  <TitlesOfParts>
    <vt:vector size="69" baseType="lpstr">
      <vt:lpstr>新細明體</vt:lpstr>
      <vt:lpstr>Arial</vt:lpstr>
      <vt:lpstr>Calibri</vt:lpstr>
      <vt:lpstr>Lucida Sans Typewriter</vt:lpstr>
      <vt:lpstr>Verdana</vt:lpstr>
      <vt:lpstr>Wingdings</vt:lpstr>
      <vt:lpstr>1_Edge</vt:lpstr>
      <vt:lpstr>Office 佈景主題</vt:lpstr>
      <vt:lpstr> Balanced Search Trees </vt:lpstr>
      <vt:lpstr>Introduction (1/2)</vt:lpstr>
      <vt:lpstr>Introduction (2/2)</vt:lpstr>
      <vt:lpstr>2-3 Trees (1/6)</vt:lpstr>
      <vt:lpstr>2-3 Trees (2/6)</vt:lpstr>
      <vt:lpstr>2-3 Trees (3/6)</vt:lpstr>
      <vt:lpstr>2-3 Trees (4/6)</vt:lpstr>
      <vt:lpstr>2-3 Trees (5/6)</vt:lpstr>
      <vt:lpstr>2-3 Trees (6/6)</vt:lpstr>
      <vt:lpstr>2-3 Trees: Search (1/4)</vt:lpstr>
      <vt:lpstr>2-3 Trees: Search (2/4)</vt:lpstr>
      <vt:lpstr>2-3 Trees: Search (3/4)</vt:lpstr>
      <vt:lpstr>2-3 Trees: Search (4/4)</vt:lpstr>
      <vt:lpstr>2-3 Trees: Insertion (1/11)</vt:lpstr>
      <vt:lpstr>2-3 Trees: Insertion (2/11)</vt:lpstr>
      <vt:lpstr>2-3 Trees: Insertion (3/11)</vt:lpstr>
      <vt:lpstr>2-3 Trees: Insertion (4/11)</vt:lpstr>
      <vt:lpstr>2-3 Trees: Insertion (5/11)</vt:lpstr>
      <vt:lpstr>2-3 Trees: Insertion (6/11)</vt:lpstr>
      <vt:lpstr>2-3 Trees: Insertion (7/11)</vt:lpstr>
      <vt:lpstr>2-3 Trees: Insertion (8/11)</vt:lpstr>
      <vt:lpstr>2-3 Trees: Insertion (9/11)</vt:lpstr>
      <vt:lpstr>2-3 Trees: Insertion (10/11)</vt:lpstr>
      <vt:lpstr>2-3 Trees: Insertion (11/11)</vt:lpstr>
      <vt:lpstr>2-3 Trees: Deletion (1/11)</vt:lpstr>
      <vt:lpstr>2-3 Trees: Deletion (2/11)</vt:lpstr>
      <vt:lpstr>2-3 Trees: Deletion (3/11)</vt:lpstr>
      <vt:lpstr>2-3 Trees: Deletion (4/11)</vt:lpstr>
      <vt:lpstr>2-3 Trees: Deletion (5/11)</vt:lpstr>
      <vt:lpstr>2-3 Trees: Deletion (6/11)</vt:lpstr>
      <vt:lpstr>2-3 Trees: Deletion (7/11)</vt:lpstr>
      <vt:lpstr>2-3 Trees: Deletion (8/11)</vt:lpstr>
      <vt:lpstr>2-3 Trees: Deletion (9/11)</vt:lpstr>
      <vt:lpstr>2-3 Trees: Deletion (10/11)</vt:lpstr>
      <vt:lpstr>2-3 Trees: Deletion (11/11)</vt:lpstr>
      <vt:lpstr>2-3-4 Trees (1/2)</vt:lpstr>
      <vt:lpstr>2-3-4 Trees (2/2)</vt:lpstr>
      <vt:lpstr>2-3-4 Trees: Insertion (1/11)</vt:lpstr>
      <vt:lpstr>2-3-4 Trees: Insertion (2/11)</vt:lpstr>
      <vt:lpstr>2-3-4 Trees: Insertion (3/11)</vt:lpstr>
      <vt:lpstr>2-3-4 Trees: Insertion (4/11)</vt:lpstr>
      <vt:lpstr>2-3-4 Trees: Insertion (5/11)</vt:lpstr>
      <vt:lpstr>2-3-4 Trees: Insertion (6/11)</vt:lpstr>
      <vt:lpstr>2-3-4 Trees: Insertion (7/11)</vt:lpstr>
      <vt:lpstr>2-3-4 Trees: Insertion (8/11)</vt:lpstr>
      <vt:lpstr>2-3-4 Trees: Insertion (9/11)</vt:lpstr>
      <vt:lpstr>2-3-4 Trees: Insertion (10/11)</vt:lpstr>
      <vt:lpstr>2-3-4 Trees: Insertion (11/11)</vt:lpstr>
      <vt:lpstr>2-3-4 Trees: Removal</vt:lpstr>
      <vt:lpstr>2-3-4 Trees vs. 2-3 Trees</vt:lpstr>
      <vt:lpstr>Red-Black Trees (1/5)</vt:lpstr>
      <vt:lpstr>Red-Black Trees (2/5)</vt:lpstr>
      <vt:lpstr>Red-Black Trees (3/5)</vt:lpstr>
      <vt:lpstr>Red-Black Trees (4/5)</vt:lpstr>
      <vt:lpstr>Red-Black Trees (5/5)</vt:lpstr>
      <vt:lpstr>Red-Black Trees: Insertion (1/6)</vt:lpstr>
      <vt:lpstr>Red-Black Trees: Insertion (2/6)</vt:lpstr>
      <vt:lpstr>Red-Black Trees: Insertion (3/6)</vt:lpstr>
      <vt:lpstr>Red-Black Trees: Insertion (4/6)</vt:lpstr>
      <vt:lpstr>Red-Black Trees: Insertion (5/6)</vt:lpstr>
      <vt:lpstr>Red-Black Trees: Insertion (6/6)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tsay</dc:creator>
  <cp:lastModifiedBy>tsay</cp:lastModifiedBy>
  <cp:revision>633</cp:revision>
  <dcterms:created xsi:type="dcterms:W3CDTF">2009-06-21T02:54:00Z</dcterms:created>
  <dcterms:modified xsi:type="dcterms:W3CDTF">2017-12-11T04:32:45Z</dcterms:modified>
</cp:coreProperties>
</file>