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2" r:id="rId3"/>
    <p:sldId id="257" r:id="rId4"/>
    <p:sldId id="258" r:id="rId5"/>
    <p:sldId id="263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8" y="7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105B13-6D26-442D-878F-042FB59AFC61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74BF1-FEBA-42E0-AC1A-AF254F78773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5868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Remove circle</a:t>
            </a:r>
            <a:r>
              <a:rPr lang="zh-TW" altLang="en-US" dirty="0" smtClean="0"/>
              <a:t>先不要著色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374BF1-FEBA-42E0-AC1A-AF254F787736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0387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374BF1-FEBA-42E0-AC1A-AF254F787736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0240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262D-E89C-4A52-B53F-CCB4A566BCA2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4D7-86D3-48C6-B15E-F79732DEDC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262D-E89C-4A52-B53F-CCB4A566BCA2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4D7-86D3-48C6-B15E-F79732DEDC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262D-E89C-4A52-B53F-CCB4A566BCA2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4D7-86D3-48C6-B15E-F79732DEDC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262D-E89C-4A52-B53F-CCB4A566BCA2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4D7-86D3-48C6-B15E-F79732DEDC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262D-E89C-4A52-B53F-CCB4A566BCA2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4D7-86D3-48C6-B15E-F79732DEDC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262D-E89C-4A52-B53F-CCB4A566BCA2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4D7-86D3-48C6-B15E-F79732DEDC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262D-E89C-4A52-B53F-CCB4A566BCA2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4D7-86D3-48C6-B15E-F79732DEDC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262D-E89C-4A52-B53F-CCB4A566BCA2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4D7-86D3-48C6-B15E-F79732DEDC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262D-E89C-4A52-B53F-CCB4A566BCA2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4D7-86D3-48C6-B15E-F79732DEDC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262D-E89C-4A52-B53F-CCB4A566BCA2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4D7-86D3-48C6-B15E-F79732DEDC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262D-E89C-4A52-B53F-CCB4A566BCA2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4D7-86D3-48C6-B15E-F79732DEDC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5262D-E89C-4A52-B53F-CCB4A566BCA2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574D7-86D3-48C6-B15E-F79732DEDC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b="1" dirty="0"/>
              <a:t>Algorithms</a:t>
            </a:r>
            <a:r>
              <a:rPr lang="zh-TW" altLang="en-US" b="1" dirty="0"/>
              <a:t> 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Homework Assignment #1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/>
              <a:t>Wei-</a:t>
            </a:r>
            <a:r>
              <a:rPr lang="en-US" altLang="zh-TW" dirty="0" err="1"/>
              <a:t>Hsien</a:t>
            </a:r>
            <a:r>
              <a:rPr lang="en-US" altLang="zh-TW" dirty="0"/>
              <a:t> Chang</a:t>
            </a:r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3. </a:t>
                </a:r>
                <a:r>
                  <a:rPr lang="en-US" altLang="zh-TW" dirty="0" smtClean="0"/>
                  <a:t>Consider </a:t>
                </a:r>
                <a:r>
                  <a:rPr lang="en-US" altLang="zh-TW" dirty="0"/>
                  <a:t>the following series: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1, 2, 3, 4, 5, 10, 20, 40, …</m:t>
                    </m:r>
                  </m:oMath>
                </a14:m>
                <a:r>
                  <a:rPr lang="en-US" altLang="zh-TW" dirty="0" smtClean="0"/>
                  <a:t>,which </a:t>
                </a:r>
                <a:r>
                  <a:rPr lang="en-US" altLang="zh-TW" dirty="0"/>
                  <a:t>starts as </a:t>
                </a:r>
                <a:r>
                  <a:rPr lang="en-US" altLang="zh-TW" dirty="0" smtClean="0"/>
                  <a:t>an arithmetic </a:t>
                </a:r>
                <a:r>
                  <a:rPr lang="en-US" altLang="zh-TW" dirty="0"/>
                  <a:t>series, but after the </a:t>
                </a:r>
                <a:r>
                  <a:rPr lang="en-US" altLang="zh-TW" dirty="0" smtClean="0"/>
                  <a:t>first </a:t>
                </a:r>
                <a:r>
                  <a:rPr lang="en-US" altLang="zh-TW" dirty="0"/>
                  <a:t>5 terms becomes a geometric series. Prove that </a:t>
                </a:r>
                <a:r>
                  <a:rPr lang="en-US" altLang="zh-TW" dirty="0" smtClean="0"/>
                  <a:t>any positive </a:t>
                </a:r>
                <a:r>
                  <a:rPr lang="en-US" altLang="zh-TW" dirty="0"/>
                  <a:t>integer can be written as a sum of distinct numbers from this series.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3024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 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(Numbers &lt; 10) and (</a:t>
            </a:r>
            <a:r>
              <a:rPr lang="en-US" altLang="zh-TW" dirty="0" err="1" smtClean="0"/>
              <a:t>Nmbers</a:t>
            </a:r>
            <a:r>
              <a:rPr lang="en-US" altLang="zh-TW" dirty="0" smtClean="0"/>
              <a:t> ≥ 10)</a:t>
            </a:r>
          </a:p>
          <a:p>
            <a:r>
              <a:rPr lang="en-US" altLang="zh-TW" dirty="0" smtClean="0"/>
              <a:t>&lt; 10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zh-TW" dirty="0" smtClean="0"/>
              <a:t> 1, 2, 3, 4, 5 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zh-TW" dirty="0" smtClean="0"/>
              <a:t> 6, 7, 8, 9: (1, 2, 3, 4) + 5</a:t>
            </a:r>
          </a:p>
          <a:p>
            <a:r>
              <a:rPr lang="en-US" altLang="zh-TW" dirty="0" smtClean="0"/>
              <a:t> ≥ 10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zh-TW" dirty="0" smtClean="0"/>
              <a:t> We have to prove the remain sequence </a:t>
            </a:r>
            <a:r>
              <a:rPr lang="en-US" altLang="zh-TW" dirty="0" err="1" smtClean="0"/>
              <a:t>S</a:t>
            </a:r>
            <a:r>
              <a:rPr lang="en-US" altLang="zh-TW" baseline="-25000" dirty="0" err="1" smtClean="0"/>
              <a:t>r</a:t>
            </a:r>
            <a:r>
              <a:rPr lang="en-US" altLang="zh-TW" dirty="0" smtClean="0"/>
              <a:t>: 10, 20, 40, 80, … can compose to any positive number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 multiplied by 10 (that is, number 10*N) with strong induction.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6408712"/>
          </a:xfrm>
        </p:spPr>
        <p:txBody>
          <a:bodyPr>
            <a:normAutofit/>
          </a:bodyPr>
          <a:lstStyle/>
          <a:p>
            <a:r>
              <a:rPr lang="en-US" altLang="zh-TW" sz="2200" dirty="0" smtClean="0"/>
              <a:t>Base Case: </a:t>
            </a:r>
            <a:r>
              <a:rPr lang="en-US" altLang="zh-TW" sz="2200" b="1" i="1" dirty="0" smtClean="0"/>
              <a:t>N</a:t>
            </a:r>
            <a:r>
              <a:rPr lang="en-US" altLang="zh-TW" sz="2200" dirty="0" smtClean="0"/>
              <a:t> = 1, 10 is trivially proved.</a:t>
            </a:r>
          </a:p>
          <a:p>
            <a:pPr>
              <a:buNone/>
            </a:pPr>
            <a:r>
              <a:rPr lang="en-US" altLang="zh-TW" sz="2200" dirty="0" smtClean="0"/>
              <a:t>		            </a:t>
            </a:r>
            <a:r>
              <a:rPr lang="en-US" altLang="zh-TW" sz="2200" b="1" i="1" dirty="0" smtClean="0"/>
              <a:t>N</a:t>
            </a:r>
            <a:r>
              <a:rPr lang="en-US" altLang="zh-TW" sz="2200" dirty="0" smtClean="0"/>
              <a:t> = 2, 20 is trivially proved.</a:t>
            </a:r>
          </a:p>
          <a:p>
            <a:r>
              <a:rPr lang="en-US" altLang="zh-TW" sz="2200" b="1" dirty="0" smtClean="0"/>
              <a:t>Inductive Hypothesis:</a:t>
            </a:r>
            <a:r>
              <a:rPr lang="en-US" altLang="zh-TW" sz="2200" dirty="0" smtClean="0"/>
              <a:t> We assume that for all </a:t>
            </a:r>
            <a:r>
              <a:rPr lang="en-US" altLang="zh-TW" sz="2200" b="1" i="1" dirty="0" smtClean="0"/>
              <a:t>N</a:t>
            </a:r>
            <a:r>
              <a:rPr lang="en-US" altLang="zh-TW" sz="2200" dirty="0" smtClean="0"/>
              <a:t> </a:t>
            </a:r>
            <a:r>
              <a:rPr lang="en-US" altLang="zh-TW" sz="2200" dirty="0" err="1" smtClean="0"/>
              <a:t>s.t</a:t>
            </a:r>
            <a:r>
              <a:rPr lang="en-US" altLang="zh-TW" sz="2200" dirty="0" smtClean="0"/>
              <a:t>. 1&lt;</a:t>
            </a:r>
            <a:r>
              <a:rPr lang="en-US" altLang="zh-TW" sz="2200" b="1" i="1" dirty="0" smtClean="0"/>
              <a:t>N</a:t>
            </a:r>
            <a:r>
              <a:rPr lang="en-US" altLang="zh-TW" sz="2200" dirty="0" smtClean="0"/>
              <a:t>&lt;n can be summed up by some numbers of the sequence S</a:t>
            </a:r>
            <a:r>
              <a:rPr lang="en-US" altLang="zh-TW" sz="2200" baseline="-25000" dirty="0" smtClean="0"/>
              <a:t>r</a:t>
            </a:r>
            <a:r>
              <a:rPr lang="en-US" altLang="zh-TW" sz="2200" dirty="0" smtClean="0"/>
              <a:t>.</a:t>
            </a:r>
          </a:p>
          <a:p>
            <a:r>
              <a:rPr lang="en-US" altLang="zh-TW" sz="2200" b="1" dirty="0" smtClean="0"/>
              <a:t>Inductive Step:</a:t>
            </a:r>
            <a:r>
              <a:rPr lang="en-US" altLang="zh-TW" sz="2200" b="1" i="1" dirty="0" smtClean="0"/>
              <a:t> N</a:t>
            </a:r>
            <a:r>
              <a:rPr lang="en-US" altLang="zh-TW" sz="2200" dirty="0" smtClean="0"/>
              <a:t> = </a:t>
            </a:r>
            <a:r>
              <a:rPr lang="en-US" altLang="zh-TW" sz="2200" b="1" dirty="0" smtClean="0"/>
              <a:t>n</a:t>
            </a:r>
            <a:endParaRPr lang="en-US" altLang="zh-TW" sz="2200" dirty="0" smtClean="0"/>
          </a:p>
          <a:p>
            <a:pPr lvl="1"/>
            <a:r>
              <a:rPr lang="en-US" altLang="zh-TW" sz="2200" dirty="0" smtClean="0"/>
              <a:t>When n is even(2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): Because 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 &lt; </a:t>
            </a:r>
            <a:r>
              <a:rPr lang="en-US" altLang="zh-TW" sz="2200" b="1" dirty="0" smtClean="0"/>
              <a:t>n</a:t>
            </a:r>
            <a:r>
              <a:rPr lang="en-US" altLang="zh-TW" sz="2200" dirty="0" smtClean="0"/>
              <a:t> and no matter 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 is odd or even, we have the sum-up combination of 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*10 (due to inductive hypothesis). For example, </a:t>
            </a:r>
            <a:r>
              <a:rPr lang="en-US" altLang="zh-TW" sz="2200" dirty="0" err="1" smtClean="0"/>
              <a:t>S</a:t>
            </a:r>
            <a:r>
              <a:rPr lang="en-US" altLang="zh-TW" sz="2200" baseline="-25000" dirty="0" err="1" smtClean="0"/>
              <a:t>k</a:t>
            </a:r>
            <a:r>
              <a:rPr lang="en-US" altLang="zh-TW" sz="2200" dirty="0" smtClean="0"/>
              <a:t> = {a</a:t>
            </a:r>
            <a:r>
              <a:rPr lang="en-US" altLang="zh-TW" sz="2200" baseline="-25000" dirty="0" smtClean="0"/>
              <a:t>1</a:t>
            </a:r>
            <a:r>
              <a:rPr lang="en-US" altLang="zh-TW" sz="2200" dirty="0" smtClean="0"/>
              <a:t>, a</a:t>
            </a:r>
            <a:r>
              <a:rPr lang="en-US" altLang="zh-TW" sz="2200" baseline="-25000" dirty="0" smtClean="0"/>
              <a:t>2</a:t>
            </a:r>
            <a:r>
              <a:rPr lang="en-US" altLang="zh-TW" sz="2200" dirty="0" smtClean="0"/>
              <a:t>, …, a</a:t>
            </a:r>
            <a:r>
              <a:rPr lang="en-US" altLang="zh-TW" sz="2200" baseline="-25000" dirty="0" smtClean="0"/>
              <a:t>t</a:t>
            </a:r>
            <a:r>
              <a:rPr lang="en-US" altLang="zh-TW" sz="2200" dirty="0" smtClean="0"/>
              <a:t>} are the subset of </a:t>
            </a:r>
            <a:r>
              <a:rPr lang="en-US" altLang="zh-TW" sz="2200" dirty="0" err="1" smtClean="0"/>
              <a:t>S</a:t>
            </a:r>
            <a:r>
              <a:rPr lang="en-US" altLang="zh-TW" sz="2200" baseline="-25000" dirty="0" err="1" smtClean="0"/>
              <a:t>r</a:t>
            </a:r>
            <a:r>
              <a:rPr lang="en-US" altLang="zh-TW" sz="2200" dirty="0" smtClean="0"/>
              <a:t> that can sum up to 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*10. </a:t>
            </a:r>
          </a:p>
          <a:p>
            <a:pPr lvl="1">
              <a:buNone/>
            </a:pPr>
            <a:r>
              <a:rPr lang="en-US" altLang="zh-TW" sz="2200" dirty="0" smtClean="0"/>
              <a:t>	There must exist a subset of </a:t>
            </a:r>
            <a:r>
              <a:rPr lang="en-US" altLang="zh-TW" sz="2200" dirty="0" err="1" smtClean="0"/>
              <a:t>S</a:t>
            </a:r>
            <a:r>
              <a:rPr lang="en-US" altLang="zh-TW" sz="2200" baseline="-25000" dirty="0" err="1" smtClean="0"/>
              <a:t>r</a:t>
            </a:r>
            <a:r>
              <a:rPr lang="en-US" altLang="zh-TW" sz="2200" dirty="0" smtClean="0"/>
              <a:t> that can sum up to 2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*10, and the content of this subset is 2S</a:t>
            </a:r>
            <a:r>
              <a:rPr lang="en-US" altLang="zh-TW" sz="2200" baseline="-25000" dirty="0" smtClean="0"/>
              <a:t>k</a:t>
            </a:r>
            <a:r>
              <a:rPr lang="en-US" altLang="zh-TW" sz="2200" dirty="0" smtClean="0"/>
              <a:t> = {2*a</a:t>
            </a:r>
            <a:r>
              <a:rPr lang="en-US" altLang="zh-TW" sz="2200" baseline="-25000" dirty="0" smtClean="0"/>
              <a:t>1</a:t>
            </a:r>
            <a:r>
              <a:rPr lang="en-US" altLang="zh-TW" sz="2200" dirty="0" smtClean="0"/>
              <a:t>, 2*a</a:t>
            </a:r>
            <a:r>
              <a:rPr lang="en-US" altLang="zh-TW" sz="2200" baseline="-25000" dirty="0" smtClean="0"/>
              <a:t>2</a:t>
            </a:r>
            <a:r>
              <a:rPr lang="en-US" altLang="zh-TW" sz="2200" dirty="0" smtClean="0"/>
              <a:t>, …, 2*a</a:t>
            </a:r>
            <a:r>
              <a:rPr lang="en-US" altLang="zh-TW" sz="2200" baseline="-25000" dirty="0" smtClean="0"/>
              <a:t>t</a:t>
            </a:r>
            <a:r>
              <a:rPr lang="en-US" altLang="zh-TW" sz="2200" dirty="0" smtClean="0"/>
              <a:t>}. Because </a:t>
            </a:r>
            <a:r>
              <a:rPr lang="en-US" altLang="zh-TW" sz="2200" dirty="0" err="1" smtClean="0"/>
              <a:t>S</a:t>
            </a:r>
            <a:r>
              <a:rPr lang="en-US" altLang="zh-TW" sz="2200" baseline="-25000" dirty="0" err="1" smtClean="0"/>
              <a:t>r</a:t>
            </a:r>
            <a:r>
              <a:rPr lang="en-US" altLang="zh-TW" sz="2200" dirty="0" smtClean="0"/>
              <a:t> is a geometric sequence with r=2, we know 2S</a:t>
            </a:r>
            <a:r>
              <a:rPr lang="en-US" altLang="zh-TW" sz="2200" baseline="-25000" dirty="0" smtClean="0"/>
              <a:t>k</a:t>
            </a:r>
            <a:r>
              <a:rPr lang="en-US" altLang="zh-TW" sz="2200" dirty="0" smtClean="0"/>
              <a:t> will exist. </a:t>
            </a:r>
          </a:p>
          <a:p>
            <a:pPr lvl="1"/>
            <a:r>
              <a:rPr lang="en-US" altLang="zh-TW" sz="2200" dirty="0" smtClean="0"/>
              <a:t>When n is odd(2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+1): Because 2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 &lt; n,  there exist a subset </a:t>
            </a:r>
            <a:r>
              <a:rPr lang="en-US" altLang="zh-TW" sz="2200" dirty="0" err="1" smtClean="0"/>
              <a:t>S</a:t>
            </a:r>
            <a:r>
              <a:rPr lang="en-US" altLang="zh-TW" sz="2200" baseline="-25000" dirty="0" err="1" smtClean="0"/>
              <a:t>k</a:t>
            </a:r>
            <a:r>
              <a:rPr lang="en-US" altLang="zh-TW" sz="2200" dirty="0" smtClean="0"/>
              <a:t> from </a:t>
            </a:r>
            <a:r>
              <a:rPr lang="en-US" altLang="zh-TW" sz="2200" dirty="0" err="1" smtClean="0"/>
              <a:t>S</a:t>
            </a:r>
            <a:r>
              <a:rPr lang="en-US" altLang="zh-TW" sz="2200" baseline="-25000" dirty="0" err="1" smtClean="0"/>
              <a:t>r</a:t>
            </a:r>
            <a:r>
              <a:rPr lang="en-US" altLang="zh-TW" sz="2200" dirty="0" smtClean="0"/>
              <a:t> that sum up to 10*2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. And we can observe that </a:t>
            </a:r>
            <a:r>
              <a:rPr lang="en-US" altLang="zh-TW" sz="2200" dirty="0" err="1" smtClean="0"/>
              <a:t>S</a:t>
            </a:r>
            <a:r>
              <a:rPr lang="en-US" altLang="zh-TW" sz="2200" baseline="-25000" dirty="0" err="1" smtClean="0"/>
              <a:t>k</a:t>
            </a:r>
            <a:r>
              <a:rPr lang="en-US" altLang="zh-TW" sz="2200" dirty="0" smtClean="0"/>
              <a:t> will never contain “10” from S</a:t>
            </a:r>
            <a:r>
              <a:rPr lang="en-US" altLang="zh-TW" sz="2200" baseline="-25000" dirty="0" smtClean="0"/>
              <a:t>r.</a:t>
            </a:r>
          </a:p>
          <a:p>
            <a:pPr lvl="1">
              <a:buNone/>
            </a:pPr>
            <a:r>
              <a:rPr lang="en-US" altLang="zh-TW" sz="2200" dirty="0" smtClean="0"/>
              <a:t>	So we can easily take “10” from </a:t>
            </a:r>
            <a:r>
              <a:rPr lang="en-US" altLang="zh-TW" sz="2200" dirty="0" err="1" smtClean="0"/>
              <a:t>S</a:t>
            </a:r>
            <a:r>
              <a:rPr lang="en-US" altLang="zh-TW" sz="2200" baseline="-25000" dirty="0" err="1" smtClean="0"/>
              <a:t>r</a:t>
            </a:r>
            <a:r>
              <a:rPr lang="en-US" altLang="zh-TW" sz="2200" dirty="0" smtClean="0"/>
              <a:t> and add it into S</a:t>
            </a:r>
            <a:r>
              <a:rPr lang="en-US" altLang="zh-TW" sz="2200" baseline="-25000" dirty="0" smtClean="0"/>
              <a:t>k</a:t>
            </a:r>
            <a:r>
              <a:rPr lang="en-US" altLang="zh-TW" sz="2200" dirty="0" smtClean="0"/>
              <a:t>. So that the new set will sum up to (2</a:t>
            </a:r>
            <a:r>
              <a:rPr lang="en-US" altLang="zh-TW" sz="2200" b="1" i="1" dirty="0" smtClean="0"/>
              <a:t>k</a:t>
            </a:r>
            <a:r>
              <a:rPr lang="en-US" altLang="zh-TW" sz="2200" dirty="0" smtClean="0"/>
              <a:t>+1)*10</a:t>
            </a:r>
            <a:endParaRPr lang="zh-TW" altLang="en-US" sz="22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A85F-C61F-49A2-8D62-03F60E3AB3F3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4. </a:t>
                </a:r>
                <a:r>
                  <a:rPr lang="en-US" altLang="zh-TW" dirty="0" smtClean="0"/>
                  <a:t>Prove </a:t>
                </a:r>
                <a:r>
                  <a:rPr lang="en-US" altLang="zh-TW" dirty="0"/>
                  <a:t>that the regions formed by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dirty="0"/>
                  <a:t> circles in the plane can be colored with </a:t>
                </a:r>
                <a:r>
                  <a:rPr lang="en-US" altLang="zh-TW" dirty="0" smtClean="0"/>
                  <a:t>two colors </a:t>
                </a:r>
                <a:r>
                  <a:rPr lang="en-US" altLang="zh-TW" dirty="0"/>
                  <a:t>such that any neighboring regions (which share an arc, not just a point) are </a:t>
                </a:r>
                <a:r>
                  <a:rPr lang="en-US" altLang="zh-TW" dirty="0" smtClean="0"/>
                  <a:t>colored differently</a:t>
                </a:r>
                <a:r>
                  <a:rPr lang="en-US" altLang="zh-TW" dirty="0"/>
                  <a:t>.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617" r="-288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7779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en-US" altLang="zh-TW" sz="2200" b="1" dirty="0" smtClean="0"/>
              <a:t>The proof is by Induction on the number (n) of circles</a:t>
            </a:r>
          </a:p>
          <a:p>
            <a:r>
              <a:rPr lang="en-US" altLang="zh-TW" sz="2200" b="1" dirty="0" smtClean="0"/>
              <a:t>Base case:</a:t>
            </a:r>
            <a:r>
              <a:rPr lang="en-US" altLang="zh-TW" sz="2200" dirty="0" smtClean="0"/>
              <a:t> n=1, trivially proved</a:t>
            </a:r>
          </a:p>
          <a:p>
            <a:r>
              <a:rPr lang="en-US" altLang="zh-TW" sz="2200" b="1" dirty="0" smtClean="0"/>
              <a:t>Induction Hypothesis: </a:t>
            </a:r>
            <a:r>
              <a:rPr lang="en-US" altLang="zh-TW" sz="2200" dirty="0" smtClean="0"/>
              <a:t>We assume that for all n </a:t>
            </a:r>
            <a:r>
              <a:rPr lang="en-US" altLang="zh-TW" sz="2200" dirty="0" err="1" smtClean="0"/>
              <a:t>s.t</a:t>
            </a:r>
            <a:r>
              <a:rPr lang="en-US" altLang="zh-TW" sz="2200" dirty="0" smtClean="0"/>
              <a:t>. 1&lt;n&lt;k, n circles can be colored as requirement.</a:t>
            </a:r>
          </a:p>
          <a:p>
            <a:r>
              <a:rPr lang="en-US" altLang="zh-TW" sz="2200" dirty="0" smtClean="0"/>
              <a:t>Inductive Step: n=k (k&gt;1)</a:t>
            </a:r>
            <a:endParaRPr lang="en-US" altLang="zh-TW" sz="2200" dirty="0"/>
          </a:p>
          <a:p>
            <a:pPr lvl="1"/>
            <a:r>
              <a:rPr lang="en-US" altLang="zh-TW" sz="2200" dirty="0" smtClean="0"/>
              <a:t>We call the graph with k circles </a:t>
            </a:r>
            <a:r>
              <a:rPr lang="en-US" altLang="zh-TW" sz="2200" b="1" dirty="0" smtClean="0"/>
              <a:t>G</a:t>
            </a:r>
            <a:r>
              <a:rPr lang="en-US" altLang="zh-TW" sz="2200" dirty="0" smtClean="0"/>
              <a:t>.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1907704" y="3933056"/>
            <a:ext cx="2664296" cy="2376264"/>
            <a:chOff x="1907704" y="3933056"/>
            <a:chExt cx="2664296" cy="2376264"/>
          </a:xfrm>
        </p:grpSpPr>
        <p:sp>
          <p:nvSpPr>
            <p:cNvPr id="4" name="橢圓 3"/>
            <p:cNvSpPr/>
            <p:nvPr/>
          </p:nvSpPr>
          <p:spPr>
            <a:xfrm>
              <a:off x="2051720" y="4077072"/>
              <a:ext cx="1152128" cy="10801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橢圓 4"/>
            <p:cNvSpPr/>
            <p:nvPr/>
          </p:nvSpPr>
          <p:spPr>
            <a:xfrm>
              <a:off x="2555776" y="4509120"/>
              <a:ext cx="1152128" cy="10801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橢圓 5"/>
            <p:cNvSpPr/>
            <p:nvPr/>
          </p:nvSpPr>
          <p:spPr>
            <a:xfrm>
              <a:off x="2843808" y="5157192"/>
              <a:ext cx="1152128" cy="10801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橢圓 15"/>
            <p:cNvSpPr/>
            <p:nvPr/>
          </p:nvSpPr>
          <p:spPr>
            <a:xfrm>
              <a:off x="2987824" y="4005064"/>
              <a:ext cx="1152128" cy="10801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907704" y="3933056"/>
              <a:ext cx="2664296" cy="23762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539552" y="226248"/>
            <a:ext cx="8229600" cy="6120680"/>
          </a:xfrm>
        </p:spPr>
        <p:txBody>
          <a:bodyPr>
            <a:normAutofit/>
          </a:bodyPr>
          <a:lstStyle/>
          <a:p>
            <a:pPr lvl="1"/>
            <a:r>
              <a:rPr lang="en-US" altLang="zh-TW" sz="2200" dirty="0" smtClean="0"/>
              <a:t>Now we randomly remove 1 circle from </a:t>
            </a:r>
            <a:r>
              <a:rPr lang="en-US" altLang="zh-TW" sz="2200" b="1" dirty="0" smtClean="0"/>
              <a:t>G</a:t>
            </a:r>
            <a:r>
              <a:rPr lang="en-US" altLang="zh-TW" sz="2200" dirty="0" smtClean="0"/>
              <a:t>, get the remaining (k-1) circles, called </a:t>
            </a:r>
            <a:r>
              <a:rPr lang="en-US" altLang="zh-TW" sz="2200" b="1" dirty="0" smtClean="0"/>
              <a:t>G’</a:t>
            </a:r>
            <a:r>
              <a:rPr lang="en-US" altLang="zh-TW" sz="2200" dirty="0" smtClean="0"/>
              <a:t>.</a:t>
            </a:r>
          </a:p>
          <a:p>
            <a:pPr lvl="1"/>
            <a:endParaRPr lang="en-US" altLang="zh-TW" sz="2200" dirty="0" smtClean="0"/>
          </a:p>
          <a:p>
            <a:pPr lvl="1"/>
            <a:endParaRPr lang="en-US" altLang="zh-TW" sz="2200" dirty="0" smtClean="0"/>
          </a:p>
          <a:p>
            <a:pPr lvl="1"/>
            <a:endParaRPr lang="en-US" altLang="zh-TW" sz="2200" dirty="0" smtClean="0"/>
          </a:p>
          <a:p>
            <a:pPr lvl="1"/>
            <a:endParaRPr lang="en-US" altLang="zh-TW" sz="2200" dirty="0" smtClean="0"/>
          </a:p>
          <a:p>
            <a:pPr lvl="1"/>
            <a:endParaRPr lang="en-US" altLang="zh-TW" sz="2200" dirty="0" smtClean="0"/>
          </a:p>
          <a:p>
            <a:pPr lvl="1"/>
            <a:endParaRPr lang="en-US" altLang="zh-TW" sz="2200" dirty="0" smtClean="0"/>
          </a:p>
          <a:p>
            <a:pPr lvl="1"/>
            <a:r>
              <a:rPr lang="en-US" altLang="zh-TW" sz="2200" dirty="0" smtClean="0"/>
              <a:t>Because </a:t>
            </a:r>
            <a:r>
              <a:rPr lang="en-US" altLang="zh-TW" sz="2200" b="1" dirty="0" smtClean="0"/>
              <a:t>G’</a:t>
            </a:r>
            <a:r>
              <a:rPr lang="en-US" altLang="zh-TW" sz="2200" dirty="0" smtClean="0"/>
              <a:t> has less than k circles, we can color it due to the induction hypothesis.</a:t>
            </a:r>
          </a:p>
        </p:txBody>
      </p:sp>
      <p:grpSp>
        <p:nvGrpSpPr>
          <p:cNvPr id="13" name="群組 12"/>
          <p:cNvGrpSpPr/>
          <p:nvPr/>
        </p:nvGrpSpPr>
        <p:grpSpPr>
          <a:xfrm>
            <a:off x="2348769" y="969153"/>
            <a:ext cx="5031543" cy="2376264"/>
            <a:chOff x="2348769" y="969153"/>
            <a:chExt cx="5031543" cy="2376264"/>
          </a:xfrm>
        </p:grpSpPr>
        <p:cxnSp>
          <p:nvCxnSpPr>
            <p:cNvPr id="15" name="直線單箭頭接點 14"/>
            <p:cNvCxnSpPr/>
            <p:nvPr/>
          </p:nvCxnSpPr>
          <p:spPr>
            <a:xfrm>
              <a:off x="4211960" y="2204864"/>
              <a:ext cx="1872208" cy="720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橢圓 16"/>
            <p:cNvSpPr/>
            <p:nvPr/>
          </p:nvSpPr>
          <p:spPr>
            <a:xfrm>
              <a:off x="6228184" y="1700808"/>
              <a:ext cx="1152128" cy="1080120"/>
            </a:xfrm>
            <a:prstGeom prst="ellips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29" name="橢圓 28"/>
            <p:cNvSpPr/>
            <p:nvPr/>
          </p:nvSpPr>
          <p:spPr>
            <a:xfrm>
              <a:off x="2555776" y="1129846"/>
              <a:ext cx="1152128" cy="10801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橢圓 29"/>
            <p:cNvSpPr/>
            <p:nvPr/>
          </p:nvSpPr>
          <p:spPr>
            <a:xfrm>
              <a:off x="3059832" y="1561894"/>
              <a:ext cx="1152128" cy="108012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橢圓 30"/>
            <p:cNvSpPr/>
            <p:nvPr/>
          </p:nvSpPr>
          <p:spPr>
            <a:xfrm>
              <a:off x="3347864" y="2209966"/>
              <a:ext cx="1152128" cy="10801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橢圓 31"/>
            <p:cNvSpPr/>
            <p:nvPr/>
          </p:nvSpPr>
          <p:spPr>
            <a:xfrm>
              <a:off x="3491880" y="1057838"/>
              <a:ext cx="1152128" cy="10801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348769" y="969153"/>
              <a:ext cx="2664296" cy="23762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027" name="Picture 3" descr="C:\Users\vaio\Desktop\讀書檔\研究所\二下\TA-演算法\HW#1\圖片2-colore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4149080"/>
            <a:ext cx="2754223" cy="2462014"/>
          </a:xfrm>
          <a:prstGeom prst="rect">
            <a:avLst/>
          </a:prstGeom>
          <a:noFill/>
        </p:spPr>
      </p:pic>
      <p:sp>
        <p:nvSpPr>
          <p:cNvPr id="44" name="橢圓 43"/>
          <p:cNvSpPr/>
          <p:nvPr/>
        </p:nvSpPr>
        <p:spPr>
          <a:xfrm>
            <a:off x="6300192" y="4941168"/>
            <a:ext cx="1152128" cy="1080120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6120680"/>
          </a:xfrm>
        </p:spPr>
        <p:txBody>
          <a:bodyPr>
            <a:normAutofit/>
          </a:bodyPr>
          <a:lstStyle/>
          <a:p>
            <a:pPr lvl="1"/>
            <a:r>
              <a:rPr lang="en-US" altLang="zh-TW" sz="2200" dirty="0" smtClean="0"/>
              <a:t>Now we put the removed circle back, and we can notice several part of colored </a:t>
            </a:r>
            <a:r>
              <a:rPr lang="en-US" altLang="zh-TW" sz="2200" b="1" dirty="0" smtClean="0"/>
              <a:t>G’</a:t>
            </a:r>
            <a:r>
              <a:rPr lang="en-US" altLang="zh-TW" sz="2200" dirty="0" smtClean="0"/>
              <a:t> has been covered.</a:t>
            </a:r>
          </a:p>
          <a:p>
            <a:pPr lvl="1"/>
            <a:endParaRPr lang="en-US" altLang="zh-TW" sz="2200" dirty="0" smtClean="0"/>
          </a:p>
          <a:p>
            <a:pPr lvl="1"/>
            <a:endParaRPr lang="en-US" altLang="zh-TW" sz="2200" dirty="0" smtClean="0"/>
          </a:p>
          <a:p>
            <a:pPr lvl="1"/>
            <a:endParaRPr lang="en-US" altLang="zh-TW" sz="2200" dirty="0" smtClean="0"/>
          </a:p>
          <a:p>
            <a:pPr lvl="1"/>
            <a:endParaRPr lang="en-US" altLang="zh-TW" sz="2200" dirty="0" smtClean="0"/>
          </a:p>
          <a:p>
            <a:pPr lvl="1"/>
            <a:endParaRPr lang="en-US" altLang="zh-TW" sz="2200" dirty="0" smtClean="0"/>
          </a:p>
          <a:p>
            <a:pPr lvl="1"/>
            <a:endParaRPr lang="en-US" altLang="zh-TW" sz="2200" dirty="0" smtClean="0"/>
          </a:p>
          <a:p>
            <a:pPr lvl="1"/>
            <a:r>
              <a:rPr lang="en-US" altLang="zh-TW" sz="2200" dirty="0" smtClean="0"/>
              <a:t>To meet the requirement, we flip the colors of the regions inside the circle. </a:t>
            </a:r>
          </a:p>
        </p:txBody>
      </p:sp>
      <p:sp>
        <p:nvSpPr>
          <p:cNvPr id="30" name="文字方塊 29"/>
          <p:cNvSpPr txBox="1"/>
          <p:nvPr/>
        </p:nvSpPr>
        <p:spPr>
          <a:xfrm>
            <a:off x="3170395" y="4083121"/>
            <a:ext cx="59401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altLang="zh-TW" sz="2000" dirty="0" smtClean="0"/>
              <a:t>The regions of </a:t>
            </a:r>
            <a:r>
              <a:rPr lang="en-US" altLang="zh-TW" sz="2000" b="1" dirty="0" smtClean="0"/>
              <a:t>G’</a:t>
            </a:r>
            <a:r>
              <a:rPr lang="en-US" altLang="zh-TW" sz="2000" dirty="0" smtClean="0"/>
              <a:t> outside the circle need meet the requirement</a:t>
            </a:r>
          </a:p>
          <a:p>
            <a:pPr marL="457200" indent="-457200">
              <a:buAutoNum type="arabicPeriod"/>
            </a:pPr>
            <a:r>
              <a:rPr lang="en-US" altLang="zh-TW" sz="2000" dirty="0" smtClean="0"/>
              <a:t>The regions inside the circle meet the requirement.</a:t>
            </a:r>
          </a:p>
          <a:p>
            <a:pPr marL="457200" indent="-457200">
              <a:buAutoNum type="arabicPeriod"/>
            </a:pPr>
            <a:r>
              <a:rPr lang="en-US" altLang="zh-TW" sz="2000" dirty="0" smtClean="0"/>
              <a:t>The regions that share an arc on the circle are different color because they are in the same color in </a:t>
            </a:r>
            <a:r>
              <a:rPr lang="en-US" altLang="zh-TW" sz="2000" b="1" dirty="0" smtClean="0"/>
              <a:t>G’ </a:t>
            </a:r>
            <a:r>
              <a:rPr lang="en-US" altLang="zh-TW" sz="2000" dirty="0" smtClean="0"/>
              <a:t>and we flip one of them afterwards.</a:t>
            </a:r>
          </a:p>
          <a:p>
            <a:r>
              <a:rPr lang="en-US" altLang="zh-TW" sz="2000" dirty="0" smtClean="0"/>
              <a:t>So </a:t>
            </a:r>
            <a:r>
              <a:rPr lang="en-US" altLang="zh-TW" sz="2000" b="1" dirty="0" smtClean="0"/>
              <a:t>G</a:t>
            </a:r>
            <a:r>
              <a:rPr lang="en-US" altLang="zh-TW" sz="2000" dirty="0" smtClean="0"/>
              <a:t> meets the requirement. We can prove it by induction. </a:t>
            </a:r>
            <a:endParaRPr lang="zh-TW" altLang="en-US" sz="2000" dirty="0"/>
          </a:p>
        </p:txBody>
      </p:sp>
      <p:pic>
        <p:nvPicPr>
          <p:cNvPr id="3" name="Picture 3" descr="C:\Users\vaio\Desktop\讀書檔\研究所\二下\TA-演算法\HW#1\圖片2-colore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908720"/>
            <a:ext cx="2736304" cy="2440488"/>
          </a:xfrm>
          <a:prstGeom prst="rect">
            <a:avLst/>
          </a:prstGeom>
          <a:noFill/>
        </p:spPr>
      </p:pic>
      <p:pic>
        <p:nvPicPr>
          <p:cNvPr id="2052" name="Picture 4" descr="C:\Users\vaio\Desktop\讀書檔\研究所\二下\TA-演算法\HW#1\圖片2-flippe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149080"/>
            <a:ext cx="2808312" cy="25047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421</Words>
  <Application>Microsoft Office PowerPoint</Application>
  <PresentationFormat>如螢幕大小 (4:3)</PresentationFormat>
  <Paragraphs>52</Paragraphs>
  <Slides>8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4" baseType="lpstr">
      <vt:lpstr>新細明體</vt:lpstr>
      <vt:lpstr>Arial</vt:lpstr>
      <vt:lpstr>Calibri</vt:lpstr>
      <vt:lpstr>Cambria Math</vt:lpstr>
      <vt:lpstr>Wingdings</vt:lpstr>
      <vt:lpstr>Office 佈景主題</vt:lpstr>
      <vt:lpstr>Algorithms  Homework Assignment #1</vt:lpstr>
      <vt:lpstr>Problem 3</vt:lpstr>
      <vt:lpstr>Problem 3 (cont.)</vt:lpstr>
      <vt:lpstr>PowerPoint 簡報</vt:lpstr>
      <vt:lpstr>Problem 4</vt:lpstr>
      <vt:lpstr>Problem 4 (cont.)</vt:lpstr>
      <vt:lpstr>PowerPoint 簡報</vt:lpstr>
      <vt:lpstr>PowerPoint 簡報</vt:lpstr>
    </vt:vector>
  </TitlesOfParts>
  <Company>C.M.T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HW#1</dc:title>
  <dc:creator>vaio</dc:creator>
  <cp:lastModifiedBy>Lai_Jui-Shun</cp:lastModifiedBy>
  <cp:revision>56</cp:revision>
  <dcterms:created xsi:type="dcterms:W3CDTF">2013-03-13T04:55:18Z</dcterms:created>
  <dcterms:modified xsi:type="dcterms:W3CDTF">2013-03-19T04:45:39Z</dcterms:modified>
</cp:coreProperties>
</file>