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48" r:id="rId2"/>
  </p:sldMasterIdLst>
  <p:notesMasterIdLst>
    <p:notesMasterId r:id="rId36"/>
  </p:notesMasterIdLst>
  <p:handoutMasterIdLst>
    <p:handoutMasterId r:id="rId37"/>
  </p:handoutMasterIdLst>
  <p:sldIdLst>
    <p:sldId id="393" r:id="rId3"/>
    <p:sldId id="394" r:id="rId4"/>
    <p:sldId id="410" r:id="rId5"/>
    <p:sldId id="411" r:id="rId6"/>
    <p:sldId id="412" r:id="rId7"/>
    <p:sldId id="413" r:id="rId8"/>
    <p:sldId id="414" r:id="rId9"/>
    <p:sldId id="415" r:id="rId10"/>
    <p:sldId id="416" r:id="rId11"/>
    <p:sldId id="417" r:id="rId12"/>
    <p:sldId id="418" r:id="rId13"/>
    <p:sldId id="419" r:id="rId14"/>
    <p:sldId id="420" r:id="rId15"/>
    <p:sldId id="421" r:id="rId16"/>
    <p:sldId id="422" r:id="rId17"/>
    <p:sldId id="423" r:id="rId18"/>
    <p:sldId id="424" r:id="rId19"/>
    <p:sldId id="425" r:id="rId20"/>
    <p:sldId id="395" r:id="rId21"/>
    <p:sldId id="396" r:id="rId22"/>
    <p:sldId id="397" r:id="rId23"/>
    <p:sldId id="398" r:id="rId24"/>
    <p:sldId id="399" r:id="rId25"/>
    <p:sldId id="400" r:id="rId26"/>
    <p:sldId id="401" r:id="rId27"/>
    <p:sldId id="402" r:id="rId28"/>
    <p:sldId id="403" r:id="rId29"/>
    <p:sldId id="404" r:id="rId30"/>
    <p:sldId id="405" r:id="rId31"/>
    <p:sldId id="406" r:id="rId32"/>
    <p:sldId id="407" r:id="rId33"/>
    <p:sldId id="408" r:id="rId34"/>
    <p:sldId id="409" r:id="rId35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45" autoAdjust="0"/>
    <p:restoredTop sz="92845" autoAdjust="0"/>
  </p:normalViewPr>
  <p:slideViewPr>
    <p:cSldViewPr>
      <p:cViewPr varScale="1">
        <p:scale>
          <a:sx n="89" d="100"/>
          <a:sy n="89" d="100"/>
        </p:scale>
        <p:origin x="168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2024/3/13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2024/3/13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4095328"/>
            <a:ext cx="6553200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Rectangle 5">
            <a:extLst>
              <a:ext uri="{FF2B5EF4-FFF2-40B4-BE49-F238E27FC236}">
                <a16:creationId xmlns:a16="http://schemas.microsoft.com/office/drawing/2014/main" id="{D388DEBA-560E-5E7B-33C5-D6D7EFA7D8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079346" y="6575792"/>
            <a:ext cx="5057788" cy="285728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2FB40CBC-00C1-E131-2698-4BEBA5BE10C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106500" y="6525344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TW" dirty="0"/>
              <a:t>SDM 2024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UML Diagrams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UML Diagrams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UML Diagrams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UML Diagrams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UML Diagrams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UML Diagrams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UML Diagrams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UML Diagrams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UML Diagrams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UML Diagrams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UML Diagrams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UML Diagrams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UML Diagrams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298"/>
            <a:ext cx="8229600" cy="511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72272"/>
            <a:ext cx="2114536" cy="28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2024: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UML Diagrams</a:t>
            </a:r>
            <a:br>
              <a:rPr lang="en-US" altLang="zh-TW" dirty="0"/>
            </a:br>
            <a:r>
              <a:rPr lang="en-US" altLang="zh-TW" sz="3200" dirty="0"/>
              <a:t>(Based on [</a:t>
            </a:r>
            <a:r>
              <a:rPr lang="en-US" altLang="zh-TW" sz="3200" dirty="0" err="1"/>
              <a:t>Booch</a:t>
            </a:r>
            <a:r>
              <a:rPr lang="en-US" altLang="zh-TW" sz="3200" dirty="0"/>
              <a:t> </a:t>
            </a:r>
            <a:r>
              <a:rPr lang="en-US" altLang="zh-TW" sz="3200" i="1" dirty="0"/>
              <a:t>et al. </a:t>
            </a:r>
            <a:r>
              <a:rPr lang="en-US" altLang="zh-TW" sz="3200" dirty="0"/>
              <a:t>2005])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/>
              <a:t>Yih-Kuen Tsay</a:t>
            </a:r>
          </a:p>
          <a:p>
            <a:pPr eaLnBrk="1" hangingPunct="1"/>
            <a:r>
              <a:rPr lang="en-US" altLang="zh-TW" dirty="0"/>
              <a:t>Dept. of Information Management</a:t>
            </a:r>
          </a:p>
          <a:p>
            <a:pPr eaLnBrk="1" hangingPunct="1"/>
            <a:r>
              <a:rPr lang="en-US" altLang="zh-TW" dirty="0"/>
              <a:t>National Taiwan University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Structural Diagrams</a:t>
            </a:r>
          </a:p>
          <a:p>
            <a:pPr eaLnBrk="1" hangingPunct="1"/>
            <a:r>
              <a:rPr lang="en-US" altLang="zh-TW" dirty="0"/>
              <a:t>Behavioral Diagrams</a:t>
            </a:r>
          </a:p>
          <a:p>
            <a:pPr eaLnBrk="1" hangingPunct="1"/>
            <a:r>
              <a:rPr lang="en-US" altLang="zh-TW" dirty="0"/>
              <a:t>Advanced Structural Modeling</a:t>
            </a:r>
          </a:p>
          <a:p>
            <a:pPr lvl="1" eaLnBrk="1" hangingPunct="1"/>
            <a:r>
              <a:rPr lang="en-US" altLang="zh-TW" dirty="0"/>
              <a:t>Object Diagrams</a:t>
            </a:r>
          </a:p>
          <a:p>
            <a:pPr lvl="1" eaLnBrk="1" hangingPunct="1"/>
            <a:r>
              <a:rPr lang="en-US" altLang="zh-TW" dirty="0"/>
              <a:t>Components</a:t>
            </a:r>
          </a:p>
          <a:p>
            <a:pPr eaLnBrk="1" hangingPunct="1"/>
            <a:r>
              <a:rPr lang="en-US" altLang="zh-TW" dirty="0"/>
              <a:t>Advanced Behavioral Modeling</a:t>
            </a:r>
          </a:p>
          <a:p>
            <a:pPr lvl="1" eaLnBrk="1" hangingPunct="1"/>
            <a:r>
              <a:rPr lang="en-US" altLang="zh-TW" dirty="0"/>
              <a:t>State Machines</a:t>
            </a:r>
          </a:p>
          <a:p>
            <a:pPr lvl="1" eaLnBrk="1" hangingPunct="1"/>
            <a:r>
              <a:rPr lang="en-US" altLang="zh-TW" dirty="0"/>
              <a:t>Processes and Threads</a:t>
            </a:r>
          </a:p>
          <a:p>
            <a:pPr lvl="1" eaLnBrk="1" hangingPunct="1"/>
            <a:r>
              <a:rPr lang="en-US" altLang="zh-TW" dirty="0"/>
              <a:t>Timing Constraints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/>
            <a:r>
              <a:rPr lang="en-US" altLang="zh-TW" sz="4000"/>
              <a:t>Class Diagram</a:t>
            </a:r>
          </a:p>
        </p:txBody>
      </p:sp>
      <p:graphicFrame>
        <p:nvGraphicFramePr>
          <p:cNvPr id="10242" name="Object 11"/>
          <p:cNvGraphicFramePr>
            <a:graphicFrameLocks noGrp="1" noChangeAspect="1"/>
          </p:cNvGraphicFramePr>
          <p:nvPr>
            <p:ph idx="1"/>
          </p:nvPr>
        </p:nvGraphicFramePr>
        <p:xfrm>
          <a:off x="755650" y="977900"/>
          <a:ext cx="7704138" cy="547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195346" imgH="3694581" progId="Visio.Drawing.11">
                  <p:embed/>
                </p:oleObj>
              </mc:Choice>
              <mc:Fallback>
                <p:oleObj name="Visio" r:id="rId2" imgW="5195346" imgH="3694581" progId="Visio.Drawing.11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977900"/>
                        <a:ext cx="7704138" cy="54768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Advanced Classes</a:t>
            </a:r>
          </a:p>
        </p:txBody>
      </p:sp>
      <p:graphicFrame>
        <p:nvGraphicFramePr>
          <p:cNvPr id="11266" name="Object 13"/>
          <p:cNvGraphicFramePr>
            <a:graphicFrameLocks noGrp="1" noChangeAspect="1"/>
          </p:cNvGraphicFramePr>
          <p:nvPr>
            <p:ph idx="1"/>
          </p:nvPr>
        </p:nvGraphicFramePr>
        <p:xfrm>
          <a:off x="493713" y="1720850"/>
          <a:ext cx="8154987" cy="425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144118" imgH="1642006" progId="Visio.Drawing.11">
                  <p:embed/>
                </p:oleObj>
              </mc:Choice>
              <mc:Fallback>
                <p:oleObj name="Visio" r:id="rId2" imgW="3144118" imgH="1642006" progId="Visio.Drawing.11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13" y="1720850"/>
                        <a:ext cx="8154987" cy="4256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Classifiers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/>
              <a:t>In general, those </a:t>
            </a:r>
            <a:r>
              <a:rPr lang="en-US" altLang="zh-TW" dirty="0">
                <a:solidFill>
                  <a:schemeClr val="accent2"/>
                </a:solidFill>
              </a:rPr>
              <a:t>modeling elements that can have instances</a:t>
            </a:r>
            <a:r>
              <a:rPr lang="en-US" altLang="zh-TW" dirty="0"/>
              <a:t> are called classifiers.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Interface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err="1"/>
              <a:t>Datatype</a:t>
            </a:r>
            <a:endParaRPr lang="en-US" altLang="zh-TW" dirty="0"/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Signal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Component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Node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Use case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Subsystem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Abstract and Concrete Classes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graphicFrame>
        <p:nvGraphicFramePr>
          <p:cNvPr id="120841" name="Object 9"/>
          <p:cNvGraphicFramePr>
            <a:graphicFrameLocks noChangeAspect="1"/>
          </p:cNvGraphicFramePr>
          <p:nvPr/>
        </p:nvGraphicFramePr>
        <p:xfrm>
          <a:off x="495149" y="980728"/>
          <a:ext cx="8253315" cy="554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943535" imgH="3320723" progId="Visio.Drawing.11">
                  <p:embed/>
                </p:oleObj>
              </mc:Choice>
              <mc:Fallback>
                <p:oleObj name="Visio" r:id="rId2" imgW="4943535" imgH="3320723" progId="Visio.Drawing.11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149" y="980728"/>
                        <a:ext cx="8253315" cy="55446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6566583" y="4739660"/>
            <a:ext cx="21098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/>
              <a:t>Properties:</a:t>
            </a:r>
          </a:p>
          <a:p>
            <a:r>
              <a:rPr lang="zh-TW" altLang="en-US" sz="1600" dirty="0"/>
              <a:t>多型態：</a:t>
            </a:r>
            <a:r>
              <a:rPr lang="en-US" altLang="zh-TW" sz="1600" dirty="0"/>
              <a:t>polymorphic</a:t>
            </a:r>
          </a:p>
          <a:p>
            <a:r>
              <a:rPr lang="zh-TW" altLang="en-US" sz="1600" dirty="0"/>
              <a:t>查詢：</a:t>
            </a:r>
            <a:r>
              <a:rPr lang="en-US" altLang="zh-TW" sz="1600" dirty="0"/>
              <a:t>query</a:t>
            </a:r>
          </a:p>
          <a:p>
            <a:r>
              <a:rPr lang="zh-TW" altLang="en-US" sz="1600" dirty="0"/>
              <a:t>並行：</a:t>
            </a:r>
            <a:r>
              <a:rPr lang="en-US" altLang="zh-TW" sz="1600" dirty="0"/>
              <a:t>concurrent</a:t>
            </a:r>
          </a:p>
          <a:p>
            <a:r>
              <a:rPr lang="zh-TW" altLang="en-US" sz="1600" dirty="0"/>
              <a:t>已成立：</a:t>
            </a:r>
            <a:r>
              <a:rPr lang="en-US" altLang="zh-TW" sz="1600" dirty="0"/>
              <a:t>guarded</a:t>
            </a:r>
          </a:p>
          <a:p>
            <a:r>
              <a:rPr lang="zh-TW" altLang="en-US" sz="1600" dirty="0"/>
              <a:t>分葉：</a:t>
            </a:r>
            <a:r>
              <a:rPr lang="en-US" altLang="zh-TW" sz="1600" dirty="0"/>
              <a:t>leaf</a:t>
            </a:r>
            <a:endParaRPr lang="zh-TW" altLang="en-US" sz="1600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Properties on Operations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query</a:t>
            </a:r>
            <a:r>
              <a:rPr lang="en-US" altLang="zh-TW" dirty="0"/>
              <a:t>: no side effects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sequential</a:t>
            </a:r>
            <a:r>
              <a:rPr lang="en-US" altLang="zh-TW" dirty="0"/>
              <a:t>: relying on the callers to do the coordination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guarded</a:t>
            </a:r>
            <a:r>
              <a:rPr lang="en-US" altLang="zh-TW" dirty="0"/>
              <a:t>: all calls </a:t>
            </a:r>
            <a:r>
              <a:rPr lang="en-US" altLang="zh-TW" dirty="0" err="1"/>
              <a:t>sequentialized</a:t>
            </a:r>
            <a:r>
              <a:rPr lang="en-US" altLang="zh-TW" dirty="0"/>
              <a:t> (by the object)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concurrent</a:t>
            </a:r>
            <a:r>
              <a:rPr lang="en-US" altLang="zh-TW" dirty="0"/>
              <a:t>: concurrency control enforced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static</a:t>
            </a:r>
            <a:r>
              <a:rPr lang="en-US" altLang="zh-TW" dirty="0"/>
              <a:t>: like a global procedure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679450"/>
          </a:xfrm>
        </p:spPr>
        <p:txBody>
          <a:bodyPr/>
          <a:lstStyle/>
          <a:p>
            <a:pPr eaLnBrk="1" hangingPunct="1"/>
            <a:r>
              <a:rPr lang="en-US" altLang="zh-TW" sz="4000"/>
              <a:t>Template Classes</a:t>
            </a:r>
          </a:p>
        </p:txBody>
      </p:sp>
      <p:graphicFrame>
        <p:nvGraphicFramePr>
          <p:cNvPr id="13314" name="Object 10"/>
          <p:cNvGraphicFramePr>
            <a:graphicFrameLocks noGrp="1" noChangeAspect="1"/>
          </p:cNvGraphicFramePr>
          <p:nvPr>
            <p:ph idx="1"/>
          </p:nvPr>
        </p:nvGraphicFramePr>
        <p:xfrm>
          <a:off x="611188" y="1223963"/>
          <a:ext cx="7848600" cy="509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256784" imgH="2115739" progId="Visio.Drawing.11">
                  <p:embed/>
                </p:oleObj>
              </mc:Choice>
              <mc:Fallback>
                <p:oleObj name="Visio" r:id="rId2" imgW="3256784" imgH="2115739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223963"/>
                        <a:ext cx="7848600" cy="50990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Advanced Relationships</a:t>
            </a:r>
          </a:p>
        </p:txBody>
      </p:sp>
      <p:graphicFrame>
        <p:nvGraphicFramePr>
          <p:cNvPr id="14338" name="Object 10"/>
          <p:cNvGraphicFramePr>
            <a:graphicFrameLocks noGrp="1" noChangeAspect="1"/>
          </p:cNvGraphicFramePr>
          <p:nvPr>
            <p:ph idx="1"/>
          </p:nvPr>
        </p:nvGraphicFramePr>
        <p:xfrm>
          <a:off x="301625" y="1841500"/>
          <a:ext cx="8540750" cy="401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922784" imgH="1842297" progId="Visio.Drawing.11">
                  <p:embed/>
                </p:oleObj>
              </mc:Choice>
              <mc:Fallback>
                <p:oleObj name="Visio" r:id="rId2" imgW="3922784" imgH="1842297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" y="1841500"/>
                        <a:ext cx="8540750" cy="4013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Relationships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Stereotypes for dependency</a:t>
            </a:r>
          </a:p>
          <a:p>
            <a:pPr lvl="1" eaLnBrk="1" hangingPunct="1"/>
            <a:r>
              <a:rPr lang="en-US" altLang="zh-TW" dirty="0"/>
              <a:t>Among classes and objects (in class diagrams): </a:t>
            </a:r>
            <a:r>
              <a:rPr lang="en-US" altLang="zh-TW" b="1" dirty="0"/>
              <a:t>bind, derive, permit (friend), </a:t>
            </a:r>
            <a:r>
              <a:rPr lang="en-US" altLang="zh-TW" b="1" dirty="0" err="1"/>
              <a:t>instanceOf</a:t>
            </a:r>
            <a:r>
              <a:rPr lang="en-US" altLang="zh-TW" b="1" dirty="0"/>
              <a:t>, instantiate, </a:t>
            </a:r>
            <a:r>
              <a:rPr lang="en-US" altLang="zh-TW" b="1" dirty="0" err="1"/>
              <a:t>powertype</a:t>
            </a:r>
            <a:r>
              <a:rPr lang="en-US" altLang="zh-TW" b="1" dirty="0"/>
              <a:t>, refine, use</a:t>
            </a:r>
          </a:p>
          <a:p>
            <a:pPr lvl="1" eaLnBrk="1" hangingPunct="1"/>
            <a:r>
              <a:rPr lang="en-US" altLang="zh-TW" dirty="0"/>
              <a:t>Among packages: </a:t>
            </a:r>
            <a:r>
              <a:rPr lang="en-US" altLang="zh-TW" b="1" dirty="0"/>
              <a:t>import, access</a:t>
            </a:r>
          </a:p>
          <a:p>
            <a:pPr lvl="1" eaLnBrk="1" hangingPunct="1"/>
            <a:r>
              <a:rPr lang="en-US" altLang="zh-TW" dirty="0"/>
              <a:t>Among use cases: </a:t>
            </a:r>
            <a:r>
              <a:rPr lang="en-US" altLang="zh-TW" b="1" dirty="0"/>
              <a:t>extend, include</a:t>
            </a:r>
          </a:p>
          <a:p>
            <a:pPr lvl="1" eaLnBrk="1" hangingPunct="1"/>
            <a:r>
              <a:rPr lang="en-US" altLang="zh-TW" dirty="0"/>
              <a:t>In state machines: </a:t>
            </a:r>
            <a:r>
              <a:rPr lang="en-US" altLang="zh-TW" b="1" dirty="0"/>
              <a:t>send</a:t>
            </a:r>
          </a:p>
          <a:p>
            <a:pPr lvl="1" eaLnBrk="1" hangingPunct="1"/>
            <a:r>
              <a:rPr lang="en-US" altLang="zh-TW" dirty="0"/>
              <a:t>In subsystems and models: </a:t>
            </a:r>
            <a:r>
              <a:rPr lang="en-US" altLang="zh-TW" b="1" dirty="0"/>
              <a:t>trace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Relationships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A stereotype for generalization:</a:t>
            </a:r>
          </a:p>
          <a:p>
            <a:pPr lvl="1" eaLnBrk="1" hangingPunct="1"/>
            <a:r>
              <a:rPr lang="en-US" altLang="zh-TW" b="1" dirty="0"/>
              <a:t>realization</a:t>
            </a:r>
          </a:p>
          <a:p>
            <a:pPr eaLnBrk="1" hangingPunct="1"/>
            <a:r>
              <a:rPr lang="en-US" altLang="zh-TW" dirty="0"/>
              <a:t>Constraints for generalization:</a:t>
            </a:r>
          </a:p>
          <a:p>
            <a:pPr lvl="1" eaLnBrk="1" hangingPunct="1"/>
            <a:r>
              <a:rPr lang="en-US" altLang="zh-TW" b="1" dirty="0"/>
              <a:t>complete</a:t>
            </a:r>
            <a:r>
              <a:rPr lang="en-US" altLang="zh-TW" dirty="0"/>
              <a:t>: all children have been specified</a:t>
            </a:r>
            <a:endParaRPr lang="en-US" altLang="zh-TW" b="1" dirty="0"/>
          </a:p>
          <a:p>
            <a:pPr lvl="1" eaLnBrk="1" hangingPunct="1"/>
            <a:r>
              <a:rPr lang="en-US" altLang="zh-TW" b="1" dirty="0"/>
              <a:t>incomplete</a:t>
            </a:r>
          </a:p>
          <a:p>
            <a:pPr lvl="1" eaLnBrk="1" hangingPunct="1"/>
            <a:r>
              <a:rPr lang="en-US" altLang="zh-TW" b="1" dirty="0"/>
              <a:t>disjoint</a:t>
            </a:r>
            <a:r>
              <a:rPr lang="en-US" altLang="zh-TW" dirty="0"/>
              <a:t>: subtypes are incompatible</a:t>
            </a:r>
            <a:endParaRPr lang="en-US" altLang="zh-TW" b="1" dirty="0"/>
          </a:p>
          <a:p>
            <a:pPr lvl="1" eaLnBrk="1" hangingPunct="1"/>
            <a:r>
              <a:rPr lang="en-US" altLang="zh-TW" b="1" dirty="0"/>
              <a:t>overlapping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Relationships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Properties of association</a:t>
            </a:r>
          </a:p>
          <a:p>
            <a:pPr lvl="1" eaLnBrk="1" hangingPunct="1"/>
            <a:r>
              <a:rPr lang="en-US" altLang="zh-TW" dirty="0"/>
              <a:t>Navigability</a:t>
            </a:r>
          </a:p>
          <a:p>
            <a:pPr lvl="1" eaLnBrk="1" hangingPunct="1"/>
            <a:r>
              <a:rPr lang="en-US" altLang="zh-TW" dirty="0"/>
              <a:t>Visibility</a:t>
            </a:r>
          </a:p>
          <a:p>
            <a:pPr lvl="1" eaLnBrk="1" hangingPunct="1"/>
            <a:r>
              <a:rPr lang="en-US" altLang="zh-TW" dirty="0"/>
              <a:t>Qualification</a:t>
            </a:r>
          </a:p>
          <a:p>
            <a:pPr lvl="1" eaLnBrk="1" hangingPunct="1"/>
            <a:r>
              <a:rPr lang="en-US" altLang="zh-TW" dirty="0"/>
              <a:t>Interface </a:t>
            </a:r>
            <a:r>
              <a:rPr lang="en-US" altLang="zh-TW" dirty="0" err="1"/>
              <a:t>specifier</a:t>
            </a:r>
            <a:r>
              <a:rPr lang="en-US" altLang="zh-TW" dirty="0"/>
              <a:t> (obsolete in UML2)</a:t>
            </a:r>
          </a:p>
          <a:p>
            <a:pPr lvl="1" eaLnBrk="1" hangingPunct="1"/>
            <a:r>
              <a:rPr lang="en-US" altLang="zh-TW" dirty="0"/>
              <a:t>Composition</a:t>
            </a:r>
          </a:p>
          <a:p>
            <a:pPr lvl="1" eaLnBrk="1" hangingPunct="1"/>
            <a:r>
              <a:rPr lang="en-US" altLang="zh-TW" dirty="0"/>
              <a:t>Association classes</a:t>
            </a:r>
          </a:p>
          <a:p>
            <a:pPr lvl="1" eaLnBrk="1" hangingPunct="1"/>
            <a:r>
              <a:rPr lang="en-US" altLang="zh-TW" dirty="0"/>
              <a:t>Constraints: </a:t>
            </a:r>
            <a:r>
              <a:rPr lang="en-US" altLang="zh-TW" b="1" dirty="0"/>
              <a:t>ordered, set, bag, ordered set, list </a:t>
            </a:r>
            <a:r>
              <a:rPr lang="en-US" altLang="zh-TW" dirty="0"/>
              <a:t>or</a:t>
            </a:r>
            <a:r>
              <a:rPr lang="en-US" altLang="zh-TW" b="1" dirty="0"/>
              <a:t> sequence, </a:t>
            </a:r>
            <a:r>
              <a:rPr lang="en-US" altLang="zh-TW" b="1" dirty="0" err="1"/>
              <a:t>readonly</a:t>
            </a:r>
            <a:endParaRPr lang="en-US" altLang="zh-TW" b="1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Realizations</a:t>
            </a:r>
          </a:p>
        </p:txBody>
      </p:sp>
      <p:graphicFrame>
        <p:nvGraphicFramePr>
          <p:cNvPr id="15362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827088" y="1449388"/>
          <a:ext cx="7561262" cy="484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760675" imgH="2410777" progId="Visio.Drawing.11">
                  <p:embed/>
                </p:oleObj>
              </mc:Choice>
              <mc:Fallback>
                <p:oleObj name="Visio" r:id="rId2" imgW="3760675" imgH="2410777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449388"/>
                        <a:ext cx="7561262" cy="48482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Sequence Diagram</a:t>
            </a:r>
          </a:p>
        </p:txBody>
      </p:sp>
      <p:graphicFrame>
        <p:nvGraphicFramePr>
          <p:cNvPr id="18434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603375" y="1157288"/>
          <a:ext cx="5935663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901980" imgH="3540449" progId="Visio.Drawing.11">
                  <p:embed/>
                </p:oleObj>
              </mc:Choice>
              <mc:Fallback>
                <p:oleObj name="Visio" r:id="rId2" imgW="3901980" imgH="3540449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375" y="1157288"/>
                        <a:ext cx="5935663" cy="53848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Communication Diagram</a:t>
            </a:r>
          </a:p>
        </p:txBody>
      </p:sp>
      <p:graphicFrame>
        <p:nvGraphicFramePr>
          <p:cNvPr id="19458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128713" y="1428750"/>
          <a:ext cx="6958012" cy="489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2971741" imgH="2089826" progId="Visio.Drawing.11">
                  <p:embed/>
                </p:oleObj>
              </mc:Choice>
              <mc:Fallback>
                <p:oleObj name="Visio" r:id="rId2" imgW="2971741" imgH="2089826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8713" y="1428750"/>
                        <a:ext cx="6958012" cy="4891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Use Case Diagram</a:t>
            </a:r>
          </a:p>
        </p:txBody>
      </p:sp>
      <p:graphicFrame>
        <p:nvGraphicFramePr>
          <p:cNvPr id="20482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539750" y="1387475"/>
          <a:ext cx="7993063" cy="505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934025" imgH="3754776" progId="Visio.Drawing.11">
                  <p:embed/>
                </p:oleObj>
              </mc:Choice>
              <mc:Fallback>
                <p:oleObj name="Visio" r:id="rId2" imgW="5934025" imgH="3754776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387475"/>
                        <a:ext cx="7993063" cy="50577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6"/>
          <p:cNvSpPr>
            <a:spLocks noGrp="1" noRot="1" noChangeArrowheads="1"/>
          </p:cNvSpPr>
          <p:nvPr>
            <p:ph type="title"/>
          </p:nvPr>
        </p:nvSpPr>
        <p:spPr>
          <a:xfrm>
            <a:off x="460406" y="228600"/>
            <a:ext cx="8326436" cy="752475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Activity Diagram</a:t>
            </a:r>
          </a:p>
        </p:txBody>
      </p:sp>
      <p:graphicFrame>
        <p:nvGraphicFramePr>
          <p:cNvPr id="21506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403350" y="1071546"/>
          <a:ext cx="6337300" cy="542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830545" imgH="4995121" progId="Visio.Drawing.11">
                  <p:embed/>
                </p:oleObj>
              </mc:Choice>
              <mc:Fallback>
                <p:oleObj name="Visio" r:id="rId2" imgW="5830545" imgH="4995121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071546"/>
                        <a:ext cx="6337300" cy="54292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Activity Partitions and Object Flows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378910" y="980728"/>
          <a:ext cx="8441562" cy="55197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7489738" imgH="4897675" progId="Visio.Drawing.11">
                  <p:embed/>
                </p:oleObj>
              </mc:Choice>
              <mc:Fallback>
                <p:oleObj name="Visio" r:id="rId2" imgW="7489738" imgH="4897675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910" y="980728"/>
                        <a:ext cx="8441562" cy="55197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6225144" y="5733256"/>
            <a:ext cx="2553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/>
              <a:t>Note:</a:t>
            </a:r>
            <a:r>
              <a:rPr lang="zh-TW" altLang="en-US" sz="1600" dirty="0"/>
              <a:t> </a:t>
            </a:r>
            <a:r>
              <a:rPr lang="en-US" altLang="zh-TW" sz="1600" dirty="0"/>
              <a:t>an activity partition </a:t>
            </a:r>
          </a:p>
          <a:p>
            <a:r>
              <a:rPr lang="en-US" altLang="zh-TW" sz="1600" dirty="0"/>
              <a:t>is also called a </a:t>
            </a:r>
            <a:r>
              <a:rPr lang="en-US" altLang="zh-TW" sz="1600" dirty="0" err="1"/>
              <a:t>swimlane</a:t>
            </a:r>
            <a:r>
              <a:rPr lang="en-US" altLang="zh-TW" sz="1600" dirty="0"/>
              <a:t>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3" name="Object 5"/>
          <p:cNvGraphicFramePr>
            <a:graphicFrameLocks noChangeAspect="1"/>
          </p:cNvGraphicFramePr>
          <p:nvPr/>
        </p:nvGraphicFramePr>
        <p:xfrm>
          <a:off x="2843808" y="3212976"/>
          <a:ext cx="5349875" cy="327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2767212" imgH="1745121" progId="Visio.Drawing.11">
                  <p:embed/>
                </p:oleObj>
              </mc:Choice>
              <mc:Fallback>
                <p:oleObj name="Visio" r:id="rId2" imgW="2767212" imgH="1745121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3212976"/>
                        <a:ext cx="5349875" cy="32750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Instances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An </a:t>
            </a:r>
            <a:r>
              <a:rPr lang="en-US" altLang="zh-TW" dirty="0">
                <a:solidFill>
                  <a:srgbClr val="0070C0"/>
                </a:solidFill>
              </a:rPr>
              <a:t>instance</a:t>
            </a:r>
            <a:r>
              <a:rPr lang="en-US" altLang="zh-TW" dirty="0"/>
              <a:t> is a concrete manifestation of an abstraction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Set of operations</a:t>
            </a:r>
            <a:r>
              <a:rPr lang="en-US" altLang="zh-TW" dirty="0"/>
              <a:t> (that can be applied to the instance)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State</a:t>
            </a:r>
            <a:r>
              <a:rPr lang="en-US" altLang="zh-TW" dirty="0"/>
              <a:t> (that stores the effects of operations)</a:t>
            </a:r>
          </a:p>
          <a:p>
            <a:r>
              <a:rPr lang="en-US" altLang="zh-TW" dirty="0"/>
              <a:t>Graphical notation: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Object 5"/>
          <p:cNvGraphicFramePr>
            <a:graphicFrameLocks noChangeAspect="1"/>
          </p:cNvGraphicFramePr>
          <p:nvPr/>
        </p:nvGraphicFramePr>
        <p:xfrm>
          <a:off x="468313" y="2214554"/>
          <a:ext cx="8207375" cy="432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478010" imgH="2362459" progId="Visio.Drawing.11">
                  <p:embed/>
                </p:oleObj>
              </mc:Choice>
              <mc:Fallback>
                <p:oleObj name="Visio" r:id="rId2" imgW="4478010" imgH="2362459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214554"/>
                        <a:ext cx="8207375" cy="43291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Object Diagrams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9702"/>
          </a:xfrm>
        </p:spPr>
        <p:txBody>
          <a:bodyPr/>
          <a:lstStyle/>
          <a:p>
            <a:r>
              <a:rPr lang="en-US" altLang="zh-TW" dirty="0"/>
              <a:t>An object diagram shows a set of objects and their relationships at a point in time.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Modeling Object Structures</a:t>
            </a:r>
          </a:p>
        </p:txBody>
      </p:sp>
      <p:graphicFrame>
        <p:nvGraphicFramePr>
          <p:cNvPr id="17410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857224" y="1643050"/>
          <a:ext cx="7561262" cy="460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613372" imgH="2807849" progId="Visio.Drawing.11">
                  <p:embed/>
                </p:oleObj>
              </mc:Choice>
              <mc:Fallback>
                <p:oleObj name="Visio" r:id="rId2" imgW="4613372" imgH="2807849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1643050"/>
                        <a:ext cx="7561262" cy="46021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Components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19702"/>
          </a:xfrm>
        </p:spPr>
        <p:txBody>
          <a:bodyPr/>
          <a:lstStyle/>
          <a:p>
            <a:r>
              <a:rPr lang="en-US" altLang="zh-TW" dirty="0"/>
              <a:t>A </a:t>
            </a:r>
            <a:r>
              <a:rPr lang="en-US" altLang="zh-TW" dirty="0">
                <a:solidFill>
                  <a:srgbClr val="0070C0"/>
                </a:solidFill>
              </a:rPr>
              <a:t>component</a:t>
            </a:r>
            <a:r>
              <a:rPr lang="en-US" altLang="zh-TW" dirty="0"/>
              <a:t> is a </a:t>
            </a:r>
            <a:r>
              <a:rPr lang="en-US" altLang="zh-TW" i="1" dirty="0"/>
              <a:t>logical</a:t>
            </a:r>
            <a:r>
              <a:rPr lang="en-US" altLang="zh-TW" dirty="0"/>
              <a:t>, </a:t>
            </a:r>
            <a:r>
              <a:rPr lang="en-US" altLang="zh-TW" i="1" dirty="0"/>
              <a:t>replaceable</a:t>
            </a:r>
            <a:r>
              <a:rPr lang="en-US" altLang="zh-TW" dirty="0"/>
              <a:t> part of a system that conforms to and realizes a set of </a:t>
            </a:r>
            <a:r>
              <a:rPr lang="en-US" altLang="zh-TW" i="1" dirty="0"/>
              <a:t>interfaces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Relevant concepts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Interface</a:t>
            </a:r>
            <a:r>
              <a:rPr lang="en-US" altLang="zh-TW" dirty="0"/>
              <a:t>: a collection of operations. Interfaces are the glue that binds components together.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Port</a:t>
            </a:r>
            <a:r>
              <a:rPr lang="en-US" altLang="zh-TW" dirty="0"/>
              <a:t>: a window for accepting and sending messages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Internal structure</a:t>
            </a:r>
            <a:r>
              <a:rPr lang="en-US" altLang="zh-TW" dirty="0"/>
              <a:t>: implementation of a component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Part</a:t>
            </a:r>
            <a:r>
              <a:rPr lang="en-US" altLang="zh-TW" dirty="0"/>
              <a:t>: a unit of the implementation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Connector</a:t>
            </a:r>
            <a:r>
              <a:rPr lang="en-US" altLang="zh-TW" dirty="0"/>
              <a:t>: a communication relationship between two parts or ports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Component Diagrams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Components are bound by interfaces.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graphicFrame>
        <p:nvGraphicFramePr>
          <p:cNvPr id="61445" name="Object 5"/>
          <p:cNvGraphicFramePr>
            <a:graphicFrameLocks noChangeAspect="1"/>
          </p:cNvGraphicFramePr>
          <p:nvPr/>
        </p:nvGraphicFramePr>
        <p:xfrm>
          <a:off x="857224" y="1967079"/>
          <a:ext cx="7677208" cy="4533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193561" imgH="1933804" progId="Visio.Drawing.11">
                  <p:embed/>
                </p:oleObj>
              </mc:Choice>
              <mc:Fallback>
                <p:oleObj name="Visio" r:id="rId2" imgW="3193561" imgH="1933804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1967079"/>
                        <a:ext cx="7677208" cy="45337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Component Diagrams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Components can be nested.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graphicFrame>
        <p:nvGraphicFramePr>
          <p:cNvPr id="94210" name="Object 2"/>
          <p:cNvGraphicFramePr>
            <a:graphicFrameLocks noChangeAspect="1"/>
          </p:cNvGraphicFramePr>
          <p:nvPr/>
        </p:nvGraphicFramePr>
        <p:xfrm>
          <a:off x="928662" y="2214554"/>
          <a:ext cx="7572428" cy="4314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2922027" imgH="1665490" progId="Visio.Drawing.11">
                  <p:embed/>
                </p:oleObj>
              </mc:Choice>
              <mc:Fallback>
                <p:oleObj name="Visio" r:id="rId2" imgW="2922027" imgH="1665490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2214554"/>
                        <a:ext cx="7572428" cy="4314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Events and Signals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“Things that happen” are called </a:t>
            </a:r>
            <a:r>
              <a:rPr lang="en-US" altLang="zh-TW" dirty="0">
                <a:solidFill>
                  <a:srgbClr val="0070C0"/>
                </a:solidFill>
              </a:rPr>
              <a:t>events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They are used to model the occurrence of a stimulus that changes the state of a system.</a:t>
            </a:r>
          </a:p>
          <a:p>
            <a:r>
              <a:rPr lang="en-US" altLang="zh-TW" dirty="0"/>
              <a:t>Events may include</a:t>
            </a:r>
          </a:p>
          <a:p>
            <a:pPr lvl="1"/>
            <a:r>
              <a:rPr lang="en-US" altLang="zh-TW" dirty="0"/>
              <a:t>Signals,</a:t>
            </a:r>
          </a:p>
          <a:p>
            <a:pPr lvl="1"/>
            <a:r>
              <a:rPr lang="en-US" altLang="zh-TW" dirty="0"/>
              <a:t>Calls,</a:t>
            </a:r>
          </a:p>
          <a:p>
            <a:pPr lvl="1"/>
            <a:r>
              <a:rPr lang="en-US" altLang="zh-TW" dirty="0"/>
              <a:t>The passing of time, or</a:t>
            </a:r>
          </a:p>
          <a:p>
            <a:pPr lvl="1"/>
            <a:r>
              <a:rPr lang="en-US" altLang="zh-TW" dirty="0"/>
              <a:t>A change in state</a:t>
            </a:r>
          </a:p>
          <a:p>
            <a:r>
              <a:rPr lang="en-US" altLang="zh-TW" dirty="0"/>
              <a:t>Events may be synchronous or asynchronous.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State Machines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38256"/>
            <a:ext cx="8229600" cy="5119702"/>
          </a:xfrm>
        </p:spPr>
        <p:txBody>
          <a:bodyPr/>
          <a:lstStyle/>
          <a:p>
            <a:r>
              <a:rPr lang="en-US" altLang="zh-TW" dirty="0"/>
              <a:t>A state machine models the lifetime of an object.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graphicFrame>
        <p:nvGraphicFramePr>
          <p:cNvPr id="92161" name="Object 1"/>
          <p:cNvGraphicFramePr>
            <a:graphicFrameLocks noChangeAspect="1"/>
          </p:cNvGraphicFramePr>
          <p:nvPr/>
        </p:nvGraphicFramePr>
        <p:xfrm>
          <a:off x="642910" y="1785926"/>
          <a:ext cx="7877134" cy="4704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795258" imgH="2266362" progId="Visio.Drawing.11">
                  <p:embed/>
                </p:oleObj>
              </mc:Choice>
              <mc:Fallback>
                <p:oleObj name="Visio" r:id="rId2" imgW="3795258" imgH="2266362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1785926"/>
                        <a:ext cx="7877134" cy="47045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States and Transitions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Entry/exit effects</a:t>
            </a:r>
          </a:p>
          <a:p>
            <a:r>
              <a:rPr lang="en-US" altLang="zh-TW" dirty="0"/>
              <a:t>Internal transitions</a:t>
            </a:r>
          </a:p>
          <a:p>
            <a:r>
              <a:rPr lang="en-US" altLang="zh-TW" dirty="0"/>
              <a:t>Do-activities</a:t>
            </a:r>
          </a:p>
          <a:p>
            <a:r>
              <a:rPr lang="en-US" altLang="zh-TW" dirty="0"/>
              <a:t>Deferred events</a:t>
            </a:r>
          </a:p>
          <a:p>
            <a:r>
              <a:rPr lang="en-US" altLang="zh-TW" dirty="0" err="1"/>
              <a:t>Submachines</a:t>
            </a:r>
            <a:endParaRPr lang="en-US" altLang="zh-TW" dirty="0"/>
          </a:p>
          <a:p>
            <a:r>
              <a:rPr lang="en-US" altLang="zh-TW" dirty="0" err="1"/>
              <a:t>Nonorthogonal</a:t>
            </a:r>
            <a:r>
              <a:rPr lang="en-US" altLang="zh-TW" dirty="0"/>
              <a:t> vs. orthogonal states</a:t>
            </a:r>
          </a:p>
          <a:p>
            <a:pPr>
              <a:buNone/>
            </a:pPr>
            <a:r>
              <a:rPr lang="en-US" altLang="zh-TW" dirty="0"/>
              <a:t>	(sequential vs. concurrent states)</a:t>
            </a:r>
          </a:p>
          <a:p>
            <a:r>
              <a:rPr lang="en-US" altLang="zh-TW" dirty="0"/>
              <a:t>History states (cf. static variables in C)</a:t>
            </a:r>
          </a:p>
          <a:p>
            <a:r>
              <a:rPr lang="en-US" altLang="zh-TW" dirty="0"/>
              <a:t>Fork and Join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/>
              <a:t>State (</a:t>
            </a:r>
            <a:r>
              <a:rPr lang="en-US" altLang="zh-TW" sz="4000" dirty="0" err="1"/>
              <a:t>Statemachine</a:t>
            </a:r>
            <a:r>
              <a:rPr lang="en-US" altLang="zh-TW" sz="4000" dirty="0"/>
              <a:t>) Diagrams</a:t>
            </a:r>
          </a:p>
        </p:txBody>
      </p:sp>
      <p:graphicFrame>
        <p:nvGraphicFramePr>
          <p:cNvPr id="23554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395288" y="1679575"/>
          <a:ext cx="8407400" cy="460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989736" imgH="2734697" progId="Visio.Drawing.11">
                  <p:embed/>
                </p:oleObj>
              </mc:Choice>
              <mc:Fallback>
                <p:oleObj name="Visio" r:id="rId2" imgW="4989736" imgH="2734697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679575"/>
                        <a:ext cx="8407400" cy="46085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Processes and Threads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Flow of control</a:t>
            </a:r>
          </a:p>
          <a:p>
            <a:pPr lvl="1"/>
            <a:r>
              <a:rPr lang="en-US" altLang="zh-TW" dirty="0"/>
              <a:t>Heavyweight: </a:t>
            </a:r>
            <a:r>
              <a:rPr lang="en-US" altLang="zh-TW" dirty="0">
                <a:solidFill>
                  <a:srgbClr val="7030A0"/>
                </a:solidFill>
              </a:rPr>
              <a:t>Process</a:t>
            </a:r>
          </a:p>
          <a:p>
            <a:pPr lvl="1"/>
            <a:r>
              <a:rPr lang="en-US" altLang="zh-TW" dirty="0"/>
              <a:t>Lightweight: </a:t>
            </a:r>
            <a:r>
              <a:rPr lang="en-US" altLang="zh-TW" dirty="0">
                <a:solidFill>
                  <a:srgbClr val="7030A0"/>
                </a:solidFill>
              </a:rPr>
              <a:t>Thread</a:t>
            </a:r>
          </a:p>
          <a:p>
            <a:r>
              <a:rPr lang="en-US" altLang="zh-TW" dirty="0"/>
              <a:t>Active class/object (representing a process </a:t>
            </a:r>
            <a:r>
              <a:rPr lang="en-US" altLang="zh-TW"/>
              <a:t>or thread)</a:t>
            </a:r>
            <a:endParaRPr lang="en-US" altLang="zh-TW" dirty="0"/>
          </a:p>
          <a:p>
            <a:r>
              <a:rPr lang="en-US" altLang="zh-TW" dirty="0"/>
              <a:t>Communication</a:t>
            </a:r>
          </a:p>
          <a:p>
            <a:r>
              <a:rPr lang="en-US" altLang="zh-TW" dirty="0"/>
              <a:t>Synchronization</a:t>
            </a:r>
          </a:p>
          <a:p>
            <a:pPr lvl="1"/>
            <a:r>
              <a:rPr lang="en-US" altLang="zh-TW" dirty="0"/>
              <a:t>Sequential</a:t>
            </a:r>
          </a:p>
          <a:p>
            <a:pPr lvl="1"/>
            <a:r>
              <a:rPr lang="en-US" altLang="zh-TW" dirty="0"/>
              <a:t>Guarded</a:t>
            </a:r>
          </a:p>
          <a:p>
            <a:pPr lvl="1"/>
            <a:r>
              <a:rPr lang="en-US" altLang="zh-TW" dirty="0"/>
              <a:t>Concurrent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Communication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graphicFrame>
        <p:nvGraphicFramePr>
          <p:cNvPr id="97283" name="Object 3"/>
          <p:cNvGraphicFramePr>
            <a:graphicFrameLocks noChangeAspect="1"/>
          </p:cNvGraphicFramePr>
          <p:nvPr/>
        </p:nvGraphicFramePr>
        <p:xfrm>
          <a:off x="571471" y="1714488"/>
          <a:ext cx="8074537" cy="4429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229765" imgH="2134635" progId="Visio.Drawing.11">
                  <p:embed/>
                </p:oleObj>
              </mc:Choice>
              <mc:Fallback>
                <p:oleObj name="Visio" r:id="rId2" imgW="3229765" imgH="2134635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1" y="1714488"/>
                        <a:ext cx="8074537" cy="44291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Timing Constraints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Some systems may be time-critical.</a:t>
            </a:r>
          </a:p>
          <a:p>
            <a:r>
              <a:rPr lang="en-US" altLang="zh-TW" dirty="0"/>
              <a:t>Even if not time-critical, meeting more stringent timing constraints is a good indicator of efficiency.</a:t>
            </a:r>
          </a:p>
          <a:p>
            <a:r>
              <a:rPr lang="en-US" altLang="zh-TW" dirty="0"/>
              <a:t>Typical timing constraints:</a:t>
            </a:r>
          </a:p>
          <a:p>
            <a:pPr lvl="1"/>
            <a:r>
              <a:rPr lang="en-US" altLang="zh-TW" dirty="0"/>
              <a:t>Duration</a:t>
            </a:r>
          </a:p>
          <a:p>
            <a:pPr lvl="1"/>
            <a:r>
              <a:rPr lang="en-US" altLang="zh-TW" dirty="0"/>
              <a:t>Frequency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Duration Constraints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graphicFrame>
        <p:nvGraphicFramePr>
          <p:cNvPr id="96259" name="Object 3"/>
          <p:cNvGraphicFramePr>
            <a:graphicFrameLocks noChangeAspect="1"/>
          </p:cNvGraphicFramePr>
          <p:nvPr/>
        </p:nvGraphicFramePr>
        <p:xfrm>
          <a:off x="928662" y="1571612"/>
          <a:ext cx="7450684" cy="48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000921" imgH="1953509" progId="Visio.Drawing.11">
                  <p:embed/>
                </p:oleObj>
              </mc:Choice>
              <mc:Fallback>
                <p:oleObj name="Visio" r:id="rId2" imgW="3000921" imgH="1953509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1571612"/>
                        <a:ext cx="7450684" cy="485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Improvements Made in UML 2.0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Hierarchical decomposition of structures and support for component-based development:</a:t>
            </a:r>
          </a:p>
          <a:p>
            <a:pPr lvl="1" eaLnBrk="1" hangingPunct="1"/>
            <a:r>
              <a:rPr lang="en-US" altLang="zh-TW" dirty="0"/>
              <a:t>Composite structure diagrams </a:t>
            </a:r>
          </a:p>
          <a:p>
            <a:pPr eaLnBrk="1" hangingPunct="1"/>
            <a:r>
              <a:rPr lang="en-US" altLang="zh-TW" dirty="0"/>
              <a:t>Hierarchical decomposition of behavior</a:t>
            </a:r>
          </a:p>
          <a:p>
            <a:pPr eaLnBrk="1" hangingPunct="1"/>
            <a:r>
              <a:rPr lang="en-US" altLang="zh-TW" dirty="0"/>
              <a:t>Improved integration between structural and behavioral models</a:t>
            </a:r>
          </a:p>
          <a:p>
            <a:pPr eaLnBrk="1" hangingPunct="1"/>
            <a:r>
              <a:rPr lang="en-US" altLang="zh-TW" dirty="0"/>
              <a:t>Support for executable models</a:t>
            </a:r>
          </a:p>
          <a:p>
            <a:pPr lvl="1" eaLnBrk="1" hangingPunct="1"/>
            <a:r>
              <a:rPr lang="en-US" altLang="zh-TW" dirty="0"/>
              <a:t>fully integrated Action Semantics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7774</TotalTime>
  <Words>901</Words>
  <Application>Microsoft Macintosh PowerPoint</Application>
  <PresentationFormat>如螢幕大小 (4:3)</PresentationFormat>
  <Paragraphs>235</Paragraphs>
  <Slides>33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33</vt:i4>
      </vt:variant>
    </vt:vector>
  </HeadingPairs>
  <TitlesOfParts>
    <vt:vector size="39" baseType="lpstr">
      <vt:lpstr>Arial</vt:lpstr>
      <vt:lpstr>Calibri</vt:lpstr>
      <vt:lpstr>Wingdings</vt:lpstr>
      <vt:lpstr>1_Edge</vt:lpstr>
      <vt:lpstr>Office 佈景主題</vt:lpstr>
      <vt:lpstr>Visio</vt:lpstr>
      <vt:lpstr>UML Diagrams (Based on [Booch et al. 2005])</vt:lpstr>
      <vt:lpstr>Outline</vt:lpstr>
      <vt:lpstr>Class Diagram</vt:lpstr>
      <vt:lpstr>Advanced Classes</vt:lpstr>
      <vt:lpstr>Classifiers</vt:lpstr>
      <vt:lpstr>Abstract and Concrete Classes</vt:lpstr>
      <vt:lpstr>Properties on Operations</vt:lpstr>
      <vt:lpstr>Template Classes</vt:lpstr>
      <vt:lpstr>Advanced Relationships</vt:lpstr>
      <vt:lpstr>Advanced Relationships (cont.)</vt:lpstr>
      <vt:lpstr>Advanced Relationships (cont.)</vt:lpstr>
      <vt:lpstr>Advanced Relationships (cont.)</vt:lpstr>
      <vt:lpstr>Realizations</vt:lpstr>
      <vt:lpstr>Sequence Diagram</vt:lpstr>
      <vt:lpstr>Communication Diagram</vt:lpstr>
      <vt:lpstr>Use Case Diagram</vt:lpstr>
      <vt:lpstr>Activity Diagram</vt:lpstr>
      <vt:lpstr>Activity Partitions and Object Flows</vt:lpstr>
      <vt:lpstr>Instances</vt:lpstr>
      <vt:lpstr>Object Diagrams</vt:lpstr>
      <vt:lpstr>Modeling Object Structures</vt:lpstr>
      <vt:lpstr>Components</vt:lpstr>
      <vt:lpstr>Component Diagrams</vt:lpstr>
      <vt:lpstr>Component Diagrams (cont.)</vt:lpstr>
      <vt:lpstr>Events and Signals</vt:lpstr>
      <vt:lpstr>State Machines</vt:lpstr>
      <vt:lpstr>Advanced States and Transitions</vt:lpstr>
      <vt:lpstr>State (Statemachine) Diagrams</vt:lpstr>
      <vt:lpstr>Processes and Threads</vt:lpstr>
      <vt:lpstr>Communication</vt:lpstr>
      <vt:lpstr>Timing Constraints</vt:lpstr>
      <vt:lpstr>Duration Constraints</vt:lpstr>
      <vt:lpstr>Improvements Made in UML 2.0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Yih-Kuen Tsay</cp:lastModifiedBy>
  <cp:revision>489</cp:revision>
  <dcterms:created xsi:type="dcterms:W3CDTF">2009-06-21T02:54:00Z</dcterms:created>
  <dcterms:modified xsi:type="dcterms:W3CDTF">2024-03-12T16:12:14Z</dcterms:modified>
</cp:coreProperties>
</file>