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14"/>
  </p:notesMasterIdLst>
  <p:handoutMasterIdLst>
    <p:handoutMasterId r:id="rId15"/>
  </p:handoutMasterIdLst>
  <p:sldIdLst>
    <p:sldId id="340" r:id="rId3"/>
    <p:sldId id="354" r:id="rId4"/>
    <p:sldId id="363" r:id="rId5"/>
    <p:sldId id="364" r:id="rId6"/>
    <p:sldId id="365" r:id="rId7"/>
    <p:sldId id="366" r:id="rId8"/>
    <p:sldId id="367" r:id="rId9"/>
    <p:sldId id="369" r:id="rId10"/>
    <p:sldId id="370" r:id="rId11"/>
    <p:sldId id="371" r:id="rId12"/>
    <p:sldId id="372" r:id="rId13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330" autoAdjust="0"/>
  </p:normalViewPr>
  <p:slideViewPr>
    <p:cSldViewPr>
      <p:cViewPr>
        <p:scale>
          <a:sx n="60" d="100"/>
          <a:sy n="60" d="100"/>
        </p:scale>
        <p:origin x="-630" y="-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2012/4/8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2012/4/8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611560" y="3784600"/>
            <a:ext cx="7881565" cy="444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29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11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Heapsort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Heapsort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Heapsort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Heapsort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Heapsort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Heapsort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Heapsort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Heapsort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Heapsort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Heapsort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Heapsort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Heapsort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Heapsort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Heapsort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Heapsort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Heapsort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Heapsort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Heapsort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Heapsort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Heapsort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Heapsort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Heapsort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Heapsort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Heapsort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2574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57488" y="6553200"/>
            <a:ext cx="49149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Heapsort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29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11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Heapsort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55576" y="1524000"/>
            <a:ext cx="7776864" cy="1760984"/>
          </a:xfrm>
        </p:spPr>
        <p:txBody>
          <a:bodyPr/>
          <a:lstStyle/>
          <a:p>
            <a:r>
              <a:rPr lang="en-US" altLang="zh-TW" sz="5400" dirty="0" err="1" smtClean="0"/>
              <a:t>Heapsort</a:t>
            </a:r>
            <a:r>
              <a:rPr lang="en-US" altLang="zh-TW" sz="5400" dirty="0" smtClean="0"/>
              <a:t/>
            </a:r>
            <a:br>
              <a:rPr lang="en-US" altLang="zh-TW" sz="5400" dirty="0" smtClean="0"/>
            </a:br>
            <a:r>
              <a:rPr lang="en-US" altLang="zh-TW" sz="5400" i="1" dirty="0" smtClean="0"/>
              <a:t>Illustrated</a:t>
            </a:r>
            <a:endParaRPr lang="zh-TW" altLang="en-US" i="1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</a:pPr>
            <a:r>
              <a:rPr lang="en-US" altLang="zh-TW" dirty="0" smtClean="0"/>
              <a:t>Yih-Kuen Tsay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altLang="zh-TW" dirty="0" smtClean="0"/>
              <a:t>Dept. of Information Management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altLang="zh-TW" dirty="0" smtClean="0"/>
              <a:t>National Taiwan University</a:t>
            </a:r>
          </a:p>
          <a:p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Heapsort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  <p:cxnSp>
        <p:nvCxnSpPr>
          <p:cNvPr id="10" name="直線接點 9"/>
          <p:cNvCxnSpPr>
            <a:stCxn id="17" idx="5"/>
            <a:endCxn id="18" idx="1"/>
          </p:cNvCxnSpPr>
          <p:nvPr/>
        </p:nvCxnSpPr>
        <p:spPr bwMode="auto">
          <a:xfrm>
            <a:off x="4919685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6647877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2699792" y="292494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427984" y="206084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stCxn id="17" idx="3"/>
            <a:endCxn id="13" idx="7"/>
          </p:cNvCxnSpPr>
          <p:nvPr/>
        </p:nvCxnSpPr>
        <p:spPr bwMode="auto">
          <a:xfrm flipH="1">
            <a:off x="3191493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6156176" y="292494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7020272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563888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191493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0" name="橢圓 19"/>
          <p:cNvSpPr/>
          <p:nvPr/>
        </p:nvSpPr>
        <p:spPr bwMode="auto">
          <a:xfrm>
            <a:off x="1835696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>
            <a:stCxn id="13" idx="3"/>
            <a:endCxn id="20" idx="0"/>
          </p:cNvCxnSpPr>
          <p:nvPr/>
        </p:nvCxnSpPr>
        <p:spPr bwMode="auto">
          <a:xfrm flipH="1">
            <a:off x="2123728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1403648" y="47971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7" name="直線接點 26"/>
          <p:cNvCxnSpPr>
            <a:stCxn id="20" idx="3"/>
            <a:endCxn id="26" idx="0"/>
          </p:cNvCxnSpPr>
          <p:nvPr/>
        </p:nvCxnSpPr>
        <p:spPr bwMode="auto">
          <a:xfrm flipH="1">
            <a:off x="1691680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4" name="橢圓 23"/>
          <p:cNvSpPr/>
          <p:nvPr/>
        </p:nvSpPr>
        <p:spPr bwMode="auto">
          <a:xfrm>
            <a:off x="2267744" y="47971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0" idx="5"/>
            <a:endCxn id="24" idx="0"/>
          </p:cNvCxnSpPr>
          <p:nvPr/>
        </p:nvCxnSpPr>
        <p:spPr bwMode="auto">
          <a:xfrm>
            <a:off x="2327397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8" name="橢圓 27"/>
          <p:cNvSpPr/>
          <p:nvPr/>
        </p:nvSpPr>
        <p:spPr bwMode="auto">
          <a:xfrm>
            <a:off x="1115616" y="580526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9" name="直線接點 28"/>
          <p:cNvCxnSpPr>
            <a:stCxn id="26" idx="3"/>
            <a:endCxn id="28" idx="0"/>
          </p:cNvCxnSpPr>
          <p:nvPr/>
        </p:nvCxnSpPr>
        <p:spPr bwMode="auto">
          <a:xfrm flipH="1">
            <a:off x="1403648" y="5288853"/>
            <a:ext cx="84363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0" name="橢圓 29"/>
          <p:cNvSpPr/>
          <p:nvPr/>
        </p:nvSpPr>
        <p:spPr bwMode="auto">
          <a:xfrm>
            <a:off x="5292080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1" name="直線接點 30"/>
          <p:cNvCxnSpPr>
            <a:stCxn id="18" idx="3"/>
            <a:endCxn id="30" idx="0"/>
          </p:cNvCxnSpPr>
          <p:nvPr/>
        </p:nvCxnSpPr>
        <p:spPr bwMode="auto">
          <a:xfrm flipH="1">
            <a:off x="5580112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9" name="橢圓 38"/>
          <p:cNvSpPr/>
          <p:nvPr/>
        </p:nvSpPr>
        <p:spPr bwMode="auto">
          <a:xfrm>
            <a:off x="3131840" y="47971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995936" y="47971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4860032" y="47971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5724128" y="47971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3" name="橢圓 42"/>
          <p:cNvSpPr/>
          <p:nvPr/>
        </p:nvSpPr>
        <p:spPr bwMode="auto">
          <a:xfrm>
            <a:off x="6588224" y="47971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4" name="橢圓 43"/>
          <p:cNvSpPr/>
          <p:nvPr/>
        </p:nvSpPr>
        <p:spPr bwMode="auto">
          <a:xfrm>
            <a:off x="7452320" y="47971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46" name="直線接點 45"/>
          <p:cNvCxnSpPr>
            <a:stCxn id="15" idx="3"/>
            <a:endCxn id="39" idx="0"/>
          </p:cNvCxnSpPr>
          <p:nvPr/>
        </p:nvCxnSpPr>
        <p:spPr bwMode="auto">
          <a:xfrm flipH="1">
            <a:off x="3419872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9" name="直線接點 48"/>
          <p:cNvCxnSpPr>
            <a:stCxn id="15" idx="5"/>
            <a:endCxn id="40" idx="0"/>
          </p:cNvCxnSpPr>
          <p:nvPr/>
        </p:nvCxnSpPr>
        <p:spPr bwMode="auto">
          <a:xfrm>
            <a:off x="4055589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2" name="直線接點 51"/>
          <p:cNvCxnSpPr>
            <a:stCxn id="30" idx="3"/>
            <a:endCxn id="41" idx="0"/>
          </p:cNvCxnSpPr>
          <p:nvPr/>
        </p:nvCxnSpPr>
        <p:spPr bwMode="auto">
          <a:xfrm flipH="1">
            <a:off x="5148064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5" name="直線接點 54"/>
          <p:cNvCxnSpPr>
            <a:stCxn id="22" idx="3"/>
            <a:endCxn id="43" idx="0"/>
          </p:cNvCxnSpPr>
          <p:nvPr/>
        </p:nvCxnSpPr>
        <p:spPr bwMode="auto">
          <a:xfrm flipH="1">
            <a:off x="6876256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8" name="直線接點 57"/>
          <p:cNvCxnSpPr>
            <a:stCxn id="30" idx="5"/>
            <a:endCxn id="42" idx="0"/>
          </p:cNvCxnSpPr>
          <p:nvPr/>
        </p:nvCxnSpPr>
        <p:spPr bwMode="auto">
          <a:xfrm>
            <a:off x="5783781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62" name="直線接點 61"/>
          <p:cNvCxnSpPr>
            <a:stCxn id="22" idx="5"/>
            <a:endCxn id="44" idx="0"/>
          </p:cNvCxnSpPr>
          <p:nvPr/>
        </p:nvCxnSpPr>
        <p:spPr bwMode="auto">
          <a:xfrm>
            <a:off x="7511973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65" name="矩形 64"/>
          <p:cNvSpPr/>
          <p:nvPr/>
        </p:nvSpPr>
        <p:spPr bwMode="auto">
          <a:xfrm>
            <a:off x="2915816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2962950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7" name="矩形 66"/>
          <p:cNvSpPr/>
          <p:nvPr/>
        </p:nvSpPr>
        <p:spPr bwMode="auto">
          <a:xfrm>
            <a:off x="3347864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339499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9" name="矩形 68"/>
          <p:cNvSpPr/>
          <p:nvPr/>
        </p:nvSpPr>
        <p:spPr bwMode="auto">
          <a:xfrm>
            <a:off x="3779912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382704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7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1" name="矩形 70"/>
          <p:cNvSpPr/>
          <p:nvPr/>
        </p:nvSpPr>
        <p:spPr bwMode="auto">
          <a:xfrm>
            <a:off x="4211960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425909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8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3" name="矩形 72"/>
          <p:cNvSpPr/>
          <p:nvPr/>
        </p:nvSpPr>
        <p:spPr bwMode="auto">
          <a:xfrm>
            <a:off x="4644008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469114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9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5" name="矩形 74"/>
          <p:cNvSpPr/>
          <p:nvPr/>
        </p:nvSpPr>
        <p:spPr bwMode="auto">
          <a:xfrm>
            <a:off x="5076056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508727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10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7" name="矩形 76"/>
          <p:cNvSpPr/>
          <p:nvPr/>
        </p:nvSpPr>
        <p:spPr bwMode="auto">
          <a:xfrm>
            <a:off x="5508104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8" name="文字方塊 77"/>
          <p:cNvSpPr txBox="1"/>
          <p:nvPr/>
        </p:nvSpPr>
        <p:spPr>
          <a:xfrm>
            <a:off x="5508104" y="764704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9" name="矩形 78"/>
          <p:cNvSpPr/>
          <p:nvPr/>
        </p:nvSpPr>
        <p:spPr bwMode="auto">
          <a:xfrm>
            <a:off x="5940152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13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0" name="文字方塊 79"/>
          <p:cNvSpPr txBox="1"/>
          <p:nvPr/>
        </p:nvSpPr>
        <p:spPr>
          <a:xfrm>
            <a:off x="5951373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1" name="矩形 80"/>
          <p:cNvSpPr/>
          <p:nvPr/>
        </p:nvSpPr>
        <p:spPr bwMode="auto">
          <a:xfrm>
            <a:off x="6372200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2" name="文字方塊 81"/>
          <p:cNvSpPr txBox="1"/>
          <p:nvPr/>
        </p:nvSpPr>
        <p:spPr>
          <a:xfrm>
            <a:off x="6383421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3" name="矩形 82"/>
          <p:cNvSpPr/>
          <p:nvPr/>
        </p:nvSpPr>
        <p:spPr bwMode="auto">
          <a:xfrm>
            <a:off x="6804248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4" name="文字方塊 83"/>
          <p:cNvSpPr txBox="1"/>
          <p:nvPr/>
        </p:nvSpPr>
        <p:spPr>
          <a:xfrm>
            <a:off x="6815469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5" name="矩形 84"/>
          <p:cNvSpPr/>
          <p:nvPr/>
        </p:nvSpPr>
        <p:spPr bwMode="auto">
          <a:xfrm>
            <a:off x="7236296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16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724751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7" name="矩形 86"/>
          <p:cNvSpPr/>
          <p:nvPr/>
        </p:nvSpPr>
        <p:spPr bwMode="auto">
          <a:xfrm>
            <a:off x="7668344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8" name="文字方塊 87"/>
          <p:cNvSpPr txBox="1"/>
          <p:nvPr/>
        </p:nvSpPr>
        <p:spPr>
          <a:xfrm>
            <a:off x="7679565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9" name="矩形 88"/>
          <p:cNvSpPr/>
          <p:nvPr/>
        </p:nvSpPr>
        <p:spPr bwMode="auto">
          <a:xfrm>
            <a:off x="1187624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0" name="文字方塊 89"/>
          <p:cNvSpPr txBox="1"/>
          <p:nvPr/>
        </p:nvSpPr>
        <p:spPr>
          <a:xfrm>
            <a:off x="123475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1" name="矩形 90"/>
          <p:cNvSpPr/>
          <p:nvPr/>
        </p:nvSpPr>
        <p:spPr bwMode="auto">
          <a:xfrm>
            <a:off x="1619672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2" name="文字方塊 91"/>
          <p:cNvSpPr txBox="1"/>
          <p:nvPr/>
        </p:nvSpPr>
        <p:spPr>
          <a:xfrm>
            <a:off x="166680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3" name="矩形 92"/>
          <p:cNvSpPr/>
          <p:nvPr/>
        </p:nvSpPr>
        <p:spPr bwMode="auto">
          <a:xfrm>
            <a:off x="2051720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4" name="文字方塊 93"/>
          <p:cNvSpPr txBox="1"/>
          <p:nvPr/>
        </p:nvSpPr>
        <p:spPr>
          <a:xfrm>
            <a:off x="209885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5" name="矩形 94"/>
          <p:cNvSpPr/>
          <p:nvPr/>
        </p:nvSpPr>
        <p:spPr bwMode="auto">
          <a:xfrm>
            <a:off x="2483768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6" name="文字方塊 95"/>
          <p:cNvSpPr txBox="1"/>
          <p:nvPr/>
        </p:nvSpPr>
        <p:spPr>
          <a:xfrm>
            <a:off x="253090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7" name="文字方塊 96"/>
          <p:cNvSpPr txBox="1"/>
          <p:nvPr/>
        </p:nvSpPr>
        <p:spPr>
          <a:xfrm>
            <a:off x="4788024" y="17635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8" name="文字方塊 97"/>
          <p:cNvSpPr txBox="1"/>
          <p:nvPr/>
        </p:nvSpPr>
        <p:spPr>
          <a:xfrm>
            <a:off x="255577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9" name="文字方塊 98"/>
          <p:cNvSpPr txBox="1"/>
          <p:nvPr/>
        </p:nvSpPr>
        <p:spPr>
          <a:xfrm>
            <a:off x="651621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0" name="文字方塊 99"/>
          <p:cNvSpPr txBox="1"/>
          <p:nvPr/>
        </p:nvSpPr>
        <p:spPr>
          <a:xfrm>
            <a:off x="1691680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1" name="文字方塊 100"/>
          <p:cNvSpPr txBox="1"/>
          <p:nvPr/>
        </p:nvSpPr>
        <p:spPr>
          <a:xfrm>
            <a:off x="3923928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5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2" name="文字方塊 101"/>
          <p:cNvSpPr txBox="1"/>
          <p:nvPr/>
        </p:nvSpPr>
        <p:spPr>
          <a:xfrm>
            <a:off x="5148064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3" name="文字方塊 102"/>
          <p:cNvSpPr txBox="1"/>
          <p:nvPr/>
        </p:nvSpPr>
        <p:spPr>
          <a:xfrm>
            <a:off x="7380312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7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4" name="文字方塊 103"/>
          <p:cNvSpPr txBox="1"/>
          <p:nvPr/>
        </p:nvSpPr>
        <p:spPr>
          <a:xfrm>
            <a:off x="1259632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8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5" name="文字方塊 104"/>
          <p:cNvSpPr txBox="1"/>
          <p:nvPr/>
        </p:nvSpPr>
        <p:spPr>
          <a:xfrm>
            <a:off x="2627784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9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6" name="文字方塊 105"/>
          <p:cNvSpPr txBox="1"/>
          <p:nvPr/>
        </p:nvSpPr>
        <p:spPr>
          <a:xfrm>
            <a:off x="2915816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10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3" name="文字方塊 112"/>
          <p:cNvSpPr txBox="1"/>
          <p:nvPr/>
        </p:nvSpPr>
        <p:spPr>
          <a:xfrm>
            <a:off x="428396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4" name="文字方塊 113"/>
          <p:cNvSpPr txBox="1"/>
          <p:nvPr/>
        </p:nvSpPr>
        <p:spPr>
          <a:xfrm>
            <a:off x="464400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5" name="文字方塊 114"/>
          <p:cNvSpPr txBox="1"/>
          <p:nvPr/>
        </p:nvSpPr>
        <p:spPr>
          <a:xfrm>
            <a:off x="899592" y="550794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6" name="文字方塊 115"/>
          <p:cNvSpPr txBox="1"/>
          <p:nvPr/>
        </p:nvSpPr>
        <p:spPr>
          <a:xfrm>
            <a:off x="601216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7" name="文字方塊 116"/>
          <p:cNvSpPr txBox="1"/>
          <p:nvPr/>
        </p:nvSpPr>
        <p:spPr>
          <a:xfrm>
            <a:off x="637220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8" name="文字方塊 117"/>
          <p:cNvSpPr txBox="1"/>
          <p:nvPr/>
        </p:nvSpPr>
        <p:spPr>
          <a:xfrm>
            <a:off x="7740352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15</a:t>
            </a:r>
            <a:endParaRPr lang="zh-TW" alt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Heapsort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  <p:cxnSp>
        <p:nvCxnSpPr>
          <p:cNvPr id="10" name="直線接點 9"/>
          <p:cNvCxnSpPr>
            <a:stCxn id="17" idx="5"/>
            <a:endCxn id="18" idx="1"/>
          </p:cNvCxnSpPr>
          <p:nvPr/>
        </p:nvCxnSpPr>
        <p:spPr bwMode="auto">
          <a:xfrm>
            <a:off x="4919685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6647877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2699792" y="292494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427984" y="2060848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stCxn id="17" idx="3"/>
            <a:endCxn id="13" idx="7"/>
          </p:cNvCxnSpPr>
          <p:nvPr/>
        </p:nvCxnSpPr>
        <p:spPr bwMode="auto">
          <a:xfrm flipH="1">
            <a:off x="3191493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6156176" y="292494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7020272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563888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191493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0" name="橢圓 19"/>
          <p:cNvSpPr/>
          <p:nvPr/>
        </p:nvSpPr>
        <p:spPr bwMode="auto">
          <a:xfrm>
            <a:off x="1835696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>
            <a:stCxn id="13" idx="3"/>
            <a:endCxn id="20" idx="0"/>
          </p:cNvCxnSpPr>
          <p:nvPr/>
        </p:nvCxnSpPr>
        <p:spPr bwMode="auto">
          <a:xfrm flipH="1">
            <a:off x="2123728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140364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7" name="直線接點 26"/>
          <p:cNvCxnSpPr>
            <a:stCxn id="20" idx="3"/>
            <a:endCxn id="26" idx="0"/>
          </p:cNvCxnSpPr>
          <p:nvPr/>
        </p:nvCxnSpPr>
        <p:spPr bwMode="auto">
          <a:xfrm flipH="1">
            <a:off x="1691680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4" name="橢圓 23"/>
          <p:cNvSpPr/>
          <p:nvPr/>
        </p:nvSpPr>
        <p:spPr bwMode="auto">
          <a:xfrm>
            <a:off x="226774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0" idx="5"/>
            <a:endCxn id="24" idx="0"/>
          </p:cNvCxnSpPr>
          <p:nvPr/>
        </p:nvCxnSpPr>
        <p:spPr bwMode="auto">
          <a:xfrm>
            <a:off x="2327397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8" name="橢圓 27"/>
          <p:cNvSpPr/>
          <p:nvPr/>
        </p:nvSpPr>
        <p:spPr bwMode="auto">
          <a:xfrm>
            <a:off x="1115616" y="580526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9" name="直線接點 28"/>
          <p:cNvCxnSpPr>
            <a:stCxn id="26" idx="3"/>
            <a:endCxn id="28" idx="0"/>
          </p:cNvCxnSpPr>
          <p:nvPr/>
        </p:nvCxnSpPr>
        <p:spPr bwMode="auto">
          <a:xfrm flipH="1">
            <a:off x="1403648" y="5288853"/>
            <a:ext cx="84363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0" name="橢圓 29"/>
          <p:cNvSpPr/>
          <p:nvPr/>
        </p:nvSpPr>
        <p:spPr bwMode="auto">
          <a:xfrm>
            <a:off x="5292080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1" name="直線接點 30"/>
          <p:cNvCxnSpPr>
            <a:stCxn id="18" idx="3"/>
            <a:endCxn id="30" idx="0"/>
          </p:cNvCxnSpPr>
          <p:nvPr/>
        </p:nvCxnSpPr>
        <p:spPr bwMode="auto">
          <a:xfrm flipH="1">
            <a:off x="5580112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9" name="橢圓 38"/>
          <p:cNvSpPr/>
          <p:nvPr/>
        </p:nvSpPr>
        <p:spPr bwMode="auto">
          <a:xfrm>
            <a:off x="313184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995936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4860032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572412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3" name="橢圓 42"/>
          <p:cNvSpPr/>
          <p:nvPr/>
        </p:nvSpPr>
        <p:spPr bwMode="auto">
          <a:xfrm>
            <a:off x="658822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4" name="橢圓 43"/>
          <p:cNvSpPr/>
          <p:nvPr/>
        </p:nvSpPr>
        <p:spPr bwMode="auto">
          <a:xfrm>
            <a:off x="745232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46" name="直線接點 45"/>
          <p:cNvCxnSpPr>
            <a:stCxn id="15" idx="3"/>
            <a:endCxn id="39" idx="0"/>
          </p:cNvCxnSpPr>
          <p:nvPr/>
        </p:nvCxnSpPr>
        <p:spPr bwMode="auto">
          <a:xfrm flipH="1">
            <a:off x="3419872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9" name="直線接點 48"/>
          <p:cNvCxnSpPr>
            <a:stCxn id="15" idx="5"/>
            <a:endCxn id="40" idx="0"/>
          </p:cNvCxnSpPr>
          <p:nvPr/>
        </p:nvCxnSpPr>
        <p:spPr bwMode="auto">
          <a:xfrm>
            <a:off x="4055589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2" name="直線接點 51"/>
          <p:cNvCxnSpPr>
            <a:stCxn id="30" idx="3"/>
            <a:endCxn id="41" idx="0"/>
          </p:cNvCxnSpPr>
          <p:nvPr/>
        </p:nvCxnSpPr>
        <p:spPr bwMode="auto">
          <a:xfrm flipH="1">
            <a:off x="5148064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5" name="直線接點 54"/>
          <p:cNvCxnSpPr>
            <a:stCxn id="22" idx="3"/>
            <a:endCxn id="43" idx="0"/>
          </p:cNvCxnSpPr>
          <p:nvPr/>
        </p:nvCxnSpPr>
        <p:spPr bwMode="auto">
          <a:xfrm flipH="1">
            <a:off x="6876256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8" name="直線接點 57"/>
          <p:cNvCxnSpPr>
            <a:stCxn id="30" idx="5"/>
            <a:endCxn id="42" idx="0"/>
          </p:cNvCxnSpPr>
          <p:nvPr/>
        </p:nvCxnSpPr>
        <p:spPr bwMode="auto">
          <a:xfrm>
            <a:off x="5783781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62" name="直線接點 61"/>
          <p:cNvCxnSpPr>
            <a:stCxn id="22" idx="5"/>
            <a:endCxn id="44" idx="0"/>
          </p:cNvCxnSpPr>
          <p:nvPr/>
        </p:nvCxnSpPr>
        <p:spPr bwMode="auto">
          <a:xfrm>
            <a:off x="7511973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65" name="矩形 64"/>
          <p:cNvSpPr/>
          <p:nvPr/>
        </p:nvSpPr>
        <p:spPr bwMode="auto">
          <a:xfrm>
            <a:off x="291581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2962950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7" name="矩形 66"/>
          <p:cNvSpPr/>
          <p:nvPr/>
        </p:nvSpPr>
        <p:spPr bwMode="auto">
          <a:xfrm>
            <a:off x="334786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339499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9" name="矩形 68"/>
          <p:cNvSpPr/>
          <p:nvPr/>
        </p:nvSpPr>
        <p:spPr bwMode="auto">
          <a:xfrm>
            <a:off x="377991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382704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7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1" name="矩形 70"/>
          <p:cNvSpPr/>
          <p:nvPr/>
        </p:nvSpPr>
        <p:spPr bwMode="auto">
          <a:xfrm>
            <a:off x="421196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425909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8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3" name="矩形 72"/>
          <p:cNvSpPr/>
          <p:nvPr/>
        </p:nvSpPr>
        <p:spPr bwMode="auto">
          <a:xfrm>
            <a:off x="464400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469114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9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5" name="矩形 74"/>
          <p:cNvSpPr/>
          <p:nvPr/>
        </p:nvSpPr>
        <p:spPr bwMode="auto">
          <a:xfrm>
            <a:off x="507605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508727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10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7" name="矩形 76"/>
          <p:cNvSpPr/>
          <p:nvPr/>
        </p:nvSpPr>
        <p:spPr bwMode="auto">
          <a:xfrm>
            <a:off x="550810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8" name="文字方塊 77"/>
          <p:cNvSpPr txBox="1"/>
          <p:nvPr/>
        </p:nvSpPr>
        <p:spPr>
          <a:xfrm>
            <a:off x="5508104" y="764704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9" name="矩形 78"/>
          <p:cNvSpPr/>
          <p:nvPr/>
        </p:nvSpPr>
        <p:spPr bwMode="auto">
          <a:xfrm>
            <a:off x="594015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0" name="文字方塊 79"/>
          <p:cNvSpPr txBox="1"/>
          <p:nvPr/>
        </p:nvSpPr>
        <p:spPr>
          <a:xfrm>
            <a:off x="5951373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1" name="矩形 80"/>
          <p:cNvSpPr/>
          <p:nvPr/>
        </p:nvSpPr>
        <p:spPr bwMode="auto">
          <a:xfrm>
            <a:off x="637220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2" name="文字方塊 81"/>
          <p:cNvSpPr txBox="1"/>
          <p:nvPr/>
        </p:nvSpPr>
        <p:spPr>
          <a:xfrm>
            <a:off x="6383421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3" name="矩形 82"/>
          <p:cNvSpPr/>
          <p:nvPr/>
        </p:nvSpPr>
        <p:spPr bwMode="auto">
          <a:xfrm>
            <a:off x="680424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4" name="文字方塊 83"/>
          <p:cNvSpPr txBox="1"/>
          <p:nvPr/>
        </p:nvSpPr>
        <p:spPr>
          <a:xfrm>
            <a:off x="6815469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5" name="矩形 84"/>
          <p:cNvSpPr/>
          <p:nvPr/>
        </p:nvSpPr>
        <p:spPr bwMode="auto">
          <a:xfrm>
            <a:off x="723629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724751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7" name="矩形 86"/>
          <p:cNvSpPr/>
          <p:nvPr/>
        </p:nvSpPr>
        <p:spPr bwMode="auto">
          <a:xfrm>
            <a:off x="766834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8" name="文字方塊 87"/>
          <p:cNvSpPr txBox="1"/>
          <p:nvPr/>
        </p:nvSpPr>
        <p:spPr>
          <a:xfrm>
            <a:off x="7679565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9" name="矩形 88"/>
          <p:cNvSpPr/>
          <p:nvPr/>
        </p:nvSpPr>
        <p:spPr bwMode="auto">
          <a:xfrm>
            <a:off x="118762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16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0" name="文字方塊 89"/>
          <p:cNvSpPr txBox="1"/>
          <p:nvPr/>
        </p:nvSpPr>
        <p:spPr>
          <a:xfrm>
            <a:off x="123475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1" name="矩形 90"/>
          <p:cNvSpPr/>
          <p:nvPr/>
        </p:nvSpPr>
        <p:spPr bwMode="auto">
          <a:xfrm>
            <a:off x="161967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2" name="文字方塊 91"/>
          <p:cNvSpPr txBox="1"/>
          <p:nvPr/>
        </p:nvSpPr>
        <p:spPr>
          <a:xfrm>
            <a:off x="166680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3" name="矩形 92"/>
          <p:cNvSpPr/>
          <p:nvPr/>
        </p:nvSpPr>
        <p:spPr bwMode="auto">
          <a:xfrm>
            <a:off x="205172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13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4" name="文字方塊 93"/>
          <p:cNvSpPr txBox="1"/>
          <p:nvPr/>
        </p:nvSpPr>
        <p:spPr>
          <a:xfrm>
            <a:off x="209885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5" name="矩形 94"/>
          <p:cNvSpPr/>
          <p:nvPr/>
        </p:nvSpPr>
        <p:spPr bwMode="auto">
          <a:xfrm>
            <a:off x="248376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6" name="文字方塊 95"/>
          <p:cNvSpPr txBox="1"/>
          <p:nvPr/>
        </p:nvSpPr>
        <p:spPr>
          <a:xfrm>
            <a:off x="253090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7" name="文字方塊 96"/>
          <p:cNvSpPr txBox="1"/>
          <p:nvPr/>
        </p:nvSpPr>
        <p:spPr>
          <a:xfrm>
            <a:off x="4788024" y="17635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8" name="文字方塊 97"/>
          <p:cNvSpPr txBox="1"/>
          <p:nvPr/>
        </p:nvSpPr>
        <p:spPr>
          <a:xfrm>
            <a:off x="255577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9" name="文字方塊 98"/>
          <p:cNvSpPr txBox="1"/>
          <p:nvPr/>
        </p:nvSpPr>
        <p:spPr>
          <a:xfrm>
            <a:off x="651621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0" name="文字方塊 99"/>
          <p:cNvSpPr txBox="1"/>
          <p:nvPr/>
        </p:nvSpPr>
        <p:spPr>
          <a:xfrm>
            <a:off x="1691680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1" name="文字方塊 100"/>
          <p:cNvSpPr txBox="1"/>
          <p:nvPr/>
        </p:nvSpPr>
        <p:spPr>
          <a:xfrm>
            <a:off x="3923928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5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2" name="文字方塊 101"/>
          <p:cNvSpPr txBox="1"/>
          <p:nvPr/>
        </p:nvSpPr>
        <p:spPr>
          <a:xfrm>
            <a:off x="5148064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3" name="文字方塊 102"/>
          <p:cNvSpPr txBox="1"/>
          <p:nvPr/>
        </p:nvSpPr>
        <p:spPr>
          <a:xfrm>
            <a:off x="7380312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7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4" name="文字方塊 103"/>
          <p:cNvSpPr txBox="1"/>
          <p:nvPr/>
        </p:nvSpPr>
        <p:spPr>
          <a:xfrm>
            <a:off x="1259632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8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5" name="文字方塊 104"/>
          <p:cNvSpPr txBox="1"/>
          <p:nvPr/>
        </p:nvSpPr>
        <p:spPr>
          <a:xfrm>
            <a:off x="2627784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9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6" name="文字方塊 105"/>
          <p:cNvSpPr txBox="1"/>
          <p:nvPr/>
        </p:nvSpPr>
        <p:spPr>
          <a:xfrm>
            <a:off x="2915816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10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3" name="文字方塊 112"/>
          <p:cNvSpPr txBox="1"/>
          <p:nvPr/>
        </p:nvSpPr>
        <p:spPr>
          <a:xfrm>
            <a:off x="428396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4" name="文字方塊 113"/>
          <p:cNvSpPr txBox="1"/>
          <p:nvPr/>
        </p:nvSpPr>
        <p:spPr>
          <a:xfrm>
            <a:off x="464400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5" name="文字方塊 114"/>
          <p:cNvSpPr txBox="1"/>
          <p:nvPr/>
        </p:nvSpPr>
        <p:spPr>
          <a:xfrm>
            <a:off x="899592" y="550794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6" name="文字方塊 115"/>
          <p:cNvSpPr txBox="1"/>
          <p:nvPr/>
        </p:nvSpPr>
        <p:spPr>
          <a:xfrm>
            <a:off x="601216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7" name="文字方塊 116"/>
          <p:cNvSpPr txBox="1"/>
          <p:nvPr/>
        </p:nvSpPr>
        <p:spPr>
          <a:xfrm>
            <a:off x="637220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8" name="文字方塊 117"/>
          <p:cNvSpPr txBox="1"/>
          <p:nvPr/>
        </p:nvSpPr>
        <p:spPr>
          <a:xfrm>
            <a:off x="7740352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15</a:t>
            </a:r>
            <a:endParaRPr lang="zh-TW" alt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Heapsort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  <p:cxnSp>
        <p:nvCxnSpPr>
          <p:cNvPr id="10" name="直線接點 9"/>
          <p:cNvCxnSpPr>
            <a:stCxn id="17" idx="5"/>
            <a:endCxn id="18" idx="1"/>
          </p:cNvCxnSpPr>
          <p:nvPr/>
        </p:nvCxnSpPr>
        <p:spPr bwMode="auto">
          <a:xfrm>
            <a:off x="4919685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6647877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2699792" y="292494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427984" y="2060848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stCxn id="17" idx="3"/>
            <a:endCxn id="13" idx="7"/>
          </p:cNvCxnSpPr>
          <p:nvPr/>
        </p:nvCxnSpPr>
        <p:spPr bwMode="auto">
          <a:xfrm flipH="1">
            <a:off x="3191493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6156176" y="292494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7020272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563888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191493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0" name="橢圓 19"/>
          <p:cNvSpPr/>
          <p:nvPr/>
        </p:nvSpPr>
        <p:spPr bwMode="auto">
          <a:xfrm>
            <a:off x="1835696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>
            <a:stCxn id="13" idx="3"/>
            <a:endCxn id="20" idx="0"/>
          </p:cNvCxnSpPr>
          <p:nvPr/>
        </p:nvCxnSpPr>
        <p:spPr bwMode="auto">
          <a:xfrm flipH="1">
            <a:off x="2123728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140364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7" name="直線接點 26"/>
          <p:cNvCxnSpPr>
            <a:stCxn id="20" idx="3"/>
            <a:endCxn id="26" idx="0"/>
          </p:cNvCxnSpPr>
          <p:nvPr/>
        </p:nvCxnSpPr>
        <p:spPr bwMode="auto">
          <a:xfrm flipH="1">
            <a:off x="1691680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4" name="橢圓 23"/>
          <p:cNvSpPr/>
          <p:nvPr/>
        </p:nvSpPr>
        <p:spPr bwMode="auto">
          <a:xfrm>
            <a:off x="226774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0" idx="5"/>
            <a:endCxn id="24" idx="0"/>
          </p:cNvCxnSpPr>
          <p:nvPr/>
        </p:nvCxnSpPr>
        <p:spPr bwMode="auto">
          <a:xfrm>
            <a:off x="2327397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8" name="橢圓 27"/>
          <p:cNvSpPr/>
          <p:nvPr/>
        </p:nvSpPr>
        <p:spPr bwMode="auto">
          <a:xfrm>
            <a:off x="1115616" y="5805264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9" name="直線接點 28"/>
          <p:cNvCxnSpPr>
            <a:stCxn id="26" idx="3"/>
            <a:endCxn id="28" idx="0"/>
          </p:cNvCxnSpPr>
          <p:nvPr/>
        </p:nvCxnSpPr>
        <p:spPr bwMode="auto">
          <a:xfrm flipH="1">
            <a:off x="1403648" y="5288853"/>
            <a:ext cx="84363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0" name="橢圓 29"/>
          <p:cNvSpPr/>
          <p:nvPr/>
        </p:nvSpPr>
        <p:spPr bwMode="auto">
          <a:xfrm>
            <a:off x="5292080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1" name="直線接點 30"/>
          <p:cNvCxnSpPr>
            <a:stCxn id="18" idx="3"/>
            <a:endCxn id="30" idx="0"/>
          </p:cNvCxnSpPr>
          <p:nvPr/>
        </p:nvCxnSpPr>
        <p:spPr bwMode="auto">
          <a:xfrm flipH="1">
            <a:off x="5580112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9" name="橢圓 38"/>
          <p:cNvSpPr/>
          <p:nvPr/>
        </p:nvSpPr>
        <p:spPr bwMode="auto">
          <a:xfrm>
            <a:off x="313184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995936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4860032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572412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3" name="橢圓 42"/>
          <p:cNvSpPr/>
          <p:nvPr/>
        </p:nvSpPr>
        <p:spPr bwMode="auto">
          <a:xfrm>
            <a:off x="658822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4" name="橢圓 43"/>
          <p:cNvSpPr/>
          <p:nvPr/>
        </p:nvSpPr>
        <p:spPr bwMode="auto">
          <a:xfrm>
            <a:off x="745232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46" name="直線接點 45"/>
          <p:cNvCxnSpPr>
            <a:stCxn id="15" idx="3"/>
            <a:endCxn id="39" idx="0"/>
          </p:cNvCxnSpPr>
          <p:nvPr/>
        </p:nvCxnSpPr>
        <p:spPr bwMode="auto">
          <a:xfrm flipH="1">
            <a:off x="3419872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9" name="直線接點 48"/>
          <p:cNvCxnSpPr>
            <a:stCxn id="15" idx="5"/>
            <a:endCxn id="40" idx="0"/>
          </p:cNvCxnSpPr>
          <p:nvPr/>
        </p:nvCxnSpPr>
        <p:spPr bwMode="auto">
          <a:xfrm>
            <a:off x="4055589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2" name="直線接點 51"/>
          <p:cNvCxnSpPr>
            <a:stCxn id="30" idx="3"/>
            <a:endCxn id="41" idx="0"/>
          </p:cNvCxnSpPr>
          <p:nvPr/>
        </p:nvCxnSpPr>
        <p:spPr bwMode="auto">
          <a:xfrm flipH="1">
            <a:off x="5148064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5" name="直線接點 54"/>
          <p:cNvCxnSpPr>
            <a:stCxn id="22" idx="3"/>
            <a:endCxn id="43" idx="0"/>
          </p:cNvCxnSpPr>
          <p:nvPr/>
        </p:nvCxnSpPr>
        <p:spPr bwMode="auto">
          <a:xfrm flipH="1">
            <a:off x="6876256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8" name="直線接點 57"/>
          <p:cNvCxnSpPr>
            <a:stCxn id="30" idx="5"/>
            <a:endCxn id="42" idx="0"/>
          </p:cNvCxnSpPr>
          <p:nvPr/>
        </p:nvCxnSpPr>
        <p:spPr bwMode="auto">
          <a:xfrm>
            <a:off x="5783781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62" name="直線接點 61"/>
          <p:cNvCxnSpPr>
            <a:stCxn id="22" idx="5"/>
            <a:endCxn id="44" idx="0"/>
          </p:cNvCxnSpPr>
          <p:nvPr/>
        </p:nvCxnSpPr>
        <p:spPr bwMode="auto">
          <a:xfrm>
            <a:off x="7511973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65" name="矩形 64"/>
          <p:cNvSpPr/>
          <p:nvPr/>
        </p:nvSpPr>
        <p:spPr bwMode="auto">
          <a:xfrm>
            <a:off x="291581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2962950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7" name="矩形 66"/>
          <p:cNvSpPr/>
          <p:nvPr/>
        </p:nvSpPr>
        <p:spPr bwMode="auto">
          <a:xfrm>
            <a:off x="334786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339499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9" name="矩形 68"/>
          <p:cNvSpPr/>
          <p:nvPr/>
        </p:nvSpPr>
        <p:spPr bwMode="auto">
          <a:xfrm>
            <a:off x="377991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382704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7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1" name="矩形 70"/>
          <p:cNvSpPr/>
          <p:nvPr/>
        </p:nvSpPr>
        <p:spPr bwMode="auto">
          <a:xfrm>
            <a:off x="421196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425909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8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3" name="矩形 72"/>
          <p:cNvSpPr/>
          <p:nvPr/>
        </p:nvSpPr>
        <p:spPr bwMode="auto">
          <a:xfrm>
            <a:off x="464400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469114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9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5" name="矩形 74"/>
          <p:cNvSpPr/>
          <p:nvPr/>
        </p:nvSpPr>
        <p:spPr bwMode="auto">
          <a:xfrm>
            <a:off x="507605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508727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10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7" name="矩形 76"/>
          <p:cNvSpPr/>
          <p:nvPr/>
        </p:nvSpPr>
        <p:spPr bwMode="auto">
          <a:xfrm>
            <a:off x="550810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8" name="文字方塊 77"/>
          <p:cNvSpPr txBox="1"/>
          <p:nvPr/>
        </p:nvSpPr>
        <p:spPr>
          <a:xfrm>
            <a:off x="5508104" y="764704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9" name="矩形 78"/>
          <p:cNvSpPr/>
          <p:nvPr/>
        </p:nvSpPr>
        <p:spPr bwMode="auto">
          <a:xfrm>
            <a:off x="594015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0" name="文字方塊 79"/>
          <p:cNvSpPr txBox="1"/>
          <p:nvPr/>
        </p:nvSpPr>
        <p:spPr>
          <a:xfrm>
            <a:off x="5951373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1" name="矩形 80"/>
          <p:cNvSpPr/>
          <p:nvPr/>
        </p:nvSpPr>
        <p:spPr bwMode="auto">
          <a:xfrm>
            <a:off x="637220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2" name="文字方塊 81"/>
          <p:cNvSpPr txBox="1"/>
          <p:nvPr/>
        </p:nvSpPr>
        <p:spPr>
          <a:xfrm>
            <a:off x="6383421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3" name="矩形 82"/>
          <p:cNvSpPr/>
          <p:nvPr/>
        </p:nvSpPr>
        <p:spPr bwMode="auto">
          <a:xfrm>
            <a:off x="680424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4" name="文字方塊 83"/>
          <p:cNvSpPr txBox="1"/>
          <p:nvPr/>
        </p:nvSpPr>
        <p:spPr>
          <a:xfrm>
            <a:off x="6815469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5" name="矩形 84"/>
          <p:cNvSpPr/>
          <p:nvPr/>
        </p:nvSpPr>
        <p:spPr bwMode="auto">
          <a:xfrm>
            <a:off x="723629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724751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7" name="矩形 86"/>
          <p:cNvSpPr/>
          <p:nvPr/>
        </p:nvSpPr>
        <p:spPr bwMode="auto">
          <a:xfrm>
            <a:off x="7668344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16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8" name="文字方塊 87"/>
          <p:cNvSpPr txBox="1"/>
          <p:nvPr/>
        </p:nvSpPr>
        <p:spPr>
          <a:xfrm>
            <a:off x="7679565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9" name="矩形 88"/>
          <p:cNvSpPr/>
          <p:nvPr/>
        </p:nvSpPr>
        <p:spPr bwMode="auto">
          <a:xfrm>
            <a:off x="1187624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0" name="文字方塊 89"/>
          <p:cNvSpPr txBox="1"/>
          <p:nvPr/>
        </p:nvSpPr>
        <p:spPr>
          <a:xfrm>
            <a:off x="123475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1" name="矩形 90"/>
          <p:cNvSpPr/>
          <p:nvPr/>
        </p:nvSpPr>
        <p:spPr bwMode="auto">
          <a:xfrm>
            <a:off x="161967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2" name="文字方塊 91"/>
          <p:cNvSpPr txBox="1"/>
          <p:nvPr/>
        </p:nvSpPr>
        <p:spPr>
          <a:xfrm>
            <a:off x="166680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3" name="矩形 92"/>
          <p:cNvSpPr/>
          <p:nvPr/>
        </p:nvSpPr>
        <p:spPr bwMode="auto">
          <a:xfrm>
            <a:off x="205172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13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4" name="文字方塊 93"/>
          <p:cNvSpPr txBox="1"/>
          <p:nvPr/>
        </p:nvSpPr>
        <p:spPr>
          <a:xfrm>
            <a:off x="209885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5" name="矩形 94"/>
          <p:cNvSpPr/>
          <p:nvPr/>
        </p:nvSpPr>
        <p:spPr bwMode="auto">
          <a:xfrm>
            <a:off x="248376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6" name="文字方塊 95"/>
          <p:cNvSpPr txBox="1"/>
          <p:nvPr/>
        </p:nvSpPr>
        <p:spPr>
          <a:xfrm>
            <a:off x="253090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7" name="文字方塊 96"/>
          <p:cNvSpPr txBox="1"/>
          <p:nvPr/>
        </p:nvSpPr>
        <p:spPr>
          <a:xfrm>
            <a:off x="4788024" y="17635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8" name="文字方塊 97"/>
          <p:cNvSpPr txBox="1"/>
          <p:nvPr/>
        </p:nvSpPr>
        <p:spPr>
          <a:xfrm>
            <a:off x="255577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9" name="文字方塊 98"/>
          <p:cNvSpPr txBox="1"/>
          <p:nvPr/>
        </p:nvSpPr>
        <p:spPr>
          <a:xfrm>
            <a:off x="651621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0" name="文字方塊 99"/>
          <p:cNvSpPr txBox="1"/>
          <p:nvPr/>
        </p:nvSpPr>
        <p:spPr>
          <a:xfrm>
            <a:off x="1691680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1" name="文字方塊 100"/>
          <p:cNvSpPr txBox="1"/>
          <p:nvPr/>
        </p:nvSpPr>
        <p:spPr>
          <a:xfrm>
            <a:off x="3923928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5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2" name="文字方塊 101"/>
          <p:cNvSpPr txBox="1"/>
          <p:nvPr/>
        </p:nvSpPr>
        <p:spPr>
          <a:xfrm>
            <a:off x="5148064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3" name="文字方塊 102"/>
          <p:cNvSpPr txBox="1"/>
          <p:nvPr/>
        </p:nvSpPr>
        <p:spPr>
          <a:xfrm>
            <a:off x="7380312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7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4" name="文字方塊 103"/>
          <p:cNvSpPr txBox="1"/>
          <p:nvPr/>
        </p:nvSpPr>
        <p:spPr>
          <a:xfrm>
            <a:off x="1259632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8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5" name="文字方塊 104"/>
          <p:cNvSpPr txBox="1"/>
          <p:nvPr/>
        </p:nvSpPr>
        <p:spPr>
          <a:xfrm>
            <a:off x="2627784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9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6" name="文字方塊 105"/>
          <p:cNvSpPr txBox="1"/>
          <p:nvPr/>
        </p:nvSpPr>
        <p:spPr>
          <a:xfrm>
            <a:off x="2915816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10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3" name="文字方塊 112"/>
          <p:cNvSpPr txBox="1"/>
          <p:nvPr/>
        </p:nvSpPr>
        <p:spPr>
          <a:xfrm>
            <a:off x="428396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4" name="文字方塊 113"/>
          <p:cNvSpPr txBox="1"/>
          <p:nvPr/>
        </p:nvSpPr>
        <p:spPr>
          <a:xfrm>
            <a:off x="464400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5" name="文字方塊 114"/>
          <p:cNvSpPr txBox="1"/>
          <p:nvPr/>
        </p:nvSpPr>
        <p:spPr>
          <a:xfrm>
            <a:off x="899592" y="550794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6" name="文字方塊 115"/>
          <p:cNvSpPr txBox="1"/>
          <p:nvPr/>
        </p:nvSpPr>
        <p:spPr>
          <a:xfrm>
            <a:off x="601216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7" name="文字方塊 116"/>
          <p:cNvSpPr txBox="1"/>
          <p:nvPr/>
        </p:nvSpPr>
        <p:spPr>
          <a:xfrm>
            <a:off x="637220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8" name="文字方塊 117"/>
          <p:cNvSpPr txBox="1"/>
          <p:nvPr/>
        </p:nvSpPr>
        <p:spPr>
          <a:xfrm>
            <a:off x="7740352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15</a:t>
            </a:r>
            <a:endParaRPr lang="zh-TW" alt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Heapsort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  <p:cxnSp>
        <p:nvCxnSpPr>
          <p:cNvPr id="10" name="直線接點 9"/>
          <p:cNvCxnSpPr>
            <a:stCxn id="17" idx="5"/>
            <a:endCxn id="18" idx="1"/>
          </p:cNvCxnSpPr>
          <p:nvPr/>
        </p:nvCxnSpPr>
        <p:spPr bwMode="auto">
          <a:xfrm>
            <a:off x="4919685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6647877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2699792" y="292494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427984" y="2060848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stCxn id="17" idx="3"/>
            <a:endCxn id="13" idx="7"/>
          </p:cNvCxnSpPr>
          <p:nvPr/>
        </p:nvCxnSpPr>
        <p:spPr bwMode="auto">
          <a:xfrm flipH="1">
            <a:off x="3191493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6156176" y="292494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7020272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563888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191493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0" name="橢圓 19"/>
          <p:cNvSpPr/>
          <p:nvPr/>
        </p:nvSpPr>
        <p:spPr bwMode="auto">
          <a:xfrm>
            <a:off x="1835696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>
            <a:stCxn id="13" idx="3"/>
            <a:endCxn id="20" idx="0"/>
          </p:cNvCxnSpPr>
          <p:nvPr/>
        </p:nvCxnSpPr>
        <p:spPr bwMode="auto">
          <a:xfrm flipH="1">
            <a:off x="2123728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140364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7" name="直線接點 26"/>
          <p:cNvCxnSpPr>
            <a:stCxn id="20" idx="3"/>
            <a:endCxn id="26" idx="0"/>
          </p:cNvCxnSpPr>
          <p:nvPr/>
        </p:nvCxnSpPr>
        <p:spPr bwMode="auto">
          <a:xfrm flipH="1">
            <a:off x="1691680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4" name="橢圓 23"/>
          <p:cNvSpPr/>
          <p:nvPr/>
        </p:nvSpPr>
        <p:spPr bwMode="auto">
          <a:xfrm>
            <a:off x="226774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0" idx="5"/>
            <a:endCxn id="24" idx="0"/>
          </p:cNvCxnSpPr>
          <p:nvPr/>
        </p:nvCxnSpPr>
        <p:spPr bwMode="auto">
          <a:xfrm>
            <a:off x="2327397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8" name="橢圓 27"/>
          <p:cNvSpPr/>
          <p:nvPr/>
        </p:nvSpPr>
        <p:spPr bwMode="auto">
          <a:xfrm>
            <a:off x="1115616" y="5805264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9" name="直線接點 28"/>
          <p:cNvCxnSpPr>
            <a:stCxn id="26" idx="3"/>
            <a:endCxn id="28" idx="0"/>
          </p:cNvCxnSpPr>
          <p:nvPr/>
        </p:nvCxnSpPr>
        <p:spPr bwMode="auto">
          <a:xfrm flipH="1">
            <a:off x="1403648" y="5288853"/>
            <a:ext cx="84363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0" name="橢圓 29"/>
          <p:cNvSpPr/>
          <p:nvPr/>
        </p:nvSpPr>
        <p:spPr bwMode="auto">
          <a:xfrm>
            <a:off x="5292080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1" name="直線接點 30"/>
          <p:cNvCxnSpPr>
            <a:stCxn id="18" idx="3"/>
            <a:endCxn id="30" idx="0"/>
          </p:cNvCxnSpPr>
          <p:nvPr/>
        </p:nvCxnSpPr>
        <p:spPr bwMode="auto">
          <a:xfrm flipH="1">
            <a:off x="5580112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9" name="橢圓 38"/>
          <p:cNvSpPr/>
          <p:nvPr/>
        </p:nvSpPr>
        <p:spPr bwMode="auto">
          <a:xfrm>
            <a:off x="313184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995936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4860032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572412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3" name="橢圓 42"/>
          <p:cNvSpPr/>
          <p:nvPr/>
        </p:nvSpPr>
        <p:spPr bwMode="auto">
          <a:xfrm>
            <a:off x="658822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4" name="橢圓 43"/>
          <p:cNvSpPr/>
          <p:nvPr/>
        </p:nvSpPr>
        <p:spPr bwMode="auto">
          <a:xfrm>
            <a:off x="745232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46" name="直線接點 45"/>
          <p:cNvCxnSpPr>
            <a:stCxn id="15" idx="3"/>
            <a:endCxn id="39" idx="0"/>
          </p:cNvCxnSpPr>
          <p:nvPr/>
        </p:nvCxnSpPr>
        <p:spPr bwMode="auto">
          <a:xfrm flipH="1">
            <a:off x="3419872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9" name="直線接點 48"/>
          <p:cNvCxnSpPr>
            <a:stCxn id="15" idx="5"/>
            <a:endCxn id="40" idx="0"/>
          </p:cNvCxnSpPr>
          <p:nvPr/>
        </p:nvCxnSpPr>
        <p:spPr bwMode="auto">
          <a:xfrm>
            <a:off x="4055589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2" name="直線接點 51"/>
          <p:cNvCxnSpPr>
            <a:stCxn id="30" idx="3"/>
            <a:endCxn id="41" idx="0"/>
          </p:cNvCxnSpPr>
          <p:nvPr/>
        </p:nvCxnSpPr>
        <p:spPr bwMode="auto">
          <a:xfrm flipH="1">
            <a:off x="5148064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5" name="直線接點 54"/>
          <p:cNvCxnSpPr>
            <a:stCxn id="22" idx="3"/>
            <a:endCxn id="43" idx="0"/>
          </p:cNvCxnSpPr>
          <p:nvPr/>
        </p:nvCxnSpPr>
        <p:spPr bwMode="auto">
          <a:xfrm flipH="1">
            <a:off x="6876256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8" name="直線接點 57"/>
          <p:cNvCxnSpPr>
            <a:stCxn id="30" idx="5"/>
            <a:endCxn id="42" idx="0"/>
          </p:cNvCxnSpPr>
          <p:nvPr/>
        </p:nvCxnSpPr>
        <p:spPr bwMode="auto">
          <a:xfrm>
            <a:off x="5783781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62" name="直線接點 61"/>
          <p:cNvCxnSpPr>
            <a:stCxn id="22" idx="5"/>
            <a:endCxn id="44" idx="0"/>
          </p:cNvCxnSpPr>
          <p:nvPr/>
        </p:nvCxnSpPr>
        <p:spPr bwMode="auto">
          <a:xfrm>
            <a:off x="7511973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65" name="矩形 64"/>
          <p:cNvSpPr/>
          <p:nvPr/>
        </p:nvSpPr>
        <p:spPr bwMode="auto">
          <a:xfrm>
            <a:off x="291581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2962950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7" name="矩形 66"/>
          <p:cNvSpPr/>
          <p:nvPr/>
        </p:nvSpPr>
        <p:spPr bwMode="auto">
          <a:xfrm>
            <a:off x="334786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339499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9" name="矩形 68"/>
          <p:cNvSpPr/>
          <p:nvPr/>
        </p:nvSpPr>
        <p:spPr bwMode="auto">
          <a:xfrm>
            <a:off x="377991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382704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7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1" name="矩形 70"/>
          <p:cNvSpPr/>
          <p:nvPr/>
        </p:nvSpPr>
        <p:spPr bwMode="auto">
          <a:xfrm>
            <a:off x="421196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425909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8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3" name="矩形 72"/>
          <p:cNvSpPr/>
          <p:nvPr/>
        </p:nvSpPr>
        <p:spPr bwMode="auto">
          <a:xfrm>
            <a:off x="464400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469114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9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5" name="矩形 74"/>
          <p:cNvSpPr/>
          <p:nvPr/>
        </p:nvSpPr>
        <p:spPr bwMode="auto">
          <a:xfrm>
            <a:off x="507605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508727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10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7" name="矩形 76"/>
          <p:cNvSpPr/>
          <p:nvPr/>
        </p:nvSpPr>
        <p:spPr bwMode="auto">
          <a:xfrm>
            <a:off x="550810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8" name="文字方塊 77"/>
          <p:cNvSpPr txBox="1"/>
          <p:nvPr/>
        </p:nvSpPr>
        <p:spPr>
          <a:xfrm>
            <a:off x="5508104" y="764704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9" name="矩形 78"/>
          <p:cNvSpPr/>
          <p:nvPr/>
        </p:nvSpPr>
        <p:spPr bwMode="auto">
          <a:xfrm>
            <a:off x="594015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0" name="文字方塊 79"/>
          <p:cNvSpPr txBox="1"/>
          <p:nvPr/>
        </p:nvSpPr>
        <p:spPr>
          <a:xfrm>
            <a:off x="5951373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1" name="矩形 80"/>
          <p:cNvSpPr/>
          <p:nvPr/>
        </p:nvSpPr>
        <p:spPr bwMode="auto">
          <a:xfrm>
            <a:off x="637220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2" name="文字方塊 81"/>
          <p:cNvSpPr txBox="1"/>
          <p:nvPr/>
        </p:nvSpPr>
        <p:spPr>
          <a:xfrm>
            <a:off x="6383421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3" name="矩形 82"/>
          <p:cNvSpPr/>
          <p:nvPr/>
        </p:nvSpPr>
        <p:spPr bwMode="auto">
          <a:xfrm>
            <a:off x="680424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4" name="文字方塊 83"/>
          <p:cNvSpPr txBox="1"/>
          <p:nvPr/>
        </p:nvSpPr>
        <p:spPr>
          <a:xfrm>
            <a:off x="6815469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5" name="矩形 84"/>
          <p:cNvSpPr/>
          <p:nvPr/>
        </p:nvSpPr>
        <p:spPr bwMode="auto">
          <a:xfrm>
            <a:off x="723629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724751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7" name="矩形 86"/>
          <p:cNvSpPr/>
          <p:nvPr/>
        </p:nvSpPr>
        <p:spPr bwMode="auto">
          <a:xfrm>
            <a:off x="7668344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16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8" name="文字方塊 87"/>
          <p:cNvSpPr txBox="1"/>
          <p:nvPr/>
        </p:nvSpPr>
        <p:spPr>
          <a:xfrm>
            <a:off x="7679565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9" name="矩形 88"/>
          <p:cNvSpPr/>
          <p:nvPr/>
        </p:nvSpPr>
        <p:spPr bwMode="auto">
          <a:xfrm>
            <a:off x="118762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0" name="文字方塊 89"/>
          <p:cNvSpPr txBox="1"/>
          <p:nvPr/>
        </p:nvSpPr>
        <p:spPr>
          <a:xfrm>
            <a:off x="123475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1" name="矩形 90"/>
          <p:cNvSpPr/>
          <p:nvPr/>
        </p:nvSpPr>
        <p:spPr bwMode="auto">
          <a:xfrm>
            <a:off x="161967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2" name="文字方塊 91"/>
          <p:cNvSpPr txBox="1"/>
          <p:nvPr/>
        </p:nvSpPr>
        <p:spPr>
          <a:xfrm>
            <a:off x="166680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3" name="矩形 92"/>
          <p:cNvSpPr/>
          <p:nvPr/>
        </p:nvSpPr>
        <p:spPr bwMode="auto">
          <a:xfrm>
            <a:off x="205172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13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4" name="文字方塊 93"/>
          <p:cNvSpPr txBox="1"/>
          <p:nvPr/>
        </p:nvSpPr>
        <p:spPr>
          <a:xfrm>
            <a:off x="209885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5" name="矩形 94"/>
          <p:cNvSpPr/>
          <p:nvPr/>
        </p:nvSpPr>
        <p:spPr bwMode="auto">
          <a:xfrm>
            <a:off x="248376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6" name="文字方塊 95"/>
          <p:cNvSpPr txBox="1"/>
          <p:nvPr/>
        </p:nvSpPr>
        <p:spPr>
          <a:xfrm>
            <a:off x="253090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7" name="文字方塊 96"/>
          <p:cNvSpPr txBox="1"/>
          <p:nvPr/>
        </p:nvSpPr>
        <p:spPr>
          <a:xfrm>
            <a:off x="4788024" y="17635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8" name="文字方塊 97"/>
          <p:cNvSpPr txBox="1"/>
          <p:nvPr/>
        </p:nvSpPr>
        <p:spPr>
          <a:xfrm>
            <a:off x="255577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9" name="文字方塊 98"/>
          <p:cNvSpPr txBox="1"/>
          <p:nvPr/>
        </p:nvSpPr>
        <p:spPr>
          <a:xfrm>
            <a:off x="651621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0" name="文字方塊 99"/>
          <p:cNvSpPr txBox="1"/>
          <p:nvPr/>
        </p:nvSpPr>
        <p:spPr>
          <a:xfrm>
            <a:off x="1691680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1" name="文字方塊 100"/>
          <p:cNvSpPr txBox="1"/>
          <p:nvPr/>
        </p:nvSpPr>
        <p:spPr>
          <a:xfrm>
            <a:off x="3923928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5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2" name="文字方塊 101"/>
          <p:cNvSpPr txBox="1"/>
          <p:nvPr/>
        </p:nvSpPr>
        <p:spPr>
          <a:xfrm>
            <a:off x="5148064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3" name="文字方塊 102"/>
          <p:cNvSpPr txBox="1"/>
          <p:nvPr/>
        </p:nvSpPr>
        <p:spPr>
          <a:xfrm>
            <a:off x="7380312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7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4" name="文字方塊 103"/>
          <p:cNvSpPr txBox="1"/>
          <p:nvPr/>
        </p:nvSpPr>
        <p:spPr>
          <a:xfrm>
            <a:off x="1259632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8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5" name="文字方塊 104"/>
          <p:cNvSpPr txBox="1"/>
          <p:nvPr/>
        </p:nvSpPr>
        <p:spPr>
          <a:xfrm>
            <a:off x="2627784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9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6" name="文字方塊 105"/>
          <p:cNvSpPr txBox="1"/>
          <p:nvPr/>
        </p:nvSpPr>
        <p:spPr>
          <a:xfrm>
            <a:off x="2915816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10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3" name="文字方塊 112"/>
          <p:cNvSpPr txBox="1"/>
          <p:nvPr/>
        </p:nvSpPr>
        <p:spPr>
          <a:xfrm>
            <a:off x="428396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4" name="文字方塊 113"/>
          <p:cNvSpPr txBox="1"/>
          <p:nvPr/>
        </p:nvSpPr>
        <p:spPr>
          <a:xfrm>
            <a:off x="464400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5" name="文字方塊 114"/>
          <p:cNvSpPr txBox="1"/>
          <p:nvPr/>
        </p:nvSpPr>
        <p:spPr>
          <a:xfrm>
            <a:off x="899592" y="550794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6" name="文字方塊 115"/>
          <p:cNvSpPr txBox="1"/>
          <p:nvPr/>
        </p:nvSpPr>
        <p:spPr>
          <a:xfrm>
            <a:off x="601216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7" name="文字方塊 116"/>
          <p:cNvSpPr txBox="1"/>
          <p:nvPr/>
        </p:nvSpPr>
        <p:spPr>
          <a:xfrm>
            <a:off x="637220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8" name="文字方塊 117"/>
          <p:cNvSpPr txBox="1"/>
          <p:nvPr/>
        </p:nvSpPr>
        <p:spPr>
          <a:xfrm>
            <a:off x="7740352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15</a:t>
            </a:r>
            <a:endParaRPr lang="zh-TW" alt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Heapsort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cxnSp>
        <p:nvCxnSpPr>
          <p:cNvPr id="10" name="直線接點 9"/>
          <p:cNvCxnSpPr>
            <a:stCxn id="17" idx="5"/>
            <a:endCxn id="18" idx="1"/>
          </p:cNvCxnSpPr>
          <p:nvPr/>
        </p:nvCxnSpPr>
        <p:spPr bwMode="auto">
          <a:xfrm>
            <a:off x="4919685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6647877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2699792" y="292494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427984" y="2060848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stCxn id="17" idx="3"/>
            <a:endCxn id="13" idx="7"/>
          </p:cNvCxnSpPr>
          <p:nvPr/>
        </p:nvCxnSpPr>
        <p:spPr bwMode="auto">
          <a:xfrm flipH="1">
            <a:off x="3191493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6156176" y="292494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7020272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563888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191493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0" name="橢圓 19"/>
          <p:cNvSpPr/>
          <p:nvPr/>
        </p:nvSpPr>
        <p:spPr bwMode="auto">
          <a:xfrm>
            <a:off x="1835696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>
            <a:stCxn id="13" idx="3"/>
            <a:endCxn id="20" idx="0"/>
          </p:cNvCxnSpPr>
          <p:nvPr/>
        </p:nvCxnSpPr>
        <p:spPr bwMode="auto">
          <a:xfrm flipH="1">
            <a:off x="2123728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140364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7" name="直線接點 26"/>
          <p:cNvCxnSpPr>
            <a:stCxn id="20" idx="3"/>
            <a:endCxn id="26" idx="0"/>
          </p:cNvCxnSpPr>
          <p:nvPr/>
        </p:nvCxnSpPr>
        <p:spPr bwMode="auto">
          <a:xfrm flipH="1">
            <a:off x="1691680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4" name="橢圓 23"/>
          <p:cNvSpPr/>
          <p:nvPr/>
        </p:nvSpPr>
        <p:spPr bwMode="auto">
          <a:xfrm>
            <a:off x="226774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0" idx="5"/>
            <a:endCxn id="24" idx="0"/>
          </p:cNvCxnSpPr>
          <p:nvPr/>
        </p:nvCxnSpPr>
        <p:spPr bwMode="auto">
          <a:xfrm>
            <a:off x="2327397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8" name="橢圓 27"/>
          <p:cNvSpPr/>
          <p:nvPr/>
        </p:nvSpPr>
        <p:spPr bwMode="auto">
          <a:xfrm>
            <a:off x="1115616" y="5805264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9" name="直線接點 28"/>
          <p:cNvCxnSpPr>
            <a:stCxn id="26" idx="3"/>
            <a:endCxn id="28" idx="0"/>
          </p:cNvCxnSpPr>
          <p:nvPr/>
        </p:nvCxnSpPr>
        <p:spPr bwMode="auto">
          <a:xfrm flipH="1">
            <a:off x="1403648" y="5288853"/>
            <a:ext cx="84363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0" name="橢圓 29"/>
          <p:cNvSpPr/>
          <p:nvPr/>
        </p:nvSpPr>
        <p:spPr bwMode="auto">
          <a:xfrm>
            <a:off x="5292080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1" name="直線接點 30"/>
          <p:cNvCxnSpPr>
            <a:stCxn id="18" idx="3"/>
            <a:endCxn id="30" idx="0"/>
          </p:cNvCxnSpPr>
          <p:nvPr/>
        </p:nvCxnSpPr>
        <p:spPr bwMode="auto">
          <a:xfrm flipH="1">
            <a:off x="5580112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9" name="橢圓 38"/>
          <p:cNvSpPr/>
          <p:nvPr/>
        </p:nvSpPr>
        <p:spPr bwMode="auto">
          <a:xfrm>
            <a:off x="313184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995936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4860032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572412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3" name="橢圓 42"/>
          <p:cNvSpPr/>
          <p:nvPr/>
        </p:nvSpPr>
        <p:spPr bwMode="auto">
          <a:xfrm>
            <a:off x="658822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4" name="橢圓 43"/>
          <p:cNvSpPr/>
          <p:nvPr/>
        </p:nvSpPr>
        <p:spPr bwMode="auto">
          <a:xfrm>
            <a:off x="7452320" y="4797152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46" name="直線接點 45"/>
          <p:cNvCxnSpPr>
            <a:stCxn id="15" idx="3"/>
            <a:endCxn id="39" idx="0"/>
          </p:cNvCxnSpPr>
          <p:nvPr/>
        </p:nvCxnSpPr>
        <p:spPr bwMode="auto">
          <a:xfrm flipH="1">
            <a:off x="3419872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9" name="直線接點 48"/>
          <p:cNvCxnSpPr>
            <a:stCxn id="15" idx="5"/>
            <a:endCxn id="40" idx="0"/>
          </p:cNvCxnSpPr>
          <p:nvPr/>
        </p:nvCxnSpPr>
        <p:spPr bwMode="auto">
          <a:xfrm>
            <a:off x="4055589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2" name="直線接點 51"/>
          <p:cNvCxnSpPr>
            <a:stCxn id="30" idx="3"/>
            <a:endCxn id="41" idx="0"/>
          </p:cNvCxnSpPr>
          <p:nvPr/>
        </p:nvCxnSpPr>
        <p:spPr bwMode="auto">
          <a:xfrm flipH="1">
            <a:off x="5148064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5" name="直線接點 54"/>
          <p:cNvCxnSpPr>
            <a:stCxn id="22" idx="3"/>
            <a:endCxn id="43" idx="0"/>
          </p:cNvCxnSpPr>
          <p:nvPr/>
        </p:nvCxnSpPr>
        <p:spPr bwMode="auto">
          <a:xfrm flipH="1">
            <a:off x="6876256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8" name="直線接點 57"/>
          <p:cNvCxnSpPr>
            <a:stCxn id="30" idx="5"/>
            <a:endCxn id="42" idx="0"/>
          </p:cNvCxnSpPr>
          <p:nvPr/>
        </p:nvCxnSpPr>
        <p:spPr bwMode="auto">
          <a:xfrm>
            <a:off x="5783781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62" name="直線接點 61"/>
          <p:cNvCxnSpPr>
            <a:stCxn id="22" idx="5"/>
            <a:endCxn id="44" idx="0"/>
          </p:cNvCxnSpPr>
          <p:nvPr/>
        </p:nvCxnSpPr>
        <p:spPr bwMode="auto">
          <a:xfrm>
            <a:off x="7511973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65" name="矩形 64"/>
          <p:cNvSpPr/>
          <p:nvPr/>
        </p:nvSpPr>
        <p:spPr bwMode="auto">
          <a:xfrm>
            <a:off x="291581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2962950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7" name="矩形 66"/>
          <p:cNvSpPr/>
          <p:nvPr/>
        </p:nvSpPr>
        <p:spPr bwMode="auto">
          <a:xfrm>
            <a:off x="334786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339499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9" name="矩形 68"/>
          <p:cNvSpPr/>
          <p:nvPr/>
        </p:nvSpPr>
        <p:spPr bwMode="auto">
          <a:xfrm>
            <a:off x="377991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382704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7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1" name="矩形 70"/>
          <p:cNvSpPr/>
          <p:nvPr/>
        </p:nvSpPr>
        <p:spPr bwMode="auto">
          <a:xfrm>
            <a:off x="421196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425909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8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3" name="矩形 72"/>
          <p:cNvSpPr/>
          <p:nvPr/>
        </p:nvSpPr>
        <p:spPr bwMode="auto">
          <a:xfrm>
            <a:off x="464400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469114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9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5" name="矩形 74"/>
          <p:cNvSpPr/>
          <p:nvPr/>
        </p:nvSpPr>
        <p:spPr bwMode="auto">
          <a:xfrm>
            <a:off x="507605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508727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10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7" name="矩形 76"/>
          <p:cNvSpPr/>
          <p:nvPr/>
        </p:nvSpPr>
        <p:spPr bwMode="auto">
          <a:xfrm>
            <a:off x="550810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8" name="文字方塊 77"/>
          <p:cNvSpPr txBox="1"/>
          <p:nvPr/>
        </p:nvSpPr>
        <p:spPr>
          <a:xfrm>
            <a:off x="5508104" y="764704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9" name="矩形 78"/>
          <p:cNvSpPr/>
          <p:nvPr/>
        </p:nvSpPr>
        <p:spPr bwMode="auto">
          <a:xfrm>
            <a:off x="594015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0" name="文字方塊 79"/>
          <p:cNvSpPr txBox="1"/>
          <p:nvPr/>
        </p:nvSpPr>
        <p:spPr>
          <a:xfrm>
            <a:off x="5951373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1" name="矩形 80"/>
          <p:cNvSpPr/>
          <p:nvPr/>
        </p:nvSpPr>
        <p:spPr bwMode="auto">
          <a:xfrm>
            <a:off x="637220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2" name="文字方塊 81"/>
          <p:cNvSpPr txBox="1"/>
          <p:nvPr/>
        </p:nvSpPr>
        <p:spPr>
          <a:xfrm>
            <a:off x="6383421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3" name="矩形 82"/>
          <p:cNvSpPr/>
          <p:nvPr/>
        </p:nvSpPr>
        <p:spPr bwMode="auto">
          <a:xfrm>
            <a:off x="680424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4" name="文字方塊 83"/>
          <p:cNvSpPr txBox="1"/>
          <p:nvPr/>
        </p:nvSpPr>
        <p:spPr>
          <a:xfrm>
            <a:off x="6815469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5" name="矩形 84"/>
          <p:cNvSpPr/>
          <p:nvPr/>
        </p:nvSpPr>
        <p:spPr bwMode="auto">
          <a:xfrm>
            <a:off x="7236296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724751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7" name="矩形 86"/>
          <p:cNvSpPr/>
          <p:nvPr/>
        </p:nvSpPr>
        <p:spPr bwMode="auto">
          <a:xfrm>
            <a:off x="7668344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16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8" name="文字方塊 87"/>
          <p:cNvSpPr txBox="1"/>
          <p:nvPr/>
        </p:nvSpPr>
        <p:spPr>
          <a:xfrm>
            <a:off x="7679565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9" name="矩形 88"/>
          <p:cNvSpPr/>
          <p:nvPr/>
        </p:nvSpPr>
        <p:spPr bwMode="auto">
          <a:xfrm>
            <a:off x="1187624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0" name="文字方塊 89"/>
          <p:cNvSpPr txBox="1"/>
          <p:nvPr/>
        </p:nvSpPr>
        <p:spPr>
          <a:xfrm>
            <a:off x="123475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1" name="矩形 90"/>
          <p:cNvSpPr/>
          <p:nvPr/>
        </p:nvSpPr>
        <p:spPr bwMode="auto">
          <a:xfrm>
            <a:off x="161967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2" name="文字方塊 91"/>
          <p:cNvSpPr txBox="1"/>
          <p:nvPr/>
        </p:nvSpPr>
        <p:spPr>
          <a:xfrm>
            <a:off x="166680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3" name="矩形 92"/>
          <p:cNvSpPr/>
          <p:nvPr/>
        </p:nvSpPr>
        <p:spPr bwMode="auto">
          <a:xfrm>
            <a:off x="205172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13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4" name="文字方塊 93"/>
          <p:cNvSpPr txBox="1"/>
          <p:nvPr/>
        </p:nvSpPr>
        <p:spPr>
          <a:xfrm>
            <a:off x="209885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5" name="矩形 94"/>
          <p:cNvSpPr/>
          <p:nvPr/>
        </p:nvSpPr>
        <p:spPr bwMode="auto">
          <a:xfrm>
            <a:off x="248376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6" name="文字方塊 95"/>
          <p:cNvSpPr txBox="1"/>
          <p:nvPr/>
        </p:nvSpPr>
        <p:spPr>
          <a:xfrm>
            <a:off x="253090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7" name="文字方塊 96"/>
          <p:cNvSpPr txBox="1"/>
          <p:nvPr/>
        </p:nvSpPr>
        <p:spPr>
          <a:xfrm>
            <a:off x="4788024" y="17635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8" name="文字方塊 97"/>
          <p:cNvSpPr txBox="1"/>
          <p:nvPr/>
        </p:nvSpPr>
        <p:spPr>
          <a:xfrm>
            <a:off x="255577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9" name="文字方塊 98"/>
          <p:cNvSpPr txBox="1"/>
          <p:nvPr/>
        </p:nvSpPr>
        <p:spPr>
          <a:xfrm>
            <a:off x="651621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0" name="文字方塊 99"/>
          <p:cNvSpPr txBox="1"/>
          <p:nvPr/>
        </p:nvSpPr>
        <p:spPr>
          <a:xfrm>
            <a:off x="1691680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1" name="文字方塊 100"/>
          <p:cNvSpPr txBox="1"/>
          <p:nvPr/>
        </p:nvSpPr>
        <p:spPr>
          <a:xfrm>
            <a:off x="3923928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5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2" name="文字方塊 101"/>
          <p:cNvSpPr txBox="1"/>
          <p:nvPr/>
        </p:nvSpPr>
        <p:spPr>
          <a:xfrm>
            <a:off x="5148064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3" name="文字方塊 102"/>
          <p:cNvSpPr txBox="1"/>
          <p:nvPr/>
        </p:nvSpPr>
        <p:spPr>
          <a:xfrm>
            <a:off x="7380312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7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4" name="文字方塊 103"/>
          <p:cNvSpPr txBox="1"/>
          <p:nvPr/>
        </p:nvSpPr>
        <p:spPr>
          <a:xfrm>
            <a:off x="1259632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8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5" name="文字方塊 104"/>
          <p:cNvSpPr txBox="1"/>
          <p:nvPr/>
        </p:nvSpPr>
        <p:spPr>
          <a:xfrm>
            <a:off x="2627784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9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6" name="文字方塊 105"/>
          <p:cNvSpPr txBox="1"/>
          <p:nvPr/>
        </p:nvSpPr>
        <p:spPr>
          <a:xfrm>
            <a:off x="2915816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10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3" name="文字方塊 112"/>
          <p:cNvSpPr txBox="1"/>
          <p:nvPr/>
        </p:nvSpPr>
        <p:spPr>
          <a:xfrm>
            <a:off x="428396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4" name="文字方塊 113"/>
          <p:cNvSpPr txBox="1"/>
          <p:nvPr/>
        </p:nvSpPr>
        <p:spPr>
          <a:xfrm>
            <a:off x="464400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5" name="文字方塊 114"/>
          <p:cNvSpPr txBox="1"/>
          <p:nvPr/>
        </p:nvSpPr>
        <p:spPr>
          <a:xfrm>
            <a:off x="899592" y="550794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6" name="文字方塊 115"/>
          <p:cNvSpPr txBox="1"/>
          <p:nvPr/>
        </p:nvSpPr>
        <p:spPr>
          <a:xfrm>
            <a:off x="601216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7" name="文字方塊 116"/>
          <p:cNvSpPr txBox="1"/>
          <p:nvPr/>
        </p:nvSpPr>
        <p:spPr>
          <a:xfrm>
            <a:off x="637220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8" name="文字方塊 117"/>
          <p:cNvSpPr txBox="1"/>
          <p:nvPr/>
        </p:nvSpPr>
        <p:spPr>
          <a:xfrm>
            <a:off x="7740352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15</a:t>
            </a:r>
            <a:endParaRPr lang="zh-TW" alt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Heapsort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  <p:cxnSp>
        <p:nvCxnSpPr>
          <p:cNvPr id="10" name="直線接點 9"/>
          <p:cNvCxnSpPr>
            <a:stCxn id="17" idx="5"/>
            <a:endCxn id="18" idx="1"/>
          </p:cNvCxnSpPr>
          <p:nvPr/>
        </p:nvCxnSpPr>
        <p:spPr bwMode="auto">
          <a:xfrm>
            <a:off x="4919685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6647877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2699792" y="292494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427984" y="2060848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stCxn id="17" idx="3"/>
            <a:endCxn id="13" idx="7"/>
          </p:cNvCxnSpPr>
          <p:nvPr/>
        </p:nvCxnSpPr>
        <p:spPr bwMode="auto">
          <a:xfrm flipH="1">
            <a:off x="3191493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6156176" y="292494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7020272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563888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191493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0" name="橢圓 19"/>
          <p:cNvSpPr/>
          <p:nvPr/>
        </p:nvSpPr>
        <p:spPr bwMode="auto">
          <a:xfrm>
            <a:off x="1835696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>
            <a:stCxn id="13" idx="3"/>
            <a:endCxn id="20" idx="0"/>
          </p:cNvCxnSpPr>
          <p:nvPr/>
        </p:nvCxnSpPr>
        <p:spPr bwMode="auto">
          <a:xfrm flipH="1">
            <a:off x="2123728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140364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7" name="直線接點 26"/>
          <p:cNvCxnSpPr>
            <a:stCxn id="20" idx="3"/>
            <a:endCxn id="26" idx="0"/>
          </p:cNvCxnSpPr>
          <p:nvPr/>
        </p:nvCxnSpPr>
        <p:spPr bwMode="auto">
          <a:xfrm flipH="1">
            <a:off x="1691680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4" name="橢圓 23"/>
          <p:cNvSpPr/>
          <p:nvPr/>
        </p:nvSpPr>
        <p:spPr bwMode="auto">
          <a:xfrm>
            <a:off x="226774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0" idx="5"/>
            <a:endCxn id="24" idx="0"/>
          </p:cNvCxnSpPr>
          <p:nvPr/>
        </p:nvCxnSpPr>
        <p:spPr bwMode="auto">
          <a:xfrm>
            <a:off x="2327397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8" name="橢圓 27"/>
          <p:cNvSpPr/>
          <p:nvPr/>
        </p:nvSpPr>
        <p:spPr bwMode="auto">
          <a:xfrm>
            <a:off x="1115616" y="5805264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9" name="直線接點 28"/>
          <p:cNvCxnSpPr>
            <a:stCxn id="26" idx="3"/>
            <a:endCxn id="28" idx="0"/>
          </p:cNvCxnSpPr>
          <p:nvPr/>
        </p:nvCxnSpPr>
        <p:spPr bwMode="auto">
          <a:xfrm flipH="1">
            <a:off x="1403648" y="5288853"/>
            <a:ext cx="84363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0" name="橢圓 29"/>
          <p:cNvSpPr/>
          <p:nvPr/>
        </p:nvSpPr>
        <p:spPr bwMode="auto">
          <a:xfrm>
            <a:off x="5292080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1" name="直線接點 30"/>
          <p:cNvCxnSpPr>
            <a:stCxn id="18" idx="3"/>
            <a:endCxn id="30" idx="0"/>
          </p:cNvCxnSpPr>
          <p:nvPr/>
        </p:nvCxnSpPr>
        <p:spPr bwMode="auto">
          <a:xfrm flipH="1">
            <a:off x="5580112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9" name="橢圓 38"/>
          <p:cNvSpPr/>
          <p:nvPr/>
        </p:nvSpPr>
        <p:spPr bwMode="auto">
          <a:xfrm>
            <a:off x="313184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995936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4860032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572412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3" name="橢圓 42"/>
          <p:cNvSpPr/>
          <p:nvPr/>
        </p:nvSpPr>
        <p:spPr bwMode="auto">
          <a:xfrm>
            <a:off x="658822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4" name="橢圓 43"/>
          <p:cNvSpPr/>
          <p:nvPr/>
        </p:nvSpPr>
        <p:spPr bwMode="auto">
          <a:xfrm>
            <a:off x="7452320" y="4797152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46" name="直線接點 45"/>
          <p:cNvCxnSpPr>
            <a:stCxn id="15" idx="3"/>
            <a:endCxn id="39" idx="0"/>
          </p:cNvCxnSpPr>
          <p:nvPr/>
        </p:nvCxnSpPr>
        <p:spPr bwMode="auto">
          <a:xfrm flipH="1">
            <a:off x="3419872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9" name="直線接點 48"/>
          <p:cNvCxnSpPr>
            <a:stCxn id="15" idx="5"/>
            <a:endCxn id="40" idx="0"/>
          </p:cNvCxnSpPr>
          <p:nvPr/>
        </p:nvCxnSpPr>
        <p:spPr bwMode="auto">
          <a:xfrm>
            <a:off x="4055589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2" name="直線接點 51"/>
          <p:cNvCxnSpPr>
            <a:stCxn id="30" idx="3"/>
            <a:endCxn id="41" idx="0"/>
          </p:cNvCxnSpPr>
          <p:nvPr/>
        </p:nvCxnSpPr>
        <p:spPr bwMode="auto">
          <a:xfrm flipH="1">
            <a:off x="5148064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5" name="直線接點 54"/>
          <p:cNvCxnSpPr>
            <a:stCxn id="22" idx="3"/>
            <a:endCxn id="43" idx="0"/>
          </p:cNvCxnSpPr>
          <p:nvPr/>
        </p:nvCxnSpPr>
        <p:spPr bwMode="auto">
          <a:xfrm flipH="1">
            <a:off x="6876256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8" name="直線接點 57"/>
          <p:cNvCxnSpPr>
            <a:stCxn id="30" idx="5"/>
            <a:endCxn id="42" idx="0"/>
          </p:cNvCxnSpPr>
          <p:nvPr/>
        </p:nvCxnSpPr>
        <p:spPr bwMode="auto">
          <a:xfrm>
            <a:off x="5783781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62" name="直線接點 61"/>
          <p:cNvCxnSpPr>
            <a:stCxn id="22" idx="5"/>
            <a:endCxn id="44" idx="0"/>
          </p:cNvCxnSpPr>
          <p:nvPr/>
        </p:nvCxnSpPr>
        <p:spPr bwMode="auto">
          <a:xfrm>
            <a:off x="7511973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65" name="矩形 64"/>
          <p:cNvSpPr/>
          <p:nvPr/>
        </p:nvSpPr>
        <p:spPr bwMode="auto">
          <a:xfrm>
            <a:off x="291581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2962950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7" name="矩形 66"/>
          <p:cNvSpPr/>
          <p:nvPr/>
        </p:nvSpPr>
        <p:spPr bwMode="auto">
          <a:xfrm>
            <a:off x="334786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339499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9" name="矩形 68"/>
          <p:cNvSpPr/>
          <p:nvPr/>
        </p:nvSpPr>
        <p:spPr bwMode="auto">
          <a:xfrm>
            <a:off x="377991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382704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7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1" name="矩形 70"/>
          <p:cNvSpPr/>
          <p:nvPr/>
        </p:nvSpPr>
        <p:spPr bwMode="auto">
          <a:xfrm>
            <a:off x="421196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425909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8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3" name="矩形 72"/>
          <p:cNvSpPr/>
          <p:nvPr/>
        </p:nvSpPr>
        <p:spPr bwMode="auto">
          <a:xfrm>
            <a:off x="464400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469114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9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5" name="矩形 74"/>
          <p:cNvSpPr/>
          <p:nvPr/>
        </p:nvSpPr>
        <p:spPr bwMode="auto">
          <a:xfrm>
            <a:off x="507605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508727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10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7" name="矩形 76"/>
          <p:cNvSpPr/>
          <p:nvPr/>
        </p:nvSpPr>
        <p:spPr bwMode="auto">
          <a:xfrm>
            <a:off x="550810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8" name="文字方塊 77"/>
          <p:cNvSpPr txBox="1"/>
          <p:nvPr/>
        </p:nvSpPr>
        <p:spPr>
          <a:xfrm>
            <a:off x="5508104" y="764704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9" name="矩形 78"/>
          <p:cNvSpPr/>
          <p:nvPr/>
        </p:nvSpPr>
        <p:spPr bwMode="auto">
          <a:xfrm>
            <a:off x="594015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0" name="文字方塊 79"/>
          <p:cNvSpPr txBox="1"/>
          <p:nvPr/>
        </p:nvSpPr>
        <p:spPr>
          <a:xfrm>
            <a:off x="5951373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1" name="矩形 80"/>
          <p:cNvSpPr/>
          <p:nvPr/>
        </p:nvSpPr>
        <p:spPr bwMode="auto">
          <a:xfrm>
            <a:off x="637220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2" name="文字方塊 81"/>
          <p:cNvSpPr txBox="1"/>
          <p:nvPr/>
        </p:nvSpPr>
        <p:spPr>
          <a:xfrm>
            <a:off x="6383421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3" name="矩形 82"/>
          <p:cNvSpPr/>
          <p:nvPr/>
        </p:nvSpPr>
        <p:spPr bwMode="auto">
          <a:xfrm>
            <a:off x="680424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4" name="文字方塊 83"/>
          <p:cNvSpPr txBox="1"/>
          <p:nvPr/>
        </p:nvSpPr>
        <p:spPr>
          <a:xfrm>
            <a:off x="6815469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5" name="矩形 84"/>
          <p:cNvSpPr/>
          <p:nvPr/>
        </p:nvSpPr>
        <p:spPr bwMode="auto">
          <a:xfrm>
            <a:off x="7236296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724751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7" name="矩形 86"/>
          <p:cNvSpPr/>
          <p:nvPr/>
        </p:nvSpPr>
        <p:spPr bwMode="auto">
          <a:xfrm>
            <a:off x="7668344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16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8" name="文字方塊 87"/>
          <p:cNvSpPr txBox="1"/>
          <p:nvPr/>
        </p:nvSpPr>
        <p:spPr>
          <a:xfrm>
            <a:off x="7679565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9" name="矩形 88"/>
          <p:cNvSpPr/>
          <p:nvPr/>
        </p:nvSpPr>
        <p:spPr bwMode="auto">
          <a:xfrm>
            <a:off x="118762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0" name="文字方塊 89"/>
          <p:cNvSpPr txBox="1"/>
          <p:nvPr/>
        </p:nvSpPr>
        <p:spPr>
          <a:xfrm>
            <a:off x="123475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1" name="矩形 90"/>
          <p:cNvSpPr/>
          <p:nvPr/>
        </p:nvSpPr>
        <p:spPr bwMode="auto">
          <a:xfrm>
            <a:off x="161967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2" name="文字方塊 91"/>
          <p:cNvSpPr txBox="1"/>
          <p:nvPr/>
        </p:nvSpPr>
        <p:spPr>
          <a:xfrm>
            <a:off x="166680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3" name="矩形 92"/>
          <p:cNvSpPr/>
          <p:nvPr/>
        </p:nvSpPr>
        <p:spPr bwMode="auto">
          <a:xfrm>
            <a:off x="205172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13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4" name="文字方塊 93"/>
          <p:cNvSpPr txBox="1"/>
          <p:nvPr/>
        </p:nvSpPr>
        <p:spPr>
          <a:xfrm>
            <a:off x="209885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5" name="矩形 94"/>
          <p:cNvSpPr/>
          <p:nvPr/>
        </p:nvSpPr>
        <p:spPr bwMode="auto">
          <a:xfrm>
            <a:off x="248376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6" name="文字方塊 95"/>
          <p:cNvSpPr txBox="1"/>
          <p:nvPr/>
        </p:nvSpPr>
        <p:spPr>
          <a:xfrm>
            <a:off x="253090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7" name="文字方塊 96"/>
          <p:cNvSpPr txBox="1"/>
          <p:nvPr/>
        </p:nvSpPr>
        <p:spPr>
          <a:xfrm>
            <a:off x="4788024" y="17635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8" name="文字方塊 97"/>
          <p:cNvSpPr txBox="1"/>
          <p:nvPr/>
        </p:nvSpPr>
        <p:spPr>
          <a:xfrm>
            <a:off x="255577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9" name="文字方塊 98"/>
          <p:cNvSpPr txBox="1"/>
          <p:nvPr/>
        </p:nvSpPr>
        <p:spPr>
          <a:xfrm>
            <a:off x="651621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0" name="文字方塊 99"/>
          <p:cNvSpPr txBox="1"/>
          <p:nvPr/>
        </p:nvSpPr>
        <p:spPr>
          <a:xfrm>
            <a:off x="1691680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1" name="文字方塊 100"/>
          <p:cNvSpPr txBox="1"/>
          <p:nvPr/>
        </p:nvSpPr>
        <p:spPr>
          <a:xfrm>
            <a:off x="3923928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5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2" name="文字方塊 101"/>
          <p:cNvSpPr txBox="1"/>
          <p:nvPr/>
        </p:nvSpPr>
        <p:spPr>
          <a:xfrm>
            <a:off x="5148064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3" name="文字方塊 102"/>
          <p:cNvSpPr txBox="1"/>
          <p:nvPr/>
        </p:nvSpPr>
        <p:spPr>
          <a:xfrm>
            <a:off x="7380312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7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4" name="文字方塊 103"/>
          <p:cNvSpPr txBox="1"/>
          <p:nvPr/>
        </p:nvSpPr>
        <p:spPr>
          <a:xfrm>
            <a:off x="1259632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8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5" name="文字方塊 104"/>
          <p:cNvSpPr txBox="1"/>
          <p:nvPr/>
        </p:nvSpPr>
        <p:spPr>
          <a:xfrm>
            <a:off x="2627784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9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6" name="文字方塊 105"/>
          <p:cNvSpPr txBox="1"/>
          <p:nvPr/>
        </p:nvSpPr>
        <p:spPr>
          <a:xfrm>
            <a:off x="2915816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10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3" name="文字方塊 112"/>
          <p:cNvSpPr txBox="1"/>
          <p:nvPr/>
        </p:nvSpPr>
        <p:spPr>
          <a:xfrm>
            <a:off x="428396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4" name="文字方塊 113"/>
          <p:cNvSpPr txBox="1"/>
          <p:nvPr/>
        </p:nvSpPr>
        <p:spPr>
          <a:xfrm>
            <a:off x="464400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5" name="文字方塊 114"/>
          <p:cNvSpPr txBox="1"/>
          <p:nvPr/>
        </p:nvSpPr>
        <p:spPr>
          <a:xfrm>
            <a:off x="899592" y="550794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6" name="文字方塊 115"/>
          <p:cNvSpPr txBox="1"/>
          <p:nvPr/>
        </p:nvSpPr>
        <p:spPr>
          <a:xfrm>
            <a:off x="601216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7" name="文字方塊 116"/>
          <p:cNvSpPr txBox="1"/>
          <p:nvPr/>
        </p:nvSpPr>
        <p:spPr>
          <a:xfrm>
            <a:off x="637220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8" name="文字方塊 117"/>
          <p:cNvSpPr txBox="1"/>
          <p:nvPr/>
        </p:nvSpPr>
        <p:spPr>
          <a:xfrm>
            <a:off x="7740352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15</a:t>
            </a:r>
            <a:endParaRPr lang="zh-TW" alt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Heapsort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  <p:cxnSp>
        <p:nvCxnSpPr>
          <p:cNvPr id="10" name="直線接點 9"/>
          <p:cNvCxnSpPr>
            <a:stCxn id="17" idx="5"/>
            <a:endCxn id="18" idx="1"/>
          </p:cNvCxnSpPr>
          <p:nvPr/>
        </p:nvCxnSpPr>
        <p:spPr bwMode="auto">
          <a:xfrm>
            <a:off x="4919685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6647877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2699792" y="292494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427984" y="2060848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stCxn id="17" idx="3"/>
            <a:endCxn id="13" idx="7"/>
          </p:cNvCxnSpPr>
          <p:nvPr/>
        </p:nvCxnSpPr>
        <p:spPr bwMode="auto">
          <a:xfrm flipH="1">
            <a:off x="3191493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6156176" y="292494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7020272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563888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191493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0" name="橢圓 19"/>
          <p:cNvSpPr/>
          <p:nvPr/>
        </p:nvSpPr>
        <p:spPr bwMode="auto">
          <a:xfrm>
            <a:off x="1835696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>
            <a:stCxn id="13" idx="3"/>
            <a:endCxn id="20" idx="0"/>
          </p:cNvCxnSpPr>
          <p:nvPr/>
        </p:nvCxnSpPr>
        <p:spPr bwMode="auto">
          <a:xfrm flipH="1">
            <a:off x="2123728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140364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7" name="直線接點 26"/>
          <p:cNvCxnSpPr>
            <a:stCxn id="20" idx="3"/>
            <a:endCxn id="26" idx="0"/>
          </p:cNvCxnSpPr>
          <p:nvPr/>
        </p:nvCxnSpPr>
        <p:spPr bwMode="auto">
          <a:xfrm flipH="1">
            <a:off x="1691680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4" name="橢圓 23"/>
          <p:cNvSpPr/>
          <p:nvPr/>
        </p:nvSpPr>
        <p:spPr bwMode="auto">
          <a:xfrm>
            <a:off x="226774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0" idx="5"/>
            <a:endCxn id="24" idx="0"/>
          </p:cNvCxnSpPr>
          <p:nvPr/>
        </p:nvCxnSpPr>
        <p:spPr bwMode="auto">
          <a:xfrm>
            <a:off x="2327397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8" name="橢圓 27"/>
          <p:cNvSpPr/>
          <p:nvPr/>
        </p:nvSpPr>
        <p:spPr bwMode="auto">
          <a:xfrm>
            <a:off x="1115616" y="5805264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9" name="直線接點 28"/>
          <p:cNvCxnSpPr>
            <a:stCxn id="26" idx="3"/>
            <a:endCxn id="28" idx="0"/>
          </p:cNvCxnSpPr>
          <p:nvPr/>
        </p:nvCxnSpPr>
        <p:spPr bwMode="auto">
          <a:xfrm flipH="1">
            <a:off x="1403648" y="5288853"/>
            <a:ext cx="84363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0" name="橢圓 29"/>
          <p:cNvSpPr/>
          <p:nvPr/>
        </p:nvSpPr>
        <p:spPr bwMode="auto">
          <a:xfrm>
            <a:off x="5292080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1" name="直線接點 30"/>
          <p:cNvCxnSpPr>
            <a:stCxn id="18" idx="3"/>
            <a:endCxn id="30" idx="0"/>
          </p:cNvCxnSpPr>
          <p:nvPr/>
        </p:nvCxnSpPr>
        <p:spPr bwMode="auto">
          <a:xfrm flipH="1">
            <a:off x="5580112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9" name="橢圓 38"/>
          <p:cNvSpPr/>
          <p:nvPr/>
        </p:nvSpPr>
        <p:spPr bwMode="auto">
          <a:xfrm>
            <a:off x="313184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995936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4860032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572412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3" name="橢圓 42"/>
          <p:cNvSpPr/>
          <p:nvPr/>
        </p:nvSpPr>
        <p:spPr bwMode="auto">
          <a:xfrm>
            <a:off x="6588224" y="4797152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4" name="橢圓 43"/>
          <p:cNvSpPr/>
          <p:nvPr/>
        </p:nvSpPr>
        <p:spPr bwMode="auto">
          <a:xfrm>
            <a:off x="7452320" y="4797152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46" name="直線接點 45"/>
          <p:cNvCxnSpPr>
            <a:stCxn id="15" idx="3"/>
            <a:endCxn id="39" idx="0"/>
          </p:cNvCxnSpPr>
          <p:nvPr/>
        </p:nvCxnSpPr>
        <p:spPr bwMode="auto">
          <a:xfrm flipH="1">
            <a:off x="3419872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9" name="直線接點 48"/>
          <p:cNvCxnSpPr>
            <a:stCxn id="15" idx="5"/>
            <a:endCxn id="40" idx="0"/>
          </p:cNvCxnSpPr>
          <p:nvPr/>
        </p:nvCxnSpPr>
        <p:spPr bwMode="auto">
          <a:xfrm>
            <a:off x="4055589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2" name="直線接點 51"/>
          <p:cNvCxnSpPr>
            <a:stCxn id="30" idx="3"/>
            <a:endCxn id="41" idx="0"/>
          </p:cNvCxnSpPr>
          <p:nvPr/>
        </p:nvCxnSpPr>
        <p:spPr bwMode="auto">
          <a:xfrm flipH="1">
            <a:off x="5148064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5" name="直線接點 54"/>
          <p:cNvCxnSpPr>
            <a:stCxn id="22" idx="3"/>
            <a:endCxn id="43" idx="0"/>
          </p:cNvCxnSpPr>
          <p:nvPr/>
        </p:nvCxnSpPr>
        <p:spPr bwMode="auto">
          <a:xfrm flipH="1">
            <a:off x="6876256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8" name="直線接點 57"/>
          <p:cNvCxnSpPr>
            <a:stCxn id="30" idx="5"/>
            <a:endCxn id="42" idx="0"/>
          </p:cNvCxnSpPr>
          <p:nvPr/>
        </p:nvCxnSpPr>
        <p:spPr bwMode="auto">
          <a:xfrm>
            <a:off x="5783781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62" name="直線接點 61"/>
          <p:cNvCxnSpPr>
            <a:stCxn id="22" idx="5"/>
            <a:endCxn id="44" idx="0"/>
          </p:cNvCxnSpPr>
          <p:nvPr/>
        </p:nvCxnSpPr>
        <p:spPr bwMode="auto">
          <a:xfrm>
            <a:off x="7511973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65" name="矩形 64"/>
          <p:cNvSpPr/>
          <p:nvPr/>
        </p:nvSpPr>
        <p:spPr bwMode="auto">
          <a:xfrm>
            <a:off x="291581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2962950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7" name="矩形 66"/>
          <p:cNvSpPr/>
          <p:nvPr/>
        </p:nvSpPr>
        <p:spPr bwMode="auto">
          <a:xfrm>
            <a:off x="334786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339499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9" name="矩形 68"/>
          <p:cNvSpPr/>
          <p:nvPr/>
        </p:nvSpPr>
        <p:spPr bwMode="auto">
          <a:xfrm>
            <a:off x="377991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382704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7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1" name="矩形 70"/>
          <p:cNvSpPr/>
          <p:nvPr/>
        </p:nvSpPr>
        <p:spPr bwMode="auto">
          <a:xfrm>
            <a:off x="421196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425909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8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3" name="矩形 72"/>
          <p:cNvSpPr/>
          <p:nvPr/>
        </p:nvSpPr>
        <p:spPr bwMode="auto">
          <a:xfrm>
            <a:off x="464400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469114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9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5" name="矩形 74"/>
          <p:cNvSpPr/>
          <p:nvPr/>
        </p:nvSpPr>
        <p:spPr bwMode="auto">
          <a:xfrm>
            <a:off x="507605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508727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10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7" name="矩形 76"/>
          <p:cNvSpPr/>
          <p:nvPr/>
        </p:nvSpPr>
        <p:spPr bwMode="auto">
          <a:xfrm>
            <a:off x="550810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8" name="文字方塊 77"/>
          <p:cNvSpPr txBox="1"/>
          <p:nvPr/>
        </p:nvSpPr>
        <p:spPr>
          <a:xfrm>
            <a:off x="5508104" y="764704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9" name="矩形 78"/>
          <p:cNvSpPr/>
          <p:nvPr/>
        </p:nvSpPr>
        <p:spPr bwMode="auto">
          <a:xfrm>
            <a:off x="594015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0" name="文字方塊 79"/>
          <p:cNvSpPr txBox="1"/>
          <p:nvPr/>
        </p:nvSpPr>
        <p:spPr>
          <a:xfrm>
            <a:off x="5951373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1" name="矩形 80"/>
          <p:cNvSpPr/>
          <p:nvPr/>
        </p:nvSpPr>
        <p:spPr bwMode="auto">
          <a:xfrm>
            <a:off x="637220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2" name="文字方塊 81"/>
          <p:cNvSpPr txBox="1"/>
          <p:nvPr/>
        </p:nvSpPr>
        <p:spPr>
          <a:xfrm>
            <a:off x="6383421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3" name="矩形 82"/>
          <p:cNvSpPr/>
          <p:nvPr/>
        </p:nvSpPr>
        <p:spPr bwMode="auto">
          <a:xfrm>
            <a:off x="6804248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4" name="文字方塊 83"/>
          <p:cNvSpPr txBox="1"/>
          <p:nvPr/>
        </p:nvSpPr>
        <p:spPr>
          <a:xfrm>
            <a:off x="6815469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5" name="矩形 84"/>
          <p:cNvSpPr/>
          <p:nvPr/>
        </p:nvSpPr>
        <p:spPr bwMode="auto">
          <a:xfrm>
            <a:off x="7236296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724751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7" name="矩形 86"/>
          <p:cNvSpPr/>
          <p:nvPr/>
        </p:nvSpPr>
        <p:spPr bwMode="auto">
          <a:xfrm>
            <a:off x="7668344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16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8" name="文字方塊 87"/>
          <p:cNvSpPr txBox="1"/>
          <p:nvPr/>
        </p:nvSpPr>
        <p:spPr>
          <a:xfrm>
            <a:off x="7679565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9" name="矩形 88"/>
          <p:cNvSpPr/>
          <p:nvPr/>
        </p:nvSpPr>
        <p:spPr bwMode="auto">
          <a:xfrm>
            <a:off x="1187624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0" name="文字方塊 89"/>
          <p:cNvSpPr txBox="1"/>
          <p:nvPr/>
        </p:nvSpPr>
        <p:spPr>
          <a:xfrm>
            <a:off x="123475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1" name="矩形 90"/>
          <p:cNvSpPr/>
          <p:nvPr/>
        </p:nvSpPr>
        <p:spPr bwMode="auto">
          <a:xfrm>
            <a:off x="161967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2" name="文字方塊 91"/>
          <p:cNvSpPr txBox="1"/>
          <p:nvPr/>
        </p:nvSpPr>
        <p:spPr>
          <a:xfrm>
            <a:off x="166680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3" name="矩形 92"/>
          <p:cNvSpPr/>
          <p:nvPr/>
        </p:nvSpPr>
        <p:spPr bwMode="auto">
          <a:xfrm>
            <a:off x="205172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13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4" name="文字方塊 93"/>
          <p:cNvSpPr txBox="1"/>
          <p:nvPr/>
        </p:nvSpPr>
        <p:spPr>
          <a:xfrm>
            <a:off x="209885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5" name="矩形 94"/>
          <p:cNvSpPr/>
          <p:nvPr/>
        </p:nvSpPr>
        <p:spPr bwMode="auto">
          <a:xfrm>
            <a:off x="248376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6" name="文字方塊 95"/>
          <p:cNvSpPr txBox="1"/>
          <p:nvPr/>
        </p:nvSpPr>
        <p:spPr>
          <a:xfrm>
            <a:off x="253090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7" name="文字方塊 96"/>
          <p:cNvSpPr txBox="1"/>
          <p:nvPr/>
        </p:nvSpPr>
        <p:spPr>
          <a:xfrm>
            <a:off x="4788024" y="17635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8" name="文字方塊 97"/>
          <p:cNvSpPr txBox="1"/>
          <p:nvPr/>
        </p:nvSpPr>
        <p:spPr>
          <a:xfrm>
            <a:off x="255577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9" name="文字方塊 98"/>
          <p:cNvSpPr txBox="1"/>
          <p:nvPr/>
        </p:nvSpPr>
        <p:spPr>
          <a:xfrm>
            <a:off x="651621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0" name="文字方塊 99"/>
          <p:cNvSpPr txBox="1"/>
          <p:nvPr/>
        </p:nvSpPr>
        <p:spPr>
          <a:xfrm>
            <a:off x="1691680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1" name="文字方塊 100"/>
          <p:cNvSpPr txBox="1"/>
          <p:nvPr/>
        </p:nvSpPr>
        <p:spPr>
          <a:xfrm>
            <a:off x="3923928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5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2" name="文字方塊 101"/>
          <p:cNvSpPr txBox="1"/>
          <p:nvPr/>
        </p:nvSpPr>
        <p:spPr>
          <a:xfrm>
            <a:off x="5148064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3" name="文字方塊 102"/>
          <p:cNvSpPr txBox="1"/>
          <p:nvPr/>
        </p:nvSpPr>
        <p:spPr>
          <a:xfrm>
            <a:off x="7380312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7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4" name="文字方塊 103"/>
          <p:cNvSpPr txBox="1"/>
          <p:nvPr/>
        </p:nvSpPr>
        <p:spPr>
          <a:xfrm>
            <a:off x="1259632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8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5" name="文字方塊 104"/>
          <p:cNvSpPr txBox="1"/>
          <p:nvPr/>
        </p:nvSpPr>
        <p:spPr>
          <a:xfrm>
            <a:off x="2627784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9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6" name="文字方塊 105"/>
          <p:cNvSpPr txBox="1"/>
          <p:nvPr/>
        </p:nvSpPr>
        <p:spPr>
          <a:xfrm>
            <a:off x="2915816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10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3" name="文字方塊 112"/>
          <p:cNvSpPr txBox="1"/>
          <p:nvPr/>
        </p:nvSpPr>
        <p:spPr>
          <a:xfrm>
            <a:off x="428396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4" name="文字方塊 113"/>
          <p:cNvSpPr txBox="1"/>
          <p:nvPr/>
        </p:nvSpPr>
        <p:spPr>
          <a:xfrm>
            <a:off x="464400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5" name="文字方塊 114"/>
          <p:cNvSpPr txBox="1"/>
          <p:nvPr/>
        </p:nvSpPr>
        <p:spPr>
          <a:xfrm>
            <a:off x="899592" y="550794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6" name="文字方塊 115"/>
          <p:cNvSpPr txBox="1"/>
          <p:nvPr/>
        </p:nvSpPr>
        <p:spPr>
          <a:xfrm>
            <a:off x="601216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7" name="文字方塊 116"/>
          <p:cNvSpPr txBox="1"/>
          <p:nvPr/>
        </p:nvSpPr>
        <p:spPr>
          <a:xfrm>
            <a:off x="637220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8" name="文字方塊 117"/>
          <p:cNvSpPr txBox="1"/>
          <p:nvPr/>
        </p:nvSpPr>
        <p:spPr>
          <a:xfrm>
            <a:off x="7740352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15</a:t>
            </a:r>
            <a:endParaRPr lang="zh-TW" alt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Heapsort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  <p:cxnSp>
        <p:nvCxnSpPr>
          <p:cNvPr id="10" name="直線接點 9"/>
          <p:cNvCxnSpPr>
            <a:stCxn id="17" idx="5"/>
            <a:endCxn id="18" idx="1"/>
          </p:cNvCxnSpPr>
          <p:nvPr/>
        </p:nvCxnSpPr>
        <p:spPr bwMode="auto">
          <a:xfrm>
            <a:off x="4919685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6647877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2699792" y="292494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427984" y="2060848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stCxn id="17" idx="3"/>
            <a:endCxn id="13" idx="7"/>
          </p:cNvCxnSpPr>
          <p:nvPr/>
        </p:nvCxnSpPr>
        <p:spPr bwMode="auto">
          <a:xfrm flipH="1">
            <a:off x="3191493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6156176" y="292494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7020272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563888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191493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0" name="橢圓 19"/>
          <p:cNvSpPr/>
          <p:nvPr/>
        </p:nvSpPr>
        <p:spPr bwMode="auto">
          <a:xfrm>
            <a:off x="1835696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>
            <a:stCxn id="13" idx="3"/>
            <a:endCxn id="20" idx="0"/>
          </p:cNvCxnSpPr>
          <p:nvPr/>
        </p:nvCxnSpPr>
        <p:spPr bwMode="auto">
          <a:xfrm flipH="1">
            <a:off x="2123728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140364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7" name="直線接點 26"/>
          <p:cNvCxnSpPr>
            <a:stCxn id="20" idx="3"/>
            <a:endCxn id="26" idx="0"/>
          </p:cNvCxnSpPr>
          <p:nvPr/>
        </p:nvCxnSpPr>
        <p:spPr bwMode="auto">
          <a:xfrm flipH="1">
            <a:off x="1691680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4" name="橢圓 23"/>
          <p:cNvSpPr/>
          <p:nvPr/>
        </p:nvSpPr>
        <p:spPr bwMode="auto">
          <a:xfrm>
            <a:off x="226774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0" idx="5"/>
            <a:endCxn id="24" idx="0"/>
          </p:cNvCxnSpPr>
          <p:nvPr/>
        </p:nvCxnSpPr>
        <p:spPr bwMode="auto">
          <a:xfrm>
            <a:off x="2327397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8" name="橢圓 27"/>
          <p:cNvSpPr/>
          <p:nvPr/>
        </p:nvSpPr>
        <p:spPr bwMode="auto">
          <a:xfrm>
            <a:off x="1115616" y="5805264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9" name="直線接點 28"/>
          <p:cNvCxnSpPr>
            <a:stCxn id="26" idx="3"/>
            <a:endCxn id="28" idx="0"/>
          </p:cNvCxnSpPr>
          <p:nvPr/>
        </p:nvCxnSpPr>
        <p:spPr bwMode="auto">
          <a:xfrm flipH="1">
            <a:off x="1403648" y="5288853"/>
            <a:ext cx="84363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0" name="橢圓 29"/>
          <p:cNvSpPr/>
          <p:nvPr/>
        </p:nvSpPr>
        <p:spPr bwMode="auto">
          <a:xfrm>
            <a:off x="5292080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1" name="直線接點 30"/>
          <p:cNvCxnSpPr>
            <a:stCxn id="18" idx="3"/>
            <a:endCxn id="30" idx="0"/>
          </p:cNvCxnSpPr>
          <p:nvPr/>
        </p:nvCxnSpPr>
        <p:spPr bwMode="auto">
          <a:xfrm flipH="1">
            <a:off x="5580112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9" name="橢圓 38"/>
          <p:cNvSpPr/>
          <p:nvPr/>
        </p:nvSpPr>
        <p:spPr bwMode="auto">
          <a:xfrm>
            <a:off x="313184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995936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4860032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572412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3" name="橢圓 42"/>
          <p:cNvSpPr/>
          <p:nvPr/>
        </p:nvSpPr>
        <p:spPr bwMode="auto">
          <a:xfrm>
            <a:off x="6588224" y="4797152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4" name="橢圓 43"/>
          <p:cNvSpPr/>
          <p:nvPr/>
        </p:nvSpPr>
        <p:spPr bwMode="auto">
          <a:xfrm>
            <a:off x="7452320" y="4797152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46" name="直線接點 45"/>
          <p:cNvCxnSpPr>
            <a:stCxn id="15" idx="3"/>
            <a:endCxn id="39" idx="0"/>
          </p:cNvCxnSpPr>
          <p:nvPr/>
        </p:nvCxnSpPr>
        <p:spPr bwMode="auto">
          <a:xfrm flipH="1">
            <a:off x="3419872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9" name="直線接點 48"/>
          <p:cNvCxnSpPr>
            <a:stCxn id="15" idx="5"/>
            <a:endCxn id="40" idx="0"/>
          </p:cNvCxnSpPr>
          <p:nvPr/>
        </p:nvCxnSpPr>
        <p:spPr bwMode="auto">
          <a:xfrm>
            <a:off x="4055589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2" name="直線接點 51"/>
          <p:cNvCxnSpPr>
            <a:stCxn id="30" idx="3"/>
            <a:endCxn id="41" idx="0"/>
          </p:cNvCxnSpPr>
          <p:nvPr/>
        </p:nvCxnSpPr>
        <p:spPr bwMode="auto">
          <a:xfrm flipH="1">
            <a:off x="5148064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5" name="直線接點 54"/>
          <p:cNvCxnSpPr>
            <a:stCxn id="22" idx="3"/>
            <a:endCxn id="43" idx="0"/>
          </p:cNvCxnSpPr>
          <p:nvPr/>
        </p:nvCxnSpPr>
        <p:spPr bwMode="auto">
          <a:xfrm flipH="1">
            <a:off x="6876256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8" name="直線接點 57"/>
          <p:cNvCxnSpPr>
            <a:stCxn id="30" idx="5"/>
            <a:endCxn id="42" idx="0"/>
          </p:cNvCxnSpPr>
          <p:nvPr/>
        </p:nvCxnSpPr>
        <p:spPr bwMode="auto">
          <a:xfrm>
            <a:off x="5783781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62" name="直線接點 61"/>
          <p:cNvCxnSpPr>
            <a:stCxn id="22" idx="5"/>
            <a:endCxn id="44" idx="0"/>
          </p:cNvCxnSpPr>
          <p:nvPr/>
        </p:nvCxnSpPr>
        <p:spPr bwMode="auto">
          <a:xfrm>
            <a:off x="7511973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65" name="矩形 64"/>
          <p:cNvSpPr/>
          <p:nvPr/>
        </p:nvSpPr>
        <p:spPr bwMode="auto">
          <a:xfrm>
            <a:off x="291581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2962950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7" name="矩形 66"/>
          <p:cNvSpPr/>
          <p:nvPr/>
        </p:nvSpPr>
        <p:spPr bwMode="auto">
          <a:xfrm>
            <a:off x="334786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339499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9" name="矩形 68"/>
          <p:cNvSpPr/>
          <p:nvPr/>
        </p:nvSpPr>
        <p:spPr bwMode="auto">
          <a:xfrm>
            <a:off x="377991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382704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7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1" name="矩形 70"/>
          <p:cNvSpPr/>
          <p:nvPr/>
        </p:nvSpPr>
        <p:spPr bwMode="auto">
          <a:xfrm>
            <a:off x="421196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425909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8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3" name="矩形 72"/>
          <p:cNvSpPr/>
          <p:nvPr/>
        </p:nvSpPr>
        <p:spPr bwMode="auto">
          <a:xfrm>
            <a:off x="464400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469114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9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5" name="矩形 74"/>
          <p:cNvSpPr/>
          <p:nvPr/>
        </p:nvSpPr>
        <p:spPr bwMode="auto">
          <a:xfrm>
            <a:off x="507605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508727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10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7" name="矩形 76"/>
          <p:cNvSpPr/>
          <p:nvPr/>
        </p:nvSpPr>
        <p:spPr bwMode="auto">
          <a:xfrm>
            <a:off x="550810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8" name="文字方塊 77"/>
          <p:cNvSpPr txBox="1"/>
          <p:nvPr/>
        </p:nvSpPr>
        <p:spPr>
          <a:xfrm>
            <a:off x="5508104" y="764704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9" name="矩形 78"/>
          <p:cNvSpPr/>
          <p:nvPr/>
        </p:nvSpPr>
        <p:spPr bwMode="auto">
          <a:xfrm>
            <a:off x="594015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0" name="文字方塊 79"/>
          <p:cNvSpPr txBox="1"/>
          <p:nvPr/>
        </p:nvSpPr>
        <p:spPr>
          <a:xfrm>
            <a:off x="5951373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1" name="矩形 80"/>
          <p:cNvSpPr/>
          <p:nvPr/>
        </p:nvSpPr>
        <p:spPr bwMode="auto">
          <a:xfrm>
            <a:off x="637220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2" name="文字方塊 81"/>
          <p:cNvSpPr txBox="1"/>
          <p:nvPr/>
        </p:nvSpPr>
        <p:spPr>
          <a:xfrm>
            <a:off x="6383421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3" name="矩形 82"/>
          <p:cNvSpPr/>
          <p:nvPr/>
        </p:nvSpPr>
        <p:spPr bwMode="auto">
          <a:xfrm>
            <a:off x="6804248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4" name="文字方塊 83"/>
          <p:cNvSpPr txBox="1"/>
          <p:nvPr/>
        </p:nvSpPr>
        <p:spPr>
          <a:xfrm>
            <a:off x="6815469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5" name="矩形 84"/>
          <p:cNvSpPr/>
          <p:nvPr/>
        </p:nvSpPr>
        <p:spPr bwMode="auto">
          <a:xfrm>
            <a:off x="7236296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724751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7" name="矩形 86"/>
          <p:cNvSpPr/>
          <p:nvPr/>
        </p:nvSpPr>
        <p:spPr bwMode="auto">
          <a:xfrm>
            <a:off x="7668344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16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8" name="文字方塊 87"/>
          <p:cNvSpPr txBox="1"/>
          <p:nvPr/>
        </p:nvSpPr>
        <p:spPr>
          <a:xfrm>
            <a:off x="7679565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9" name="矩形 88"/>
          <p:cNvSpPr/>
          <p:nvPr/>
        </p:nvSpPr>
        <p:spPr bwMode="auto">
          <a:xfrm>
            <a:off x="118762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13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0" name="文字方塊 89"/>
          <p:cNvSpPr txBox="1"/>
          <p:nvPr/>
        </p:nvSpPr>
        <p:spPr>
          <a:xfrm>
            <a:off x="123475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1" name="矩形 90"/>
          <p:cNvSpPr/>
          <p:nvPr/>
        </p:nvSpPr>
        <p:spPr bwMode="auto">
          <a:xfrm>
            <a:off x="161967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2" name="文字方塊 91"/>
          <p:cNvSpPr txBox="1"/>
          <p:nvPr/>
        </p:nvSpPr>
        <p:spPr>
          <a:xfrm>
            <a:off x="166680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3" name="矩形 92"/>
          <p:cNvSpPr/>
          <p:nvPr/>
        </p:nvSpPr>
        <p:spPr bwMode="auto">
          <a:xfrm>
            <a:off x="205172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4" name="文字方塊 93"/>
          <p:cNvSpPr txBox="1"/>
          <p:nvPr/>
        </p:nvSpPr>
        <p:spPr>
          <a:xfrm>
            <a:off x="209885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5" name="矩形 94"/>
          <p:cNvSpPr/>
          <p:nvPr/>
        </p:nvSpPr>
        <p:spPr bwMode="auto">
          <a:xfrm>
            <a:off x="248376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6" name="文字方塊 95"/>
          <p:cNvSpPr txBox="1"/>
          <p:nvPr/>
        </p:nvSpPr>
        <p:spPr>
          <a:xfrm>
            <a:off x="253090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7" name="文字方塊 96"/>
          <p:cNvSpPr txBox="1"/>
          <p:nvPr/>
        </p:nvSpPr>
        <p:spPr>
          <a:xfrm>
            <a:off x="4788024" y="17635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8" name="文字方塊 97"/>
          <p:cNvSpPr txBox="1"/>
          <p:nvPr/>
        </p:nvSpPr>
        <p:spPr>
          <a:xfrm>
            <a:off x="255577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9" name="文字方塊 98"/>
          <p:cNvSpPr txBox="1"/>
          <p:nvPr/>
        </p:nvSpPr>
        <p:spPr>
          <a:xfrm>
            <a:off x="651621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0" name="文字方塊 99"/>
          <p:cNvSpPr txBox="1"/>
          <p:nvPr/>
        </p:nvSpPr>
        <p:spPr>
          <a:xfrm>
            <a:off x="1691680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1" name="文字方塊 100"/>
          <p:cNvSpPr txBox="1"/>
          <p:nvPr/>
        </p:nvSpPr>
        <p:spPr>
          <a:xfrm>
            <a:off x="3923928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5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2" name="文字方塊 101"/>
          <p:cNvSpPr txBox="1"/>
          <p:nvPr/>
        </p:nvSpPr>
        <p:spPr>
          <a:xfrm>
            <a:off x="5148064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3" name="文字方塊 102"/>
          <p:cNvSpPr txBox="1"/>
          <p:nvPr/>
        </p:nvSpPr>
        <p:spPr>
          <a:xfrm>
            <a:off x="7380312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7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4" name="文字方塊 103"/>
          <p:cNvSpPr txBox="1"/>
          <p:nvPr/>
        </p:nvSpPr>
        <p:spPr>
          <a:xfrm>
            <a:off x="1259632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8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5" name="文字方塊 104"/>
          <p:cNvSpPr txBox="1"/>
          <p:nvPr/>
        </p:nvSpPr>
        <p:spPr>
          <a:xfrm>
            <a:off x="2627784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9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6" name="文字方塊 105"/>
          <p:cNvSpPr txBox="1"/>
          <p:nvPr/>
        </p:nvSpPr>
        <p:spPr>
          <a:xfrm>
            <a:off x="2915816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10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3" name="文字方塊 112"/>
          <p:cNvSpPr txBox="1"/>
          <p:nvPr/>
        </p:nvSpPr>
        <p:spPr>
          <a:xfrm>
            <a:off x="428396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4" name="文字方塊 113"/>
          <p:cNvSpPr txBox="1"/>
          <p:nvPr/>
        </p:nvSpPr>
        <p:spPr>
          <a:xfrm>
            <a:off x="464400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5" name="文字方塊 114"/>
          <p:cNvSpPr txBox="1"/>
          <p:nvPr/>
        </p:nvSpPr>
        <p:spPr>
          <a:xfrm>
            <a:off x="899592" y="550794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6" name="文字方塊 115"/>
          <p:cNvSpPr txBox="1"/>
          <p:nvPr/>
        </p:nvSpPr>
        <p:spPr>
          <a:xfrm>
            <a:off x="601216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7" name="文字方塊 116"/>
          <p:cNvSpPr txBox="1"/>
          <p:nvPr/>
        </p:nvSpPr>
        <p:spPr>
          <a:xfrm>
            <a:off x="637220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8" name="文字方塊 117"/>
          <p:cNvSpPr txBox="1"/>
          <p:nvPr/>
        </p:nvSpPr>
        <p:spPr>
          <a:xfrm>
            <a:off x="7740352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15</a:t>
            </a:r>
            <a:endParaRPr lang="zh-TW" alt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Heapsort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  <p:cxnSp>
        <p:nvCxnSpPr>
          <p:cNvPr id="10" name="直線接點 9"/>
          <p:cNvCxnSpPr>
            <a:stCxn id="17" idx="5"/>
            <a:endCxn id="18" idx="1"/>
          </p:cNvCxnSpPr>
          <p:nvPr/>
        </p:nvCxnSpPr>
        <p:spPr bwMode="auto">
          <a:xfrm>
            <a:off x="4919685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6647877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2699792" y="292494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427984" y="2060848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stCxn id="17" idx="3"/>
            <a:endCxn id="13" idx="7"/>
          </p:cNvCxnSpPr>
          <p:nvPr/>
        </p:nvCxnSpPr>
        <p:spPr bwMode="auto">
          <a:xfrm flipH="1">
            <a:off x="3191493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6156176" y="292494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7020272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563888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191493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0" name="橢圓 19"/>
          <p:cNvSpPr/>
          <p:nvPr/>
        </p:nvSpPr>
        <p:spPr bwMode="auto">
          <a:xfrm>
            <a:off x="1835696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>
            <a:stCxn id="13" idx="3"/>
            <a:endCxn id="20" idx="0"/>
          </p:cNvCxnSpPr>
          <p:nvPr/>
        </p:nvCxnSpPr>
        <p:spPr bwMode="auto">
          <a:xfrm flipH="1">
            <a:off x="2123728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140364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7" name="直線接點 26"/>
          <p:cNvCxnSpPr>
            <a:stCxn id="20" idx="3"/>
            <a:endCxn id="26" idx="0"/>
          </p:cNvCxnSpPr>
          <p:nvPr/>
        </p:nvCxnSpPr>
        <p:spPr bwMode="auto">
          <a:xfrm flipH="1">
            <a:off x="1691680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4" name="橢圓 23"/>
          <p:cNvSpPr/>
          <p:nvPr/>
        </p:nvSpPr>
        <p:spPr bwMode="auto">
          <a:xfrm>
            <a:off x="226774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0" idx="5"/>
            <a:endCxn id="24" idx="0"/>
          </p:cNvCxnSpPr>
          <p:nvPr/>
        </p:nvCxnSpPr>
        <p:spPr bwMode="auto">
          <a:xfrm>
            <a:off x="2327397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8" name="橢圓 27"/>
          <p:cNvSpPr/>
          <p:nvPr/>
        </p:nvSpPr>
        <p:spPr bwMode="auto">
          <a:xfrm>
            <a:off x="1115616" y="5805264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9" name="直線接點 28"/>
          <p:cNvCxnSpPr>
            <a:stCxn id="26" idx="3"/>
            <a:endCxn id="28" idx="0"/>
          </p:cNvCxnSpPr>
          <p:nvPr/>
        </p:nvCxnSpPr>
        <p:spPr bwMode="auto">
          <a:xfrm flipH="1">
            <a:off x="1403648" y="5288853"/>
            <a:ext cx="84363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0" name="橢圓 29"/>
          <p:cNvSpPr/>
          <p:nvPr/>
        </p:nvSpPr>
        <p:spPr bwMode="auto">
          <a:xfrm>
            <a:off x="5292080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1" name="直線接點 30"/>
          <p:cNvCxnSpPr>
            <a:stCxn id="18" idx="3"/>
            <a:endCxn id="30" idx="0"/>
          </p:cNvCxnSpPr>
          <p:nvPr/>
        </p:nvCxnSpPr>
        <p:spPr bwMode="auto">
          <a:xfrm flipH="1">
            <a:off x="5580112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9" name="橢圓 38"/>
          <p:cNvSpPr/>
          <p:nvPr/>
        </p:nvSpPr>
        <p:spPr bwMode="auto">
          <a:xfrm>
            <a:off x="313184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995936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4860032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5724128" y="4797152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3" name="橢圓 42"/>
          <p:cNvSpPr/>
          <p:nvPr/>
        </p:nvSpPr>
        <p:spPr bwMode="auto">
          <a:xfrm>
            <a:off x="6588224" y="4797152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4" name="橢圓 43"/>
          <p:cNvSpPr/>
          <p:nvPr/>
        </p:nvSpPr>
        <p:spPr bwMode="auto">
          <a:xfrm>
            <a:off x="7452320" y="4797152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46" name="直線接點 45"/>
          <p:cNvCxnSpPr>
            <a:stCxn id="15" idx="3"/>
            <a:endCxn id="39" idx="0"/>
          </p:cNvCxnSpPr>
          <p:nvPr/>
        </p:nvCxnSpPr>
        <p:spPr bwMode="auto">
          <a:xfrm flipH="1">
            <a:off x="3419872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9" name="直線接點 48"/>
          <p:cNvCxnSpPr>
            <a:stCxn id="15" idx="5"/>
            <a:endCxn id="40" idx="0"/>
          </p:cNvCxnSpPr>
          <p:nvPr/>
        </p:nvCxnSpPr>
        <p:spPr bwMode="auto">
          <a:xfrm>
            <a:off x="4055589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2" name="直線接點 51"/>
          <p:cNvCxnSpPr>
            <a:stCxn id="30" idx="3"/>
            <a:endCxn id="41" idx="0"/>
          </p:cNvCxnSpPr>
          <p:nvPr/>
        </p:nvCxnSpPr>
        <p:spPr bwMode="auto">
          <a:xfrm flipH="1">
            <a:off x="5148064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5" name="直線接點 54"/>
          <p:cNvCxnSpPr>
            <a:stCxn id="22" idx="3"/>
            <a:endCxn id="43" idx="0"/>
          </p:cNvCxnSpPr>
          <p:nvPr/>
        </p:nvCxnSpPr>
        <p:spPr bwMode="auto">
          <a:xfrm flipH="1">
            <a:off x="6876256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8" name="直線接點 57"/>
          <p:cNvCxnSpPr>
            <a:stCxn id="30" idx="5"/>
            <a:endCxn id="42" idx="0"/>
          </p:cNvCxnSpPr>
          <p:nvPr/>
        </p:nvCxnSpPr>
        <p:spPr bwMode="auto">
          <a:xfrm>
            <a:off x="5783781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62" name="直線接點 61"/>
          <p:cNvCxnSpPr>
            <a:stCxn id="22" idx="5"/>
            <a:endCxn id="44" idx="0"/>
          </p:cNvCxnSpPr>
          <p:nvPr/>
        </p:nvCxnSpPr>
        <p:spPr bwMode="auto">
          <a:xfrm>
            <a:off x="7511973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65" name="矩形 64"/>
          <p:cNvSpPr/>
          <p:nvPr/>
        </p:nvSpPr>
        <p:spPr bwMode="auto">
          <a:xfrm>
            <a:off x="291581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2962950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7" name="矩形 66"/>
          <p:cNvSpPr/>
          <p:nvPr/>
        </p:nvSpPr>
        <p:spPr bwMode="auto">
          <a:xfrm>
            <a:off x="334786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339499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9" name="矩形 68"/>
          <p:cNvSpPr/>
          <p:nvPr/>
        </p:nvSpPr>
        <p:spPr bwMode="auto">
          <a:xfrm>
            <a:off x="377991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382704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7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1" name="矩形 70"/>
          <p:cNvSpPr/>
          <p:nvPr/>
        </p:nvSpPr>
        <p:spPr bwMode="auto">
          <a:xfrm>
            <a:off x="421196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425909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8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3" name="矩形 72"/>
          <p:cNvSpPr/>
          <p:nvPr/>
        </p:nvSpPr>
        <p:spPr bwMode="auto">
          <a:xfrm>
            <a:off x="464400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469114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9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5" name="矩形 74"/>
          <p:cNvSpPr/>
          <p:nvPr/>
        </p:nvSpPr>
        <p:spPr bwMode="auto">
          <a:xfrm>
            <a:off x="507605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508727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10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7" name="矩形 76"/>
          <p:cNvSpPr/>
          <p:nvPr/>
        </p:nvSpPr>
        <p:spPr bwMode="auto">
          <a:xfrm>
            <a:off x="550810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8" name="文字方塊 77"/>
          <p:cNvSpPr txBox="1"/>
          <p:nvPr/>
        </p:nvSpPr>
        <p:spPr>
          <a:xfrm>
            <a:off x="5508104" y="764704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9" name="矩形 78"/>
          <p:cNvSpPr/>
          <p:nvPr/>
        </p:nvSpPr>
        <p:spPr bwMode="auto">
          <a:xfrm>
            <a:off x="594015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0" name="文字方塊 79"/>
          <p:cNvSpPr txBox="1"/>
          <p:nvPr/>
        </p:nvSpPr>
        <p:spPr>
          <a:xfrm>
            <a:off x="5951373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1" name="矩形 80"/>
          <p:cNvSpPr/>
          <p:nvPr/>
        </p:nvSpPr>
        <p:spPr bwMode="auto">
          <a:xfrm>
            <a:off x="6372200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13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2" name="文字方塊 81"/>
          <p:cNvSpPr txBox="1"/>
          <p:nvPr/>
        </p:nvSpPr>
        <p:spPr>
          <a:xfrm>
            <a:off x="6383421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3" name="矩形 82"/>
          <p:cNvSpPr/>
          <p:nvPr/>
        </p:nvSpPr>
        <p:spPr bwMode="auto">
          <a:xfrm>
            <a:off x="6804248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4" name="文字方塊 83"/>
          <p:cNvSpPr txBox="1"/>
          <p:nvPr/>
        </p:nvSpPr>
        <p:spPr>
          <a:xfrm>
            <a:off x="6815469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5" name="矩形 84"/>
          <p:cNvSpPr/>
          <p:nvPr/>
        </p:nvSpPr>
        <p:spPr bwMode="auto">
          <a:xfrm>
            <a:off x="7236296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724751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7" name="矩形 86"/>
          <p:cNvSpPr/>
          <p:nvPr/>
        </p:nvSpPr>
        <p:spPr bwMode="auto">
          <a:xfrm>
            <a:off x="7668344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16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8" name="文字方塊 87"/>
          <p:cNvSpPr txBox="1"/>
          <p:nvPr/>
        </p:nvSpPr>
        <p:spPr>
          <a:xfrm>
            <a:off x="7679565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9" name="矩形 88"/>
          <p:cNvSpPr/>
          <p:nvPr/>
        </p:nvSpPr>
        <p:spPr bwMode="auto">
          <a:xfrm>
            <a:off x="1187624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0" name="文字方塊 89"/>
          <p:cNvSpPr txBox="1"/>
          <p:nvPr/>
        </p:nvSpPr>
        <p:spPr>
          <a:xfrm>
            <a:off x="123475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1" name="矩形 90"/>
          <p:cNvSpPr/>
          <p:nvPr/>
        </p:nvSpPr>
        <p:spPr bwMode="auto">
          <a:xfrm>
            <a:off x="161967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2" name="文字方塊 91"/>
          <p:cNvSpPr txBox="1"/>
          <p:nvPr/>
        </p:nvSpPr>
        <p:spPr>
          <a:xfrm>
            <a:off x="166680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3" name="矩形 92"/>
          <p:cNvSpPr/>
          <p:nvPr/>
        </p:nvSpPr>
        <p:spPr bwMode="auto">
          <a:xfrm>
            <a:off x="205172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4" name="文字方塊 93"/>
          <p:cNvSpPr txBox="1"/>
          <p:nvPr/>
        </p:nvSpPr>
        <p:spPr>
          <a:xfrm>
            <a:off x="209885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5" name="矩形 94"/>
          <p:cNvSpPr/>
          <p:nvPr/>
        </p:nvSpPr>
        <p:spPr bwMode="auto">
          <a:xfrm>
            <a:off x="248376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6" name="文字方塊 95"/>
          <p:cNvSpPr txBox="1"/>
          <p:nvPr/>
        </p:nvSpPr>
        <p:spPr>
          <a:xfrm>
            <a:off x="253090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7" name="文字方塊 96"/>
          <p:cNvSpPr txBox="1"/>
          <p:nvPr/>
        </p:nvSpPr>
        <p:spPr>
          <a:xfrm>
            <a:off x="4788024" y="17635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8" name="文字方塊 97"/>
          <p:cNvSpPr txBox="1"/>
          <p:nvPr/>
        </p:nvSpPr>
        <p:spPr>
          <a:xfrm>
            <a:off x="255577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9" name="文字方塊 98"/>
          <p:cNvSpPr txBox="1"/>
          <p:nvPr/>
        </p:nvSpPr>
        <p:spPr>
          <a:xfrm>
            <a:off x="651621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0" name="文字方塊 99"/>
          <p:cNvSpPr txBox="1"/>
          <p:nvPr/>
        </p:nvSpPr>
        <p:spPr>
          <a:xfrm>
            <a:off x="1691680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1" name="文字方塊 100"/>
          <p:cNvSpPr txBox="1"/>
          <p:nvPr/>
        </p:nvSpPr>
        <p:spPr>
          <a:xfrm>
            <a:off x="3923928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5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2" name="文字方塊 101"/>
          <p:cNvSpPr txBox="1"/>
          <p:nvPr/>
        </p:nvSpPr>
        <p:spPr>
          <a:xfrm>
            <a:off x="5148064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3" name="文字方塊 102"/>
          <p:cNvSpPr txBox="1"/>
          <p:nvPr/>
        </p:nvSpPr>
        <p:spPr>
          <a:xfrm>
            <a:off x="7380312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7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4" name="文字方塊 103"/>
          <p:cNvSpPr txBox="1"/>
          <p:nvPr/>
        </p:nvSpPr>
        <p:spPr>
          <a:xfrm>
            <a:off x="1259632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8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5" name="文字方塊 104"/>
          <p:cNvSpPr txBox="1"/>
          <p:nvPr/>
        </p:nvSpPr>
        <p:spPr>
          <a:xfrm>
            <a:off x="2627784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9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6" name="文字方塊 105"/>
          <p:cNvSpPr txBox="1"/>
          <p:nvPr/>
        </p:nvSpPr>
        <p:spPr>
          <a:xfrm>
            <a:off x="2915816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10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3" name="文字方塊 112"/>
          <p:cNvSpPr txBox="1"/>
          <p:nvPr/>
        </p:nvSpPr>
        <p:spPr>
          <a:xfrm>
            <a:off x="428396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4" name="文字方塊 113"/>
          <p:cNvSpPr txBox="1"/>
          <p:nvPr/>
        </p:nvSpPr>
        <p:spPr>
          <a:xfrm>
            <a:off x="464400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5" name="文字方塊 114"/>
          <p:cNvSpPr txBox="1"/>
          <p:nvPr/>
        </p:nvSpPr>
        <p:spPr>
          <a:xfrm>
            <a:off x="899592" y="550794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6" name="文字方塊 115"/>
          <p:cNvSpPr txBox="1"/>
          <p:nvPr/>
        </p:nvSpPr>
        <p:spPr>
          <a:xfrm>
            <a:off x="601216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7" name="文字方塊 116"/>
          <p:cNvSpPr txBox="1"/>
          <p:nvPr/>
        </p:nvSpPr>
        <p:spPr>
          <a:xfrm>
            <a:off x="637220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8" name="文字方塊 117"/>
          <p:cNvSpPr txBox="1"/>
          <p:nvPr/>
        </p:nvSpPr>
        <p:spPr>
          <a:xfrm>
            <a:off x="7740352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15</a:t>
            </a:r>
            <a:endParaRPr lang="zh-TW" alt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Heapsort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  <p:cxnSp>
        <p:nvCxnSpPr>
          <p:cNvPr id="10" name="直線接點 9"/>
          <p:cNvCxnSpPr>
            <a:stCxn id="17" idx="5"/>
            <a:endCxn id="18" idx="1"/>
          </p:cNvCxnSpPr>
          <p:nvPr/>
        </p:nvCxnSpPr>
        <p:spPr bwMode="auto">
          <a:xfrm>
            <a:off x="4919685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6647877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2699792" y="292494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427984" y="2060848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stCxn id="17" idx="3"/>
            <a:endCxn id="13" idx="7"/>
          </p:cNvCxnSpPr>
          <p:nvPr/>
        </p:nvCxnSpPr>
        <p:spPr bwMode="auto">
          <a:xfrm flipH="1">
            <a:off x="3191493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6156176" y="292494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7020272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563888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191493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0" name="橢圓 19"/>
          <p:cNvSpPr/>
          <p:nvPr/>
        </p:nvSpPr>
        <p:spPr bwMode="auto">
          <a:xfrm>
            <a:off x="1835696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>
            <a:stCxn id="13" idx="3"/>
            <a:endCxn id="20" idx="0"/>
          </p:cNvCxnSpPr>
          <p:nvPr/>
        </p:nvCxnSpPr>
        <p:spPr bwMode="auto">
          <a:xfrm flipH="1">
            <a:off x="2123728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140364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7" name="直線接點 26"/>
          <p:cNvCxnSpPr>
            <a:stCxn id="20" idx="3"/>
            <a:endCxn id="26" idx="0"/>
          </p:cNvCxnSpPr>
          <p:nvPr/>
        </p:nvCxnSpPr>
        <p:spPr bwMode="auto">
          <a:xfrm flipH="1">
            <a:off x="1691680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4" name="橢圓 23"/>
          <p:cNvSpPr/>
          <p:nvPr/>
        </p:nvSpPr>
        <p:spPr bwMode="auto">
          <a:xfrm>
            <a:off x="226774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0" idx="5"/>
            <a:endCxn id="24" idx="0"/>
          </p:cNvCxnSpPr>
          <p:nvPr/>
        </p:nvCxnSpPr>
        <p:spPr bwMode="auto">
          <a:xfrm>
            <a:off x="2327397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8" name="橢圓 27"/>
          <p:cNvSpPr/>
          <p:nvPr/>
        </p:nvSpPr>
        <p:spPr bwMode="auto">
          <a:xfrm>
            <a:off x="1115616" y="5805264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9" name="直線接點 28"/>
          <p:cNvCxnSpPr>
            <a:stCxn id="26" idx="3"/>
            <a:endCxn id="28" idx="0"/>
          </p:cNvCxnSpPr>
          <p:nvPr/>
        </p:nvCxnSpPr>
        <p:spPr bwMode="auto">
          <a:xfrm flipH="1">
            <a:off x="1403648" y="5288853"/>
            <a:ext cx="84363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0" name="橢圓 29"/>
          <p:cNvSpPr/>
          <p:nvPr/>
        </p:nvSpPr>
        <p:spPr bwMode="auto">
          <a:xfrm>
            <a:off x="5292080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1" name="直線接點 30"/>
          <p:cNvCxnSpPr>
            <a:stCxn id="18" idx="3"/>
            <a:endCxn id="30" idx="0"/>
          </p:cNvCxnSpPr>
          <p:nvPr/>
        </p:nvCxnSpPr>
        <p:spPr bwMode="auto">
          <a:xfrm flipH="1">
            <a:off x="5580112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9" name="橢圓 38"/>
          <p:cNvSpPr/>
          <p:nvPr/>
        </p:nvSpPr>
        <p:spPr bwMode="auto">
          <a:xfrm>
            <a:off x="313184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995936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4860032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5724128" y="4797152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3" name="橢圓 42"/>
          <p:cNvSpPr/>
          <p:nvPr/>
        </p:nvSpPr>
        <p:spPr bwMode="auto">
          <a:xfrm>
            <a:off x="6588224" y="4797152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4" name="橢圓 43"/>
          <p:cNvSpPr/>
          <p:nvPr/>
        </p:nvSpPr>
        <p:spPr bwMode="auto">
          <a:xfrm>
            <a:off x="7452320" y="4797152"/>
            <a:ext cx="576064" cy="576064"/>
          </a:xfrm>
          <a:prstGeom prst="ellipse">
            <a:avLst/>
          </a:prstGeom>
          <a:solidFill>
            <a:schemeClr val="bg1">
              <a:alpha val="40000"/>
            </a:scheme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46" name="直線接點 45"/>
          <p:cNvCxnSpPr>
            <a:stCxn id="15" idx="3"/>
            <a:endCxn id="39" idx="0"/>
          </p:cNvCxnSpPr>
          <p:nvPr/>
        </p:nvCxnSpPr>
        <p:spPr bwMode="auto">
          <a:xfrm flipH="1">
            <a:off x="3419872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9" name="直線接點 48"/>
          <p:cNvCxnSpPr>
            <a:stCxn id="15" idx="5"/>
            <a:endCxn id="40" idx="0"/>
          </p:cNvCxnSpPr>
          <p:nvPr/>
        </p:nvCxnSpPr>
        <p:spPr bwMode="auto">
          <a:xfrm>
            <a:off x="4055589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2" name="直線接點 51"/>
          <p:cNvCxnSpPr>
            <a:stCxn id="30" idx="3"/>
            <a:endCxn id="41" idx="0"/>
          </p:cNvCxnSpPr>
          <p:nvPr/>
        </p:nvCxnSpPr>
        <p:spPr bwMode="auto">
          <a:xfrm flipH="1">
            <a:off x="5148064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5" name="直線接點 54"/>
          <p:cNvCxnSpPr>
            <a:stCxn id="22" idx="3"/>
            <a:endCxn id="43" idx="0"/>
          </p:cNvCxnSpPr>
          <p:nvPr/>
        </p:nvCxnSpPr>
        <p:spPr bwMode="auto">
          <a:xfrm flipH="1">
            <a:off x="6876256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8" name="直線接點 57"/>
          <p:cNvCxnSpPr>
            <a:stCxn id="30" idx="5"/>
            <a:endCxn id="42" idx="0"/>
          </p:cNvCxnSpPr>
          <p:nvPr/>
        </p:nvCxnSpPr>
        <p:spPr bwMode="auto">
          <a:xfrm>
            <a:off x="5783781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62" name="直線接點 61"/>
          <p:cNvCxnSpPr>
            <a:stCxn id="22" idx="5"/>
            <a:endCxn id="44" idx="0"/>
          </p:cNvCxnSpPr>
          <p:nvPr/>
        </p:nvCxnSpPr>
        <p:spPr bwMode="auto">
          <a:xfrm>
            <a:off x="7511973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65" name="矩形 64"/>
          <p:cNvSpPr/>
          <p:nvPr/>
        </p:nvSpPr>
        <p:spPr bwMode="auto">
          <a:xfrm>
            <a:off x="291581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2962950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7" name="矩形 66"/>
          <p:cNvSpPr/>
          <p:nvPr/>
        </p:nvSpPr>
        <p:spPr bwMode="auto">
          <a:xfrm>
            <a:off x="334786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339499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9" name="矩形 68"/>
          <p:cNvSpPr/>
          <p:nvPr/>
        </p:nvSpPr>
        <p:spPr bwMode="auto">
          <a:xfrm>
            <a:off x="377991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382704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7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1" name="矩形 70"/>
          <p:cNvSpPr/>
          <p:nvPr/>
        </p:nvSpPr>
        <p:spPr bwMode="auto">
          <a:xfrm>
            <a:off x="421196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425909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8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3" name="矩形 72"/>
          <p:cNvSpPr/>
          <p:nvPr/>
        </p:nvSpPr>
        <p:spPr bwMode="auto">
          <a:xfrm>
            <a:off x="464400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469114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9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5" name="矩形 74"/>
          <p:cNvSpPr/>
          <p:nvPr/>
        </p:nvSpPr>
        <p:spPr bwMode="auto">
          <a:xfrm>
            <a:off x="507605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508727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10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7" name="矩形 76"/>
          <p:cNvSpPr/>
          <p:nvPr/>
        </p:nvSpPr>
        <p:spPr bwMode="auto">
          <a:xfrm>
            <a:off x="550810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8" name="文字方塊 77"/>
          <p:cNvSpPr txBox="1"/>
          <p:nvPr/>
        </p:nvSpPr>
        <p:spPr>
          <a:xfrm>
            <a:off x="5508104" y="764704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9" name="矩形 78"/>
          <p:cNvSpPr/>
          <p:nvPr/>
        </p:nvSpPr>
        <p:spPr bwMode="auto">
          <a:xfrm>
            <a:off x="594015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0" name="文字方塊 79"/>
          <p:cNvSpPr txBox="1"/>
          <p:nvPr/>
        </p:nvSpPr>
        <p:spPr>
          <a:xfrm>
            <a:off x="5951373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1" name="矩形 80"/>
          <p:cNvSpPr/>
          <p:nvPr/>
        </p:nvSpPr>
        <p:spPr bwMode="auto">
          <a:xfrm>
            <a:off x="6372200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13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2" name="文字方塊 81"/>
          <p:cNvSpPr txBox="1"/>
          <p:nvPr/>
        </p:nvSpPr>
        <p:spPr>
          <a:xfrm>
            <a:off x="6383421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3" name="矩形 82"/>
          <p:cNvSpPr/>
          <p:nvPr/>
        </p:nvSpPr>
        <p:spPr bwMode="auto">
          <a:xfrm>
            <a:off x="6804248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4" name="文字方塊 83"/>
          <p:cNvSpPr txBox="1"/>
          <p:nvPr/>
        </p:nvSpPr>
        <p:spPr>
          <a:xfrm>
            <a:off x="6815469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5" name="矩形 84"/>
          <p:cNvSpPr/>
          <p:nvPr/>
        </p:nvSpPr>
        <p:spPr bwMode="auto">
          <a:xfrm>
            <a:off x="7236296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724751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7" name="矩形 86"/>
          <p:cNvSpPr/>
          <p:nvPr/>
        </p:nvSpPr>
        <p:spPr bwMode="auto">
          <a:xfrm>
            <a:off x="7668344" y="1124744"/>
            <a:ext cx="432048" cy="432048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16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8" name="文字方塊 87"/>
          <p:cNvSpPr txBox="1"/>
          <p:nvPr/>
        </p:nvSpPr>
        <p:spPr>
          <a:xfrm>
            <a:off x="7679565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9" name="矩形 88"/>
          <p:cNvSpPr/>
          <p:nvPr/>
        </p:nvSpPr>
        <p:spPr bwMode="auto">
          <a:xfrm>
            <a:off x="118762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0" name="文字方塊 89"/>
          <p:cNvSpPr txBox="1"/>
          <p:nvPr/>
        </p:nvSpPr>
        <p:spPr>
          <a:xfrm>
            <a:off x="123475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1" name="矩形 90"/>
          <p:cNvSpPr/>
          <p:nvPr/>
        </p:nvSpPr>
        <p:spPr bwMode="auto">
          <a:xfrm>
            <a:off x="161967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2" name="文字方塊 91"/>
          <p:cNvSpPr txBox="1"/>
          <p:nvPr/>
        </p:nvSpPr>
        <p:spPr>
          <a:xfrm>
            <a:off x="166680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3" name="矩形 92"/>
          <p:cNvSpPr/>
          <p:nvPr/>
        </p:nvSpPr>
        <p:spPr bwMode="auto">
          <a:xfrm>
            <a:off x="205172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4" name="文字方塊 93"/>
          <p:cNvSpPr txBox="1"/>
          <p:nvPr/>
        </p:nvSpPr>
        <p:spPr>
          <a:xfrm>
            <a:off x="209885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5" name="矩形 94"/>
          <p:cNvSpPr/>
          <p:nvPr/>
        </p:nvSpPr>
        <p:spPr bwMode="auto">
          <a:xfrm>
            <a:off x="248376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6" name="文字方塊 95"/>
          <p:cNvSpPr txBox="1"/>
          <p:nvPr/>
        </p:nvSpPr>
        <p:spPr>
          <a:xfrm>
            <a:off x="253090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7" name="文字方塊 96"/>
          <p:cNvSpPr txBox="1"/>
          <p:nvPr/>
        </p:nvSpPr>
        <p:spPr>
          <a:xfrm>
            <a:off x="4788024" y="17635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8" name="文字方塊 97"/>
          <p:cNvSpPr txBox="1"/>
          <p:nvPr/>
        </p:nvSpPr>
        <p:spPr>
          <a:xfrm>
            <a:off x="255577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9" name="文字方塊 98"/>
          <p:cNvSpPr txBox="1"/>
          <p:nvPr/>
        </p:nvSpPr>
        <p:spPr>
          <a:xfrm>
            <a:off x="651621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0" name="文字方塊 99"/>
          <p:cNvSpPr txBox="1"/>
          <p:nvPr/>
        </p:nvSpPr>
        <p:spPr>
          <a:xfrm>
            <a:off x="1691680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1" name="文字方塊 100"/>
          <p:cNvSpPr txBox="1"/>
          <p:nvPr/>
        </p:nvSpPr>
        <p:spPr>
          <a:xfrm>
            <a:off x="3923928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5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2" name="文字方塊 101"/>
          <p:cNvSpPr txBox="1"/>
          <p:nvPr/>
        </p:nvSpPr>
        <p:spPr>
          <a:xfrm>
            <a:off x="5148064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3" name="文字方塊 102"/>
          <p:cNvSpPr txBox="1"/>
          <p:nvPr/>
        </p:nvSpPr>
        <p:spPr>
          <a:xfrm>
            <a:off x="7380312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7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4" name="文字方塊 103"/>
          <p:cNvSpPr txBox="1"/>
          <p:nvPr/>
        </p:nvSpPr>
        <p:spPr>
          <a:xfrm>
            <a:off x="1259632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8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5" name="文字方塊 104"/>
          <p:cNvSpPr txBox="1"/>
          <p:nvPr/>
        </p:nvSpPr>
        <p:spPr>
          <a:xfrm>
            <a:off x="2627784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9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6" name="文字方塊 105"/>
          <p:cNvSpPr txBox="1"/>
          <p:nvPr/>
        </p:nvSpPr>
        <p:spPr>
          <a:xfrm>
            <a:off x="2915816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10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3" name="文字方塊 112"/>
          <p:cNvSpPr txBox="1"/>
          <p:nvPr/>
        </p:nvSpPr>
        <p:spPr>
          <a:xfrm>
            <a:off x="428396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4" name="文字方塊 113"/>
          <p:cNvSpPr txBox="1"/>
          <p:nvPr/>
        </p:nvSpPr>
        <p:spPr>
          <a:xfrm>
            <a:off x="464400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5" name="文字方塊 114"/>
          <p:cNvSpPr txBox="1"/>
          <p:nvPr/>
        </p:nvSpPr>
        <p:spPr>
          <a:xfrm>
            <a:off x="899592" y="550794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6" name="文字方塊 115"/>
          <p:cNvSpPr txBox="1"/>
          <p:nvPr/>
        </p:nvSpPr>
        <p:spPr>
          <a:xfrm>
            <a:off x="601216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7" name="文字方塊 116"/>
          <p:cNvSpPr txBox="1"/>
          <p:nvPr/>
        </p:nvSpPr>
        <p:spPr>
          <a:xfrm>
            <a:off x="637220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8" name="文字方塊 117"/>
          <p:cNvSpPr txBox="1"/>
          <p:nvPr/>
        </p:nvSpPr>
        <p:spPr>
          <a:xfrm>
            <a:off x="7740352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15</a:t>
            </a:r>
            <a:endParaRPr lang="zh-TW" alt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7576</TotalTime>
  <Words>692</Words>
  <Application>Microsoft Office PowerPoint</Application>
  <PresentationFormat>如螢幕大小 (4:3)</PresentationFormat>
  <Paragraphs>675</Paragraphs>
  <Slides>11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2</vt:i4>
      </vt:variant>
      <vt:variant>
        <vt:lpstr>投影片標題</vt:lpstr>
      </vt:variant>
      <vt:variant>
        <vt:i4>11</vt:i4>
      </vt:variant>
    </vt:vector>
  </HeadingPairs>
  <TitlesOfParts>
    <vt:vector size="13" baseType="lpstr">
      <vt:lpstr>1_Edge</vt:lpstr>
      <vt:lpstr>Office 佈景主題</vt:lpstr>
      <vt:lpstr>Heapsort Illustrated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  <vt:lpstr>投影片 10</vt:lpstr>
      <vt:lpstr>投影片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Büchi Complementation</dc:title>
  <dc:creator>tsay</dc:creator>
  <cp:lastModifiedBy>Yih-Kuen Tsay</cp:lastModifiedBy>
  <cp:revision>482</cp:revision>
  <dcterms:created xsi:type="dcterms:W3CDTF">2009-06-21T02:54:00Z</dcterms:created>
  <dcterms:modified xsi:type="dcterms:W3CDTF">2012-04-08T08:43:07Z</dcterms:modified>
</cp:coreProperties>
</file>