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15"/>
  </p:notesMasterIdLst>
  <p:handoutMasterIdLst>
    <p:handoutMasterId r:id="rId16"/>
  </p:handoutMasterIdLst>
  <p:sldIdLst>
    <p:sldId id="340" r:id="rId3"/>
    <p:sldId id="342" r:id="rId4"/>
    <p:sldId id="343" r:id="rId5"/>
    <p:sldId id="344" r:id="rId6"/>
    <p:sldId id="345" r:id="rId7"/>
    <p:sldId id="346" r:id="rId8"/>
    <p:sldId id="347" r:id="rId9"/>
    <p:sldId id="348" r:id="rId10"/>
    <p:sldId id="350" r:id="rId11"/>
    <p:sldId id="351" r:id="rId12"/>
    <p:sldId id="352" r:id="rId13"/>
    <p:sldId id="353" r:id="rId14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30" autoAdjust="0"/>
  </p:normalViewPr>
  <p:slideViewPr>
    <p:cSldViewPr>
      <p:cViewPr varScale="1">
        <p:scale>
          <a:sx n="101" d="100"/>
          <a:sy n="101" d="100"/>
        </p:scale>
        <p:origin x="510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2017/4/18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2017/4/18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611560" y="3784600"/>
            <a:ext cx="7881565" cy="444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12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Construction of a Huffman Tree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Construction of a Huffman Tree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Construction of a Huffman Tree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Construction of a Huffman Tree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Construction of a Huffman Tree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Construction of a Huffman Tree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Construction of a Huffman Tree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Construction of a Huffman Tree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Construction of a Huffman Tree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Construction of a Huffman Tree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Construction of a Huffman Tree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2574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57488" y="6553200"/>
            <a:ext cx="49149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12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Construction of a Huffman Tree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268760"/>
            <a:ext cx="7330008" cy="1760984"/>
          </a:xfrm>
        </p:spPr>
        <p:txBody>
          <a:bodyPr/>
          <a:lstStyle/>
          <a:p>
            <a:r>
              <a:rPr lang="en-US" altLang="zh-TW" sz="5400" dirty="0" smtClean="0"/>
              <a:t>Construction of a Huffman Tree</a:t>
            </a:r>
            <a:br>
              <a:rPr lang="en-US" altLang="zh-TW" sz="5400" dirty="0" smtClean="0"/>
            </a:br>
            <a:r>
              <a:rPr lang="en-US" altLang="zh-TW" sz="5400" i="1" dirty="0" smtClean="0"/>
              <a:t>Illustrated</a:t>
            </a:r>
            <a:endParaRPr lang="zh-TW" altLang="en-US" i="1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en-US" altLang="zh-TW" dirty="0" smtClean="0"/>
              <a:t>Yih-Kuen Tsay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altLang="zh-TW" dirty="0" smtClean="0"/>
              <a:t>Dept. of Information Management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altLang="zh-TW" dirty="0" smtClean="0"/>
              <a:t>National Taiwan University</a:t>
            </a:r>
          </a:p>
          <a:p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467544" y="1124744"/>
            <a:ext cx="62808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latin typeface="Calibri" pitchFamily="34" charset="0"/>
              </a:rPr>
              <a:t>Input characters and their frequencies:</a:t>
            </a:r>
          </a:p>
          <a:p>
            <a:r>
              <a:rPr lang="en-US" altLang="zh-TW" sz="2800" dirty="0" smtClean="0">
                <a:latin typeface="Calibri" pitchFamily="34" charset="0"/>
              </a:rPr>
              <a:t> </a:t>
            </a:r>
          </a:p>
          <a:p>
            <a:r>
              <a:rPr lang="en-US" altLang="zh-TW" sz="2800" dirty="0" smtClean="0">
                <a:latin typeface="Calibri" pitchFamily="34" charset="0"/>
              </a:rPr>
              <a:t>	A  (5), B (2), C (3), D (4), E (10), F (1)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467544" y="1124744"/>
            <a:ext cx="5529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latin typeface="Calibri" pitchFamily="34" charset="0"/>
              </a:rPr>
              <a:t>F (1), B (2), C (3), D (4), A  (5), E (10)</a:t>
            </a:r>
          </a:p>
        </p:txBody>
      </p:sp>
      <p:sp>
        <p:nvSpPr>
          <p:cNvPr id="8" name="橢圓 7"/>
          <p:cNvSpPr/>
          <p:nvPr/>
        </p:nvSpPr>
        <p:spPr bwMode="auto">
          <a:xfrm>
            <a:off x="1475656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569150" y="60932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F</a:t>
            </a:r>
            <a:endParaRPr lang="zh-TW" altLang="en-US" dirty="0"/>
          </a:p>
        </p:txBody>
      </p:sp>
      <p:sp>
        <p:nvSpPr>
          <p:cNvPr id="10" name="橢圓 9"/>
          <p:cNvSpPr/>
          <p:nvPr/>
        </p:nvSpPr>
        <p:spPr bwMode="auto">
          <a:xfrm>
            <a:off x="2627784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721278" y="609329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B</a:t>
            </a:r>
            <a:endParaRPr lang="zh-TW" altLang="en-US" dirty="0"/>
          </a:p>
        </p:txBody>
      </p:sp>
      <p:sp>
        <p:nvSpPr>
          <p:cNvPr id="12" name="橢圓 11"/>
          <p:cNvSpPr/>
          <p:nvPr/>
        </p:nvSpPr>
        <p:spPr bwMode="auto">
          <a:xfrm>
            <a:off x="3779912" y="55079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3873406" y="608400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C</a:t>
            </a:r>
            <a:endParaRPr lang="zh-TW" altLang="en-US" dirty="0"/>
          </a:p>
        </p:txBody>
      </p:sp>
      <p:sp>
        <p:nvSpPr>
          <p:cNvPr id="16" name="橢圓 15"/>
          <p:cNvSpPr/>
          <p:nvPr/>
        </p:nvSpPr>
        <p:spPr bwMode="auto">
          <a:xfrm>
            <a:off x="4932040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5025534" y="609329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D</a:t>
            </a:r>
            <a:endParaRPr lang="zh-TW" altLang="en-US" dirty="0"/>
          </a:p>
        </p:txBody>
      </p:sp>
      <p:sp>
        <p:nvSpPr>
          <p:cNvPr id="18" name="橢圓 17"/>
          <p:cNvSpPr/>
          <p:nvPr/>
        </p:nvSpPr>
        <p:spPr bwMode="auto">
          <a:xfrm>
            <a:off x="6084168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6177662" y="609329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</a:t>
            </a:r>
            <a:endParaRPr lang="zh-TW" altLang="en-US" dirty="0"/>
          </a:p>
        </p:txBody>
      </p:sp>
      <p:sp>
        <p:nvSpPr>
          <p:cNvPr id="20" name="橢圓 19"/>
          <p:cNvSpPr/>
          <p:nvPr/>
        </p:nvSpPr>
        <p:spPr bwMode="auto">
          <a:xfrm>
            <a:off x="7236296" y="552652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7329790" y="6102588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E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467544" y="1124744"/>
            <a:ext cx="47035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latin typeface="Calibri" pitchFamily="34" charset="0"/>
              </a:rPr>
              <a:t>FB (3), C (3), D (4), A  (5), E (10)</a:t>
            </a:r>
          </a:p>
        </p:txBody>
      </p:sp>
      <p:sp>
        <p:nvSpPr>
          <p:cNvPr id="8" name="橢圓 7"/>
          <p:cNvSpPr/>
          <p:nvPr/>
        </p:nvSpPr>
        <p:spPr bwMode="auto">
          <a:xfrm>
            <a:off x="1475656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569150" y="60932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F</a:t>
            </a:r>
            <a:endParaRPr lang="zh-TW" altLang="en-US" dirty="0"/>
          </a:p>
        </p:txBody>
      </p:sp>
      <p:sp>
        <p:nvSpPr>
          <p:cNvPr id="10" name="橢圓 9"/>
          <p:cNvSpPr/>
          <p:nvPr/>
        </p:nvSpPr>
        <p:spPr bwMode="auto">
          <a:xfrm>
            <a:off x="2627784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721278" y="609329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B</a:t>
            </a:r>
            <a:endParaRPr lang="zh-TW" altLang="en-US" dirty="0"/>
          </a:p>
        </p:txBody>
      </p:sp>
      <p:sp>
        <p:nvSpPr>
          <p:cNvPr id="12" name="橢圓 11"/>
          <p:cNvSpPr/>
          <p:nvPr/>
        </p:nvSpPr>
        <p:spPr bwMode="auto">
          <a:xfrm>
            <a:off x="3779912" y="55079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3873406" y="608400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C</a:t>
            </a:r>
            <a:endParaRPr lang="zh-TW" altLang="en-US" dirty="0"/>
          </a:p>
        </p:txBody>
      </p:sp>
      <p:sp>
        <p:nvSpPr>
          <p:cNvPr id="16" name="橢圓 15"/>
          <p:cNvSpPr/>
          <p:nvPr/>
        </p:nvSpPr>
        <p:spPr bwMode="auto">
          <a:xfrm>
            <a:off x="4932040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5025534" y="609329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D</a:t>
            </a:r>
            <a:endParaRPr lang="zh-TW" altLang="en-US" dirty="0"/>
          </a:p>
        </p:txBody>
      </p:sp>
      <p:sp>
        <p:nvSpPr>
          <p:cNvPr id="18" name="橢圓 17"/>
          <p:cNvSpPr/>
          <p:nvPr/>
        </p:nvSpPr>
        <p:spPr bwMode="auto">
          <a:xfrm>
            <a:off x="6084168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6177662" y="609329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</a:t>
            </a:r>
            <a:endParaRPr lang="zh-TW" altLang="en-US" dirty="0"/>
          </a:p>
        </p:txBody>
      </p:sp>
      <p:sp>
        <p:nvSpPr>
          <p:cNvPr id="20" name="橢圓 19"/>
          <p:cNvSpPr/>
          <p:nvPr/>
        </p:nvSpPr>
        <p:spPr bwMode="auto">
          <a:xfrm>
            <a:off x="7236296" y="552652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7329790" y="6102588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E</a:t>
            </a:r>
            <a:endParaRPr lang="zh-TW" alt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2051720" y="465313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3" idx="3"/>
            <a:endCxn id="8" idx="0"/>
          </p:cNvCxnSpPr>
          <p:nvPr/>
        </p:nvCxnSpPr>
        <p:spPr bwMode="auto">
          <a:xfrm flipH="1">
            <a:off x="1763688" y="5144837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7" name="直線接點 26"/>
          <p:cNvCxnSpPr>
            <a:stCxn id="23" idx="5"/>
            <a:endCxn id="10" idx="0"/>
          </p:cNvCxnSpPr>
          <p:nvPr/>
        </p:nvCxnSpPr>
        <p:spPr bwMode="auto">
          <a:xfrm>
            <a:off x="2543421" y="5144837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467544" y="1124744"/>
            <a:ext cx="4049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latin typeface="Calibri" pitchFamily="34" charset="0"/>
              </a:rPr>
              <a:t>FBC (6), D (4), A  (5), E (10)</a:t>
            </a:r>
          </a:p>
        </p:txBody>
      </p:sp>
      <p:sp>
        <p:nvSpPr>
          <p:cNvPr id="8" name="橢圓 7"/>
          <p:cNvSpPr/>
          <p:nvPr/>
        </p:nvSpPr>
        <p:spPr bwMode="auto">
          <a:xfrm>
            <a:off x="1475656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569150" y="60932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F</a:t>
            </a:r>
            <a:endParaRPr lang="zh-TW" altLang="en-US" dirty="0"/>
          </a:p>
        </p:txBody>
      </p:sp>
      <p:sp>
        <p:nvSpPr>
          <p:cNvPr id="10" name="橢圓 9"/>
          <p:cNvSpPr/>
          <p:nvPr/>
        </p:nvSpPr>
        <p:spPr bwMode="auto">
          <a:xfrm>
            <a:off x="2627784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721278" y="609329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B</a:t>
            </a:r>
            <a:endParaRPr lang="zh-TW" altLang="en-US" dirty="0"/>
          </a:p>
        </p:txBody>
      </p:sp>
      <p:sp>
        <p:nvSpPr>
          <p:cNvPr id="12" name="橢圓 11"/>
          <p:cNvSpPr/>
          <p:nvPr/>
        </p:nvSpPr>
        <p:spPr bwMode="auto">
          <a:xfrm>
            <a:off x="3779912" y="55079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3873406" y="608400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C</a:t>
            </a:r>
            <a:endParaRPr lang="zh-TW" altLang="en-US" dirty="0"/>
          </a:p>
        </p:txBody>
      </p:sp>
      <p:sp>
        <p:nvSpPr>
          <p:cNvPr id="16" name="橢圓 15"/>
          <p:cNvSpPr/>
          <p:nvPr/>
        </p:nvSpPr>
        <p:spPr bwMode="auto">
          <a:xfrm>
            <a:off x="4932040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5025534" y="609329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D</a:t>
            </a:r>
            <a:endParaRPr lang="zh-TW" altLang="en-US" dirty="0"/>
          </a:p>
        </p:txBody>
      </p:sp>
      <p:sp>
        <p:nvSpPr>
          <p:cNvPr id="18" name="橢圓 17"/>
          <p:cNvSpPr/>
          <p:nvPr/>
        </p:nvSpPr>
        <p:spPr bwMode="auto">
          <a:xfrm>
            <a:off x="6084168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6177662" y="609329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</a:t>
            </a:r>
            <a:endParaRPr lang="zh-TW" altLang="en-US" dirty="0"/>
          </a:p>
        </p:txBody>
      </p:sp>
      <p:sp>
        <p:nvSpPr>
          <p:cNvPr id="20" name="橢圓 19"/>
          <p:cNvSpPr/>
          <p:nvPr/>
        </p:nvSpPr>
        <p:spPr bwMode="auto">
          <a:xfrm>
            <a:off x="7236296" y="552652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7329790" y="6102588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E</a:t>
            </a:r>
            <a:endParaRPr lang="zh-TW" alt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2051720" y="465313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3" idx="3"/>
            <a:endCxn id="8" idx="0"/>
          </p:cNvCxnSpPr>
          <p:nvPr/>
        </p:nvCxnSpPr>
        <p:spPr bwMode="auto">
          <a:xfrm flipH="1">
            <a:off x="1763688" y="5144837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7" name="直線接點 26"/>
          <p:cNvCxnSpPr>
            <a:stCxn id="23" idx="5"/>
            <a:endCxn id="10" idx="0"/>
          </p:cNvCxnSpPr>
          <p:nvPr/>
        </p:nvCxnSpPr>
        <p:spPr bwMode="auto">
          <a:xfrm>
            <a:off x="2543421" y="5144837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2" name="橢圓 21"/>
          <p:cNvSpPr/>
          <p:nvPr/>
        </p:nvSpPr>
        <p:spPr bwMode="auto">
          <a:xfrm>
            <a:off x="2627784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4" name="直線接點 23"/>
          <p:cNvCxnSpPr>
            <a:stCxn id="22" idx="5"/>
            <a:endCxn id="12" idx="0"/>
          </p:cNvCxnSpPr>
          <p:nvPr/>
        </p:nvCxnSpPr>
        <p:spPr bwMode="auto">
          <a:xfrm>
            <a:off x="3119485" y="4280741"/>
            <a:ext cx="948459" cy="1227199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9" name="直線接點 28"/>
          <p:cNvCxnSpPr>
            <a:stCxn id="22" idx="3"/>
            <a:endCxn id="23" idx="0"/>
          </p:cNvCxnSpPr>
          <p:nvPr/>
        </p:nvCxnSpPr>
        <p:spPr bwMode="auto">
          <a:xfrm flipH="1">
            <a:off x="2339752" y="4280741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467544" y="1124744"/>
            <a:ext cx="4049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latin typeface="Calibri" pitchFamily="34" charset="0"/>
              </a:rPr>
              <a:t>D (4), A  (5), FBC (6), E (10)</a:t>
            </a:r>
          </a:p>
        </p:txBody>
      </p:sp>
      <p:sp>
        <p:nvSpPr>
          <p:cNvPr id="8" name="橢圓 7"/>
          <p:cNvSpPr/>
          <p:nvPr/>
        </p:nvSpPr>
        <p:spPr bwMode="auto">
          <a:xfrm>
            <a:off x="3779912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873406" y="60932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F</a:t>
            </a:r>
            <a:endParaRPr lang="zh-TW" altLang="en-US" dirty="0"/>
          </a:p>
        </p:txBody>
      </p:sp>
      <p:sp>
        <p:nvSpPr>
          <p:cNvPr id="10" name="橢圓 9"/>
          <p:cNvSpPr/>
          <p:nvPr/>
        </p:nvSpPr>
        <p:spPr bwMode="auto">
          <a:xfrm>
            <a:off x="4932040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5025534" y="609329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B</a:t>
            </a:r>
            <a:endParaRPr lang="zh-TW" altLang="en-US" dirty="0"/>
          </a:p>
        </p:txBody>
      </p:sp>
      <p:sp>
        <p:nvSpPr>
          <p:cNvPr id="12" name="橢圓 11"/>
          <p:cNvSpPr/>
          <p:nvPr/>
        </p:nvSpPr>
        <p:spPr bwMode="auto">
          <a:xfrm>
            <a:off x="6084168" y="55079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6177662" y="608400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C</a:t>
            </a:r>
            <a:endParaRPr lang="zh-TW" altLang="en-US" dirty="0"/>
          </a:p>
        </p:txBody>
      </p:sp>
      <p:sp>
        <p:nvSpPr>
          <p:cNvPr id="16" name="橢圓 15"/>
          <p:cNvSpPr/>
          <p:nvPr/>
        </p:nvSpPr>
        <p:spPr bwMode="auto">
          <a:xfrm>
            <a:off x="1475656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1569150" y="609329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D</a:t>
            </a:r>
            <a:endParaRPr lang="zh-TW" altLang="en-US" dirty="0"/>
          </a:p>
        </p:txBody>
      </p:sp>
      <p:sp>
        <p:nvSpPr>
          <p:cNvPr id="18" name="橢圓 17"/>
          <p:cNvSpPr/>
          <p:nvPr/>
        </p:nvSpPr>
        <p:spPr bwMode="auto">
          <a:xfrm>
            <a:off x="2627784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2721278" y="609329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</a:t>
            </a:r>
            <a:endParaRPr lang="zh-TW" altLang="en-US" dirty="0"/>
          </a:p>
        </p:txBody>
      </p:sp>
      <p:sp>
        <p:nvSpPr>
          <p:cNvPr id="20" name="橢圓 19"/>
          <p:cNvSpPr/>
          <p:nvPr/>
        </p:nvSpPr>
        <p:spPr bwMode="auto">
          <a:xfrm>
            <a:off x="7236296" y="552652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7329790" y="6102588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E</a:t>
            </a:r>
            <a:endParaRPr lang="zh-TW" alt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4355976" y="465313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3" idx="3"/>
            <a:endCxn id="8" idx="0"/>
          </p:cNvCxnSpPr>
          <p:nvPr/>
        </p:nvCxnSpPr>
        <p:spPr bwMode="auto">
          <a:xfrm flipH="1">
            <a:off x="4067944" y="5144837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7" name="直線接點 26"/>
          <p:cNvCxnSpPr>
            <a:stCxn id="23" idx="5"/>
            <a:endCxn id="10" idx="0"/>
          </p:cNvCxnSpPr>
          <p:nvPr/>
        </p:nvCxnSpPr>
        <p:spPr bwMode="auto">
          <a:xfrm>
            <a:off x="4847677" y="5144837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2" name="橢圓 21"/>
          <p:cNvSpPr/>
          <p:nvPr/>
        </p:nvSpPr>
        <p:spPr bwMode="auto">
          <a:xfrm>
            <a:off x="4932040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4" name="直線接點 23"/>
          <p:cNvCxnSpPr>
            <a:stCxn id="22" idx="5"/>
            <a:endCxn id="12" idx="0"/>
          </p:cNvCxnSpPr>
          <p:nvPr/>
        </p:nvCxnSpPr>
        <p:spPr bwMode="auto">
          <a:xfrm>
            <a:off x="5423741" y="4280741"/>
            <a:ext cx="948459" cy="1227199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9" name="直線接點 28"/>
          <p:cNvCxnSpPr>
            <a:stCxn id="22" idx="3"/>
            <a:endCxn id="23" idx="0"/>
          </p:cNvCxnSpPr>
          <p:nvPr/>
        </p:nvCxnSpPr>
        <p:spPr bwMode="auto">
          <a:xfrm flipH="1">
            <a:off x="4644008" y="4280741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467544" y="1124744"/>
            <a:ext cx="3308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latin typeface="Calibri" pitchFamily="34" charset="0"/>
              </a:rPr>
              <a:t>DA (9), FBC (6), E (10)</a:t>
            </a:r>
          </a:p>
        </p:txBody>
      </p:sp>
      <p:sp>
        <p:nvSpPr>
          <p:cNvPr id="8" name="橢圓 7"/>
          <p:cNvSpPr/>
          <p:nvPr/>
        </p:nvSpPr>
        <p:spPr bwMode="auto">
          <a:xfrm>
            <a:off x="3779912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873406" y="60932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F</a:t>
            </a:r>
            <a:endParaRPr lang="zh-TW" altLang="en-US" dirty="0"/>
          </a:p>
        </p:txBody>
      </p:sp>
      <p:sp>
        <p:nvSpPr>
          <p:cNvPr id="10" name="橢圓 9"/>
          <p:cNvSpPr/>
          <p:nvPr/>
        </p:nvSpPr>
        <p:spPr bwMode="auto">
          <a:xfrm>
            <a:off x="4932040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5025534" y="609329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B</a:t>
            </a:r>
            <a:endParaRPr lang="zh-TW" altLang="en-US" dirty="0"/>
          </a:p>
        </p:txBody>
      </p:sp>
      <p:sp>
        <p:nvSpPr>
          <p:cNvPr id="12" name="橢圓 11"/>
          <p:cNvSpPr/>
          <p:nvPr/>
        </p:nvSpPr>
        <p:spPr bwMode="auto">
          <a:xfrm>
            <a:off x="6084168" y="55079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6177662" y="608400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C</a:t>
            </a:r>
            <a:endParaRPr lang="zh-TW" altLang="en-US" dirty="0"/>
          </a:p>
        </p:txBody>
      </p:sp>
      <p:sp>
        <p:nvSpPr>
          <p:cNvPr id="16" name="橢圓 15"/>
          <p:cNvSpPr/>
          <p:nvPr/>
        </p:nvSpPr>
        <p:spPr bwMode="auto">
          <a:xfrm>
            <a:off x="1475656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1569150" y="609329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D</a:t>
            </a:r>
            <a:endParaRPr lang="zh-TW" altLang="en-US" dirty="0"/>
          </a:p>
        </p:txBody>
      </p:sp>
      <p:sp>
        <p:nvSpPr>
          <p:cNvPr id="18" name="橢圓 17"/>
          <p:cNvSpPr/>
          <p:nvPr/>
        </p:nvSpPr>
        <p:spPr bwMode="auto">
          <a:xfrm>
            <a:off x="2627784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2721278" y="609329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</a:t>
            </a:r>
            <a:endParaRPr lang="zh-TW" altLang="en-US" dirty="0"/>
          </a:p>
        </p:txBody>
      </p:sp>
      <p:sp>
        <p:nvSpPr>
          <p:cNvPr id="20" name="橢圓 19"/>
          <p:cNvSpPr/>
          <p:nvPr/>
        </p:nvSpPr>
        <p:spPr bwMode="auto">
          <a:xfrm>
            <a:off x="7236296" y="5526524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7329790" y="6102588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E</a:t>
            </a:r>
            <a:endParaRPr lang="zh-TW" alt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4355976" y="465313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3" idx="3"/>
            <a:endCxn id="8" idx="0"/>
          </p:cNvCxnSpPr>
          <p:nvPr/>
        </p:nvCxnSpPr>
        <p:spPr bwMode="auto">
          <a:xfrm flipH="1">
            <a:off x="4067944" y="5144837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7" name="直線接點 26"/>
          <p:cNvCxnSpPr>
            <a:stCxn id="23" idx="5"/>
            <a:endCxn id="10" idx="0"/>
          </p:cNvCxnSpPr>
          <p:nvPr/>
        </p:nvCxnSpPr>
        <p:spPr bwMode="auto">
          <a:xfrm>
            <a:off x="4847677" y="5144837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2" name="橢圓 21"/>
          <p:cNvSpPr/>
          <p:nvPr/>
        </p:nvSpPr>
        <p:spPr bwMode="auto">
          <a:xfrm>
            <a:off x="4932040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4" name="直線接點 23"/>
          <p:cNvCxnSpPr>
            <a:stCxn id="22" idx="5"/>
            <a:endCxn id="12" idx="0"/>
          </p:cNvCxnSpPr>
          <p:nvPr/>
        </p:nvCxnSpPr>
        <p:spPr bwMode="auto">
          <a:xfrm>
            <a:off x="5423741" y="4280741"/>
            <a:ext cx="948459" cy="1227199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9" name="直線接點 28"/>
          <p:cNvCxnSpPr>
            <a:stCxn id="22" idx="3"/>
            <a:endCxn id="23" idx="0"/>
          </p:cNvCxnSpPr>
          <p:nvPr/>
        </p:nvCxnSpPr>
        <p:spPr bwMode="auto">
          <a:xfrm flipH="1">
            <a:off x="4644008" y="4280741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2051720" y="465313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8" name="直線接點 27"/>
          <p:cNvCxnSpPr>
            <a:stCxn id="26" idx="3"/>
            <a:endCxn id="16" idx="0"/>
          </p:cNvCxnSpPr>
          <p:nvPr/>
        </p:nvCxnSpPr>
        <p:spPr bwMode="auto">
          <a:xfrm flipH="1">
            <a:off x="1763688" y="5144837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30" name="直線接點 29"/>
          <p:cNvCxnSpPr>
            <a:stCxn id="26" idx="5"/>
            <a:endCxn id="18" idx="0"/>
          </p:cNvCxnSpPr>
          <p:nvPr/>
        </p:nvCxnSpPr>
        <p:spPr bwMode="auto">
          <a:xfrm>
            <a:off x="2543421" y="5144837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467544" y="1124744"/>
            <a:ext cx="3308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latin typeface="Calibri" pitchFamily="34" charset="0"/>
              </a:rPr>
              <a:t>FBC (6), DA (9), E (10)</a:t>
            </a:r>
          </a:p>
        </p:txBody>
      </p:sp>
      <p:sp>
        <p:nvSpPr>
          <p:cNvPr id="8" name="橢圓 7"/>
          <p:cNvSpPr/>
          <p:nvPr/>
        </p:nvSpPr>
        <p:spPr bwMode="auto">
          <a:xfrm>
            <a:off x="1475656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569150" y="60932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F</a:t>
            </a:r>
            <a:endParaRPr lang="zh-TW" altLang="en-US" dirty="0"/>
          </a:p>
        </p:txBody>
      </p:sp>
      <p:sp>
        <p:nvSpPr>
          <p:cNvPr id="10" name="橢圓 9"/>
          <p:cNvSpPr/>
          <p:nvPr/>
        </p:nvSpPr>
        <p:spPr bwMode="auto">
          <a:xfrm>
            <a:off x="2627784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721278" y="609329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B</a:t>
            </a:r>
            <a:endParaRPr lang="zh-TW" altLang="en-US" dirty="0"/>
          </a:p>
        </p:txBody>
      </p:sp>
      <p:sp>
        <p:nvSpPr>
          <p:cNvPr id="12" name="橢圓 11"/>
          <p:cNvSpPr/>
          <p:nvPr/>
        </p:nvSpPr>
        <p:spPr bwMode="auto">
          <a:xfrm>
            <a:off x="3779912" y="55079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3873406" y="608400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C</a:t>
            </a:r>
            <a:endParaRPr lang="zh-TW" altLang="en-US" dirty="0"/>
          </a:p>
        </p:txBody>
      </p:sp>
      <p:sp>
        <p:nvSpPr>
          <p:cNvPr id="16" name="橢圓 15"/>
          <p:cNvSpPr/>
          <p:nvPr/>
        </p:nvSpPr>
        <p:spPr bwMode="auto">
          <a:xfrm>
            <a:off x="4932040" y="549864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5025534" y="6074712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D</a:t>
            </a:r>
            <a:endParaRPr lang="zh-TW" altLang="en-US" dirty="0"/>
          </a:p>
        </p:txBody>
      </p:sp>
      <p:sp>
        <p:nvSpPr>
          <p:cNvPr id="18" name="橢圓 17"/>
          <p:cNvSpPr/>
          <p:nvPr/>
        </p:nvSpPr>
        <p:spPr bwMode="auto">
          <a:xfrm>
            <a:off x="6084168" y="549864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6177662" y="6074712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</a:t>
            </a:r>
            <a:endParaRPr lang="zh-TW" alt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2051720" y="465313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3" idx="3"/>
            <a:endCxn id="8" idx="0"/>
          </p:cNvCxnSpPr>
          <p:nvPr/>
        </p:nvCxnSpPr>
        <p:spPr bwMode="auto">
          <a:xfrm flipH="1">
            <a:off x="1763688" y="5144837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7" name="直線接點 26"/>
          <p:cNvCxnSpPr>
            <a:stCxn id="23" idx="5"/>
            <a:endCxn id="10" idx="0"/>
          </p:cNvCxnSpPr>
          <p:nvPr/>
        </p:nvCxnSpPr>
        <p:spPr bwMode="auto">
          <a:xfrm>
            <a:off x="2543421" y="5144837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2" name="橢圓 21"/>
          <p:cNvSpPr/>
          <p:nvPr/>
        </p:nvSpPr>
        <p:spPr bwMode="auto">
          <a:xfrm>
            <a:off x="2627784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4" name="直線接點 23"/>
          <p:cNvCxnSpPr>
            <a:stCxn id="22" idx="5"/>
            <a:endCxn id="12" idx="0"/>
          </p:cNvCxnSpPr>
          <p:nvPr/>
        </p:nvCxnSpPr>
        <p:spPr bwMode="auto">
          <a:xfrm>
            <a:off x="3119485" y="4280741"/>
            <a:ext cx="948459" cy="1227199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9" name="直線接點 28"/>
          <p:cNvCxnSpPr>
            <a:stCxn id="22" idx="3"/>
            <a:endCxn id="23" idx="0"/>
          </p:cNvCxnSpPr>
          <p:nvPr/>
        </p:nvCxnSpPr>
        <p:spPr bwMode="auto">
          <a:xfrm flipH="1">
            <a:off x="2339752" y="4280741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5508104" y="46345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8" name="直線接點 27"/>
          <p:cNvCxnSpPr>
            <a:stCxn id="26" idx="3"/>
            <a:endCxn id="16" idx="0"/>
          </p:cNvCxnSpPr>
          <p:nvPr/>
        </p:nvCxnSpPr>
        <p:spPr bwMode="auto">
          <a:xfrm flipH="1">
            <a:off x="5220072" y="5126253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30" name="直線接點 29"/>
          <p:cNvCxnSpPr>
            <a:stCxn id="26" idx="5"/>
            <a:endCxn id="18" idx="0"/>
          </p:cNvCxnSpPr>
          <p:nvPr/>
        </p:nvCxnSpPr>
        <p:spPr bwMode="auto">
          <a:xfrm>
            <a:off x="5999805" y="5126253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1" name="橢圓 30"/>
          <p:cNvSpPr/>
          <p:nvPr/>
        </p:nvSpPr>
        <p:spPr bwMode="auto">
          <a:xfrm>
            <a:off x="7236296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7329790" y="609329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E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467544" y="1124744"/>
            <a:ext cx="29189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latin typeface="Calibri" pitchFamily="34" charset="0"/>
              </a:rPr>
              <a:t>FBCDA </a:t>
            </a:r>
            <a:r>
              <a:rPr lang="en-US" altLang="zh-TW" sz="2800" dirty="0" smtClean="0">
                <a:latin typeface="Calibri" pitchFamily="34" charset="0"/>
              </a:rPr>
              <a:t>(15), E (10)</a:t>
            </a:r>
          </a:p>
        </p:txBody>
      </p:sp>
      <p:sp>
        <p:nvSpPr>
          <p:cNvPr id="8" name="橢圓 7"/>
          <p:cNvSpPr/>
          <p:nvPr/>
        </p:nvSpPr>
        <p:spPr bwMode="auto">
          <a:xfrm>
            <a:off x="1475656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569150" y="60932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F</a:t>
            </a:r>
            <a:endParaRPr lang="zh-TW" altLang="en-US" dirty="0"/>
          </a:p>
        </p:txBody>
      </p:sp>
      <p:sp>
        <p:nvSpPr>
          <p:cNvPr id="10" name="橢圓 9"/>
          <p:cNvSpPr/>
          <p:nvPr/>
        </p:nvSpPr>
        <p:spPr bwMode="auto">
          <a:xfrm>
            <a:off x="2627784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721278" y="609329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B</a:t>
            </a:r>
            <a:endParaRPr lang="zh-TW" altLang="en-US" dirty="0"/>
          </a:p>
        </p:txBody>
      </p:sp>
      <p:sp>
        <p:nvSpPr>
          <p:cNvPr id="12" name="橢圓 11"/>
          <p:cNvSpPr/>
          <p:nvPr/>
        </p:nvSpPr>
        <p:spPr bwMode="auto">
          <a:xfrm>
            <a:off x="3779912" y="55079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3873406" y="608400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C</a:t>
            </a:r>
            <a:endParaRPr lang="zh-TW" altLang="en-US" dirty="0"/>
          </a:p>
        </p:txBody>
      </p:sp>
      <p:sp>
        <p:nvSpPr>
          <p:cNvPr id="16" name="橢圓 15"/>
          <p:cNvSpPr/>
          <p:nvPr/>
        </p:nvSpPr>
        <p:spPr bwMode="auto">
          <a:xfrm>
            <a:off x="4932040" y="549864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5025534" y="6074712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D</a:t>
            </a:r>
            <a:endParaRPr lang="zh-TW" altLang="en-US" dirty="0"/>
          </a:p>
        </p:txBody>
      </p:sp>
      <p:sp>
        <p:nvSpPr>
          <p:cNvPr id="18" name="橢圓 17"/>
          <p:cNvSpPr/>
          <p:nvPr/>
        </p:nvSpPr>
        <p:spPr bwMode="auto">
          <a:xfrm>
            <a:off x="6084168" y="549864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6177662" y="6074712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</a:t>
            </a:r>
            <a:endParaRPr lang="zh-TW" alt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2051720" y="465313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3" idx="3"/>
            <a:endCxn id="8" idx="0"/>
          </p:cNvCxnSpPr>
          <p:nvPr/>
        </p:nvCxnSpPr>
        <p:spPr bwMode="auto">
          <a:xfrm flipH="1">
            <a:off x="1763688" y="5144837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7" name="直線接點 26"/>
          <p:cNvCxnSpPr>
            <a:stCxn id="23" idx="5"/>
            <a:endCxn id="10" idx="0"/>
          </p:cNvCxnSpPr>
          <p:nvPr/>
        </p:nvCxnSpPr>
        <p:spPr bwMode="auto">
          <a:xfrm>
            <a:off x="2543421" y="5144837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2" name="橢圓 21"/>
          <p:cNvSpPr/>
          <p:nvPr/>
        </p:nvSpPr>
        <p:spPr bwMode="auto">
          <a:xfrm>
            <a:off x="2627784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4" name="直線接點 23"/>
          <p:cNvCxnSpPr>
            <a:stCxn id="22" idx="5"/>
            <a:endCxn id="12" idx="0"/>
          </p:cNvCxnSpPr>
          <p:nvPr/>
        </p:nvCxnSpPr>
        <p:spPr bwMode="auto">
          <a:xfrm>
            <a:off x="3119485" y="4280741"/>
            <a:ext cx="948459" cy="1227199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9" name="直線接點 28"/>
          <p:cNvCxnSpPr>
            <a:stCxn id="22" idx="3"/>
            <a:endCxn id="23" idx="0"/>
          </p:cNvCxnSpPr>
          <p:nvPr/>
        </p:nvCxnSpPr>
        <p:spPr bwMode="auto">
          <a:xfrm flipH="1">
            <a:off x="2339752" y="4280741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5508104" y="46345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8" name="直線接點 27"/>
          <p:cNvCxnSpPr>
            <a:stCxn id="26" idx="3"/>
            <a:endCxn id="16" idx="0"/>
          </p:cNvCxnSpPr>
          <p:nvPr/>
        </p:nvCxnSpPr>
        <p:spPr bwMode="auto">
          <a:xfrm flipH="1">
            <a:off x="5220072" y="5126253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30" name="直線接點 29"/>
          <p:cNvCxnSpPr>
            <a:stCxn id="26" idx="5"/>
            <a:endCxn id="18" idx="0"/>
          </p:cNvCxnSpPr>
          <p:nvPr/>
        </p:nvCxnSpPr>
        <p:spPr bwMode="auto">
          <a:xfrm>
            <a:off x="5999805" y="5126253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1" name="橢圓 30"/>
          <p:cNvSpPr/>
          <p:nvPr/>
        </p:nvSpPr>
        <p:spPr bwMode="auto">
          <a:xfrm>
            <a:off x="7236296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7329790" y="609329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E</a:t>
            </a:r>
            <a:endParaRPr lang="zh-TW" altLang="en-US" dirty="0"/>
          </a:p>
        </p:txBody>
      </p:sp>
      <p:sp>
        <p:nvSpPr>
          <p:cNvPr id="34" name="橢圓 33"/>
          <p:cNvSpPr/>
          <p:nvPr/>
        </p:nvSpPr>
        <p:spPr bwMode="auto">
          <a:xfrm>
            <a:off x="4283968" y="278092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5" name="直線接點 34"/>
          <p:cNvCxnSpPr>
            <a:stCxn id="34" idx="3"/>
            <a:endCxn id="22" idx="0"/>
          </p:cNvCxnSpPr>
          <p:nvPr/>
        </p:nvCxnSpPr>
        <p:spPr bwMode="auto">
          <a:xfrm flipH="1">
            <a:off x="2915816" y="3272629"/>
            <a:ext cx="1452515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38" name="直線接點 37"/>
          <p:cNvCxnSpPr>
            <a:stCxn id="34" idx="5"/>
            <a:endCxn id="26" idx="0"/>
          </p:cNvCxnSpPr>
          <p:nvPr/>
        </p:nvCxnSpPr>
        <p:spPr bwMode="auto">
          <a:xfrm>
            <a:off x="4775669" y="3272629"/>
            <a:ext cx="1020467" cy="1361923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467544" y="1124744"/>
            <a:ext cx="29189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latin typeface="Calibri" pitchFamily="34" charset="0"/>
              </a:rPr>
              <a:t>E (10), </a:t>
            </a:r>
            <a:r>
              <a:rPr lang="en-US" altLang="zh-TW" sz="2800" dirty="0" smtClean="0">
                <a:latin typeface="Calibri" pitchFamily="34" charset="0"/>
              </a:rPr>
              <a:t>FBCDA </a:t>
            </a:r>
            <a:r>
              <a:rPr lang="en-US" altLang="zh-TW" sz="2800" dirty="0" smtClean="0">
                <a:latin typeface="Calibri" pitchFamily="34" charset="0"/>
              </a:rPr>
              <a:t>(15)</a:t>
            </a:r>
          </a:p>
        </p:txBody>
      </p:sp>
      <p:sp>
        <p:nvSpPr>
          <p:cNvPr id="8" name="橢圓 7"/>
          <p:cNvSpPr/>
          <p:nvPr/>
        </p:nvSpPr>
        <p:spPr bwMode="auto">
          <a:xfrm>
            <a:off x="2627784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721278" y="60932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F</a:t>
            </a:r>
            <a:endParaRPr lang="zh-TW" altLang="en-US" dirty="0"/>
          </a:p>
        </p:txBody>
      </p:sp>
      <p:sp>
        <p:nvSpPr>
          <p:cNvPr id="10" name="橢圓 9"/>
          <p:cNvSpPr/>
          <p:nvPr/>
        </p:nvSpPr>
        <p:spPr bwMode="auto">
          <a:xfrm>
            <a:off x="3779912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3873406" y="609329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B</a:t>
            </a:r>
            <a:endParaRPr lang="zh-TW" altLang="en-US" dirty="0"/>
          </a:p>
        </p:txBody>
      </p:sp>
      <p:sp>
        <p:nvSpPr>
          <p:cNvPr id="12" name="橢圓 11"/>
          <p:cNvSpPr/>
          <p:nvPr/>
        </p:nvSpPr>
        <p:spPr bwMode="auto">
          <a:xfrm>
            <a:off x="4932040" y="55079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5025534" y="608400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C</a:t>
            </a:r>
            <a:endParaRPr lang="zh-TW" altLang="en-US" dirty="0"/>
          </a:p>
        </p:txBody>
      </p:sp>
      <p:sp>
        <p:nvSpPr>
          <p:cNvPr id="16" name="橢圓 15"/>
          <p:cNvSpPr/>
          <p:nvPr/>
        </p:nvSpPr>
        <p:spPr bwMode="auto">
          <a:xfrm>
            <a:off x="6084168" y="549864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6177662" y="6074712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D</a:t>
            </a:r>
            <a:endParaRPr lang="zh-TW" altLang="en-US" dirty="0"/>
          </a:p>
        </p:txBody>
      </p:sp>
      <p:sp>
        <p:nvSpPr>
          <p:cNvPr id="18" name="橢圓 17"/>
          <p:cNvSpPr/>
          <p:nvPr/>
        </p:nvSpPr>
        <p:spPr bwMode="auto">
          <a:xfrm>
            <a:off x="7236296" y="549864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329790" y="6074712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</a:t>
            </a:r>
            <a:endParaRPr lang="zh-TW" alt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3203848" y="465313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3" idx="3"/>
            <a:endCxn id="8" idx="0"/>
          </p:cNvCxnSpPr>
          <p:nvPr/>
        </p:nvCxnSpPr>
        <p:spPr bwMode="auto">
          <a:xfrm flipH="1">
            <a:off x="2915816" y="5144837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7" name="直線接點 26"/>
          <p:cNvCxnSpPr>
            <a:stCxn id="23" idx="5"/>
            <a:endCxn id="10" idx="0"/>
          </p:cNvCxnSpPr>
          <p:nvPr/>
        </p:nvCxnSpPr>
        <p:spPr bwMode="auto">
          <a:xfrm>
            <a:off x="3695549" y="5144837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2" name="橢圓 21"/>
          <p:cNvSpPr/>
          <p:nvPr/>
        </p:nvSpPr>
        <p:spPr bwMode="auto">
          <a:xfrm>
            <a:off x="3779912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4" name="直線接點 23"/>
          <p:cNvCxnSpPr>
            <a:stCxn id="22" idx="5"/>
            <a:endCxn id="12" idx="0"/>
          </p:cNvCxnSpPr>
          <p:nvPr/>
        </p:nvCxnSpPr>
        <p:spPr bwMode="auto">
          <a:xfrm>
            <a:off x="4271613" y="4280741"/>
            <a:ext cx="948459" cy="1227199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9" name="直線接點 28"/>
          <p:cNvCxnSpPr>
            <a:stCxn id="22" idx="3"/>
            <a:endCxn id="23" idx="0"/>
          </p:cNvCxnSpPr>
          <p:nvPr/>
        </p:nvCxnSpPr>
        <p:spPr bwMode="auto">
          <a:xfrm flipH="1">
            <a:off x="3491880" y="4280741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6660232" y="46345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8" name="直線接點 27"/>
          <p:cNvCxnSpPr>
            <a:stCxn id="26" idx="3"/>
            <a:endCxn id="16" idx="0"/>
          </p:cNvCxnSpPr>
          <p:nvPr/>
        </p:nvCxnSpPr>
        <p:spPr bwMode="auto">
          <a:xfrm flipH="1">
            <a:off x="6372200" y="5126253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30" name="直線接點 29"/>
          <p:cNvCxnSpPr>
            <a:stCxn id="26" idx="5"/>
            <a:endCxn id="18" idx="0"/>
          </p:cNvCxnSpPr>
          <p:nvPr/>
        </p:nvCxnSpPr>
        <p:spPr bwMode="auto">
          <a:xfrm>
            <a:off x="7151933" y="5126253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1" name="橢圓 30"/>
          <p:cNvSpPr/>
          <p:nvPr/>
        </p:nvSpPr>
        <p:spPr bwMode="auto">
          <a:xfrm>
            <a:off x="1475656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1569150" y="609329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E</a:t>
            </a:r>
            <a:endParaRPr lang="zh-TW" altLang="en-US" dirty="0"/>
          </a:p>
        </p:txBody>
      </p:sp>
      <p:sp>
        <p:nvSpPr>
          <p:cNvPr id="34" name="橢圓 33"/>
          <p:cNvSpPr/>
          <p:nvPr/>
        </p:nvSpPr>
        <p:spPr bwMode="auto">
          <a:xfrm>
            <a:off x="5436096" y="278092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5" name="直線接點 34"/>
          <p:cNvCxnSpPr>
            <a:stCxn id="34" idx="3"/>
            <a:endCxn id="22" idx="0"/>
          </p:cNvCxnSpPr>
          <p:nvPr/>
        </p:nvCxnSpPr>
        <p:spPr bwMode="auto">
          <a:xfrm flipH="1">
            <a:off x="4067944" y="3272629"/>
            <a:ext cx="1452515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38" name="直線接點 37"/>
          <p:cNvCxnSpPr>
            <a:stCxn id="34" idx="5"/>
            <a:endCxn id="26" idx="0"/>
          </p:cNvCxnSpPr>
          <p:nvPr/>
        </p:nvCxnSpPr>
        <p:spPr bwMode="auto">
          <a:xfrm>
            <a:off x="5927797" y="3272629"/>
            <a:ext cx="1020467" cy="1361923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467544" y="1124744"/>
            <a:ext cx="20004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latin typeface="Calibri" pitchFamily="34" charset="0"/>
              </a:rPr>
              <a:t>EFBCDA </a:t>
            </a:r>
            <a:r>
              <a:rPr lang="en-US" altLang="zh-TW" sz="2800" dirty="0" smtClean="0">
                <a:latin typeface="Calibri" pitchFamily="34" charset="0"/>
              </a:rPr>
              <a:t>(25)</a:t>
            </a:r>
          </a:p>
        </p:txBody>
      </p:sp>
      <p:sp>
        <p:nvSpPr>
          <p:cNvPr id="8" name="橢圓 7"/>
          <p:cNvSpPr/>
          <p:nvPr/>
        </p:nvSpPr>
        <p:spPr bwMode="auto">
          <a:xfrm>
            <a:off x="2627784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721278" y="60932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F</a:t>
            </a:r>
            <a:endParaRPr lang="zh-TW" altLang="en-US" dirty="0"/>
          </a:p>
        </p:txBody>
      </p:sp>
      <p:sp>
        <p:nvSpPr>
          <p:cNvPr id="10" name="橢圓 9"/>
          <p:cNvSpPr/>
          <p:nvPr/>
        </p:nvSpPr>
        <p:spPr bwMode="auto">
          <a:xfrm>
            <a:off x="3779912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3873406" y="609329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B</a:t>
            </a:r>
            <a:endParaRPr lang="zh-TW" altLang="en-US" dirty="0"/>
          </a:p>
        </p:txBody>
      </p:sp>
      <p:sp>
        <p:nvSpPr>
          <p:cNvPr id="12" name="橢圓 11"/>
          <p:cNvSpPr/>
          <p:nvPr/>
        </p:nvSpPr>
        <p:spPr bwMode="auto">
          <a:xfrm>
            <a:off x="4932040" y="55079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5025534" y="608400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C</a:t>
            </a:r>
            <a:endParaRPr lang="zh-TW" altLang="en-US" dirty="0"/>
          </a:p>
        </p:txBody>
      </p:sp>
      <p:sp>
        <p:nvSpPr>
          <p:cNvPr id="16" name="橢圓 15"/>
          <p:cNvSpPr/>
          <p:nvPr/>
        </p:nvSpPr>
        <p:spPr bwMode="auto">
          <a:xfrm>
            <a:off x="6084168" y="549864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6177662" y="6074712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D</a:t>
            </a:r>
            <a:endParaRPr lang="zh-TW" altLang="en-US" dirty="0"/>
          </a:p>
        </p:txBody>
      </p:sp>
      <p:sp>
        <p:nvSpPr>
          <p:cNvPr id="18" name="橢圓 17"/>
          <p:cNvSpPr/>
          <p:nvPr/>
        </p:nvSpPr>
        <p:spPr bwMode="auto">
          <a:xfrm>
            <a:off x="7236296" y="549864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329790" y="6074712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</a:t>
            </a:r>
            <a:endParaRPr lang="zh-TW" alt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3203848" y="465313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3" idx="3"/>
            <a:endCxn id="8" idx="0"/>
          </p:cNvCxnSpPr>
          <p:nvPr/>
        </p:nvCxnSpPr>
        <p:spPr bwMode="auto">
          <a:xfrm flipH="1">
            <a:off x="2915816" y="5144837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7" name="直線接點 26"/>
          <p:cNvCxnSpPr>
            <a:stCxn id="23" idx="5"/>
            <a:endCxn id="10" idx="0"/>
          </p:cNvCxnSpPr>
          <p:nvPr/>
        </p:nvCxnSpPr>
        <p:spPr bwMode="auto">
          <a:xfrm>
            <a:off x="3695549" y="5144837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2" name="橢圓 21"/>
          <p:cNvSpPr/>
          <p:nvPr/>
        </p:nvSpPr>
        <p:spPr bwMode="auto">
          <a:xfrm>
            <a:off x="3779912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4" name="直線接點 23"/>
          <p:cNvCxnSpPr>
            <a:stCxn id="22" idx="5"/>
            <a:endCxn id="12" idx="0"/>
          </p:cNvCxnSpPr>
          <p:nvPr/>
        </p:nvCxnSpPr>
        <p:spPr bwMode="auto">
          <a:xfrm>
            <a:off x="4271613" y="4280741"/>
            <a:ext cx="948459" cy="1227199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9" name="直線接點 28"/>
          <p:cNvCxnSpPr>
            <a:stCxn id="22" idx="3"/>
            <a:endCxn id="23" idx="0"/>
          </p:cNvCxnSpPr>
          <p:nvPr/>
        </p:nvCxnSpPr>
        <p:spPr bwMode="auto">
          <a:xfrm flipH="1">
            <a:off x="3491880" y="4280741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6660232" y="463455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8" name="直線接點 27"/>
          <p:cNvCxnSpPr>
            <a:stCxn id="26" idx="3"/>
            <a:endCxn id="16" idx="0"/>
          </p:cNvCxnSpPr>
          <p:nvPr/>
        </p:nvCxnSpPr>
        <p:spPr bwMode="auto">
          <a:xfrm flipH="1">
            <a:off x="6372200" y="5126253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30" name="直線接點 29"/>
          <p:cNvCxnSpPr>
            <a:stCxn id="26" idx="5"/>
            <a:endCxn id="18" idx="0"/>
          </p:cNvCxnSpPr>
          <p:nvPr/>
        </p:nvCxnSpPr>
        <p:spPr bwMode="auto">
          <a:xfrm>
            <a:off x="7151933" y="5126253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1" name="橢圓 30"/>
          <p:cNvSpPr/>
          <p:nvPr/>
        </p:nvSpPr>
        <p:spPr bwMode="auto">
          <a:xfrm>
            <a:off x="1475656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1569150" y="609329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E</a:t>
            </a:r>
            <a:endParaRPr lang="zh-TW" altLang="en-US" dirty="0"/>
          </a:p>
        </p:txBody>
      </p:sp>
      <p:sp>
        <p:nvSpPr>
          <p:cNvPr id="34" name="橢圓 33"/>
          <p:cNvSpPr/>
          <p:nvPr/>
        </p:nvSpPr>
        <p:spPr bwMode="auto">
          <a:xfrm>
            <a:off x="5436096" y="278092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5" name="直線接點 34"/>
          <p:cNvCxnSpPr>
            <a:stCxn id="34" idx="3"/>
            <a:endCxn id="22" idx="0"/>
          </p:cNvCxnSpPr>
          <p:nvPr/>
        </p:nvCxnSpPr>
        <p:spPr bwMode="auto">
          <a:xfrm flipH="1">
            <a:off x="4067944" y="3272629"/>
            <a:ext cx="1452515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38" name="直線接點 37"/>
          <p:cNvCxnSpPr>
            <a:stCxn id="34" idx="5"/>
            <a:endCxn id="26" idx="0"/>
          </p:cNvCxnSpPr>
          <p:nvPr/>
        </p:nvCxnSpPr>
        <p:spPr bwMode="auto">
          <a:xfrm>
            <a:off x="5927797" y="3272629"/>
            <a:ext cx="1020467" cy="1361923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6" name="橢圓 35"/>
          <p:cNvSpPr/>
          <p:nvPr/>
        </p:nvSpPr>
        <p:spPr bwMode="auto">
          <a:xfrm>
            <a:off x="3563888" y="177281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7" name="直線接點 36"/>
          <p:cNvCxnSpPr>
            <a:stCxn id="36" idx="5"/>
            <a:endCxn id="34" idx="0"/>
          </p:cNvCxnSpPr>
          <p:nvPr/>
        </p:nvCxnSpPr>
        <p:spPr bwMode="auto">
          <a:xfrm>
            <a:off x="4055589" y="2264517"/>
            <a:ext cx="166853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1" name="直線接點 40"/>
          <p:cNvCxnSpPr>
            <a:stCxn id="36" idx="3"/>
            <a:endCxn id="31" idx="0"/>
          </p:cNvCxnSpPr>
          <p:nvPr/>
        </p:nvCxnSpPr>
        <p:spPr bwMode="auto">
          <a:xfrm flipH="1">
            <a:off x="1763688" y="2264517"/>
            <a:ext cx="1884563" cy="325271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Construction of a Huffman Tree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467544" y="1124744"/>
            <a:ext cx="20004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latin typeface="Calibri" pitchFamily="34" charset="0"/>
              </a:rPr>
              <a:t>EFBCDA </a:t>
            </a:r>
            <a:r>
              <a:rPr lang="en-US" altLang="zh-TW" sz="2800" dirty="0" smtClean="0">
                <a:latin typeface="Calibri" pitchFamily="34" charset="0"/>
              </a:rPr>
              <a:t>(25)</a:t>
            </a:r>
          </a:p>
        </p:txBody>
      </p:sp>
      <p:sp>
        <p:nvSpPr>
          <p:cNvPr id="8" name="橢圓 7"/>
          <p:cNvSpPr/>
          <p:nvPr/>
        </p:nvSpPr>
        <p:spPr bwMode="auto">
          <a:xfrm>
            <a:off x="2627784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721278" y="60932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F</a:t>
            </a:r>
            <a:endParaRPr lang="zh-TW" altLang="en-US" dirty="0"/>
          </a:p>
        </p:txBody>
      </p:sp>
      <p:sp>
        <p:nvSpPr>
          <p:cNvPr id="10" name="橢圓 9"/>
          <p:cNvSpPr/>
          <p:nvPr/>
        </p:nvSpPr>
        <p:spPr bwMode="auto">
          <a:xfrm>
            <a:off x="3779912" y="5517232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3873406" y="609329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B</a:t>
            </a:r>
            <a:endParaRPr lang="zh-TW" altLang="en-US" dirty="0"/>
          </a:p>
        </p:txBody>
      </p:sp>
      <p:sp>
        <p:nvSpPr>
          <p:cNvPr id="12" name="橢圓 11"/>
          <p:cNvSpPr/>
          <p:nvPr/>
        </p:nvSpPr>
        <p:spPr bwMode="auto">
          <a:xfrm>
            <a:off x="4932040" y="465313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5025534" y="52292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C</a:t>
            </a:r>
            <a:endParaRPr lang="zh-TW" altLang="en-US" dirty="0"/>
          </a:p>
        </p:txBody>
      </p:sp>
      <p:sp>
        <p:nvSpPr>
          <p:cNvPr id="16" name="橢圓 15"/>
          <p:cNvSpPr/>
          <p:nvPr/>
        </p:nvSpPr>
        <p:spPr bwMode="auto">
          <a:xfrm>
            <a:off x="6084168" y="465313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4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6177662" y="52292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D</a:t>
            </a:r>
            <a:endParaRPr lang="zh-TW" altLang="en-US" dirty="0"/>
          </a:p>
        </p:txBody>
      </p:sp>
      <p:sp>
        <p:nvSpPr>
          <p:cNvPr id="18" name="橢圓 17"/>
          <p:cNvSpPr/>
          <p:nvPr/>
        </p:nvSpPr>
        <p:spPr bwMode="auto">
          <a:xfrm>
            <a:off x="7236296" y="465313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329790" y="522920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</a:t>
            </a:r>
            <a:endParaRPr lang="zh-TW" alt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3203848" y="465313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5" name="直線接點 24"/>
          <p:cNvCxnSpPr>
            <a:stCxn id="23" idx="3"/>
            <a:endCxn id="8" idx="0"/>
          </p:cNvCxnSpPr>
          <p:nvPr/>
        </p:nvCxnSpPr>
        <p:spPr bwMode="auto">
          <a:xfrm flipH="1">
            <a:off x="2915816" y="5144837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7" name="直線接點 26"/>
          <p:cNvCxnSpPr>
            <a:stCxn id="23" idx="5"/>
            <a:endCxn id="10" idx="0"/>
          </p:cNvCxnSpPr>
          <p:nvPr/>
        </p:nvCxnSpPr>
        <p:spPr bwMode="auto">
          <a:xfrm>
            <a:off x="3695549" y="5144837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2" name="橢圓 21"/>
          <p:cNvSpPr/>
          <p:nvPr/>
        </p:nvSpPr>
        <p:spPr bwMode="auto">
          <a:xfrm>
            <a:off x="3779912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6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4" name="直線接點 23"/>
          <p:cNvCxnSpPr>
            <a:stCxn id="22" idx="5"/>
            <a:endCxn id="12" idx="0"/>
          </p:cNvCxnSpPr>
          <p:nvPr/>
        </p:nvCxnSpPr>
        <p:spPr bwMode="auto">
          <a:xfrm>
            <a:off x="4271613" y="4280741"/>
            <a:ext cx="948459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9" name="直線接點 28"/>
          <p:cNvCxnSpPr>
            <a:stCxn id="22" idx="3"/>
            <a:endCxn id="23" idx="0"/>
          </p:cNvCxnSpPr>
          <p:nvPr/>
        </p:nvCxnSpPr>
        <p:spPr bwMode="auto">
          <a:xfrm flipH="1">
            <a:off x="3491880" y="4280741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26" name="橢圓 25"/>
          <p:cNvSpPr/>
          <p:nvPr/>
        </p:nvSpPr>
        <p:spPr bwMode="auto">
          <a:xfrm>
            <a:off x="6660232" y="3789040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9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28" name="直線接點 27"/>
          <p:cNvCxnSpPr>
            <a:stCxn id="26" idx="3"/>
            <a:endCxn id="16" idx="0"/>
          </p:cNvCxnSpPr>
          <p:nvPr/>
        </p:nvCxnSpPr>
        <p:spPr bwMode="auto">
          <a:xfrm flipH="1">
            <a:off x="6372200" y="4280741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30" name="直線接點 29"/>
          <p:cNvCxnSpPr>
            <a:stCxn id="26" idx="5"/>
            <a:endCxn id="18" idx="0"/>
          </p:cNvCxnSpPr>
          <p:nvPr/>
        </p:nvCxnSpPr>
        <p:spPr bwMode="auto">
          <a:xfrm>
            <a:off x="7151933" y="4280741"/>
            <a:ext cx="372395" cy="372395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1" name="橢圓 30"/>
          <p:cNvSpPr/>
          <p:nvPr/>
        </p:nvSpPr>
        <p:spPr bwMode="auto">
          <a:xfrm>
            <a:off x="1619672" y="278092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1713166" y="3356992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E</a:t>
            </a:r>
            <a:endParaRPr lang="zh-TW" altLang="en-US" dirty="0"/>
          </a:p>
        </p:txBody>
      </p:sp>
      <p:sp>
        <p:nvSpPr>
          <p:cNvPr id="34" name="橢圓 33"/>
          <p:cNvSpPr/>
          <p:nvPr/>
        </p:nvSpPr>
        <p:spPr bwMode="auto">
          <a:xfrm>
            <a:off x="5436096" y="2780928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15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5" name="直線接點 34"/>
          <p:cNvCxnSpPr>
            <a:stCxn id="34" idx="3"/>
            <a:endCxn id="22" idx="0"/>
          </p:cNvCxnSpPr>
          <p:nvPr/>
        </p:nvCxnSpPr>
        <p:spPr bwMode="auto">
          <a:xfrm flipH="1">
            <a:off x="4067944" y="3272629"/>
            <a:ext cx="1452515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38" name="直線接點 37"/>
          <p:cNvCxnSpPr>
            <a:stCxn id="34" idx="5"/>
            <a:endCxn id="26" idx="0"/>
          </p:cNvCxnSpPr>
          <p:nvPr/>
        </p:nvCxnSpPr>
        <p:spPr bwMode="auto">
          <a:xfrm>
            <a:off x="5927797" y="3272629"/>
            <a:ext cx="1020467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36" name="橢圓 35"/>
          <p:cNvSpPr/>
          <p:nvPr/>
        </p:nvSpPr>
        <p:spPr bwMode="auto">
          <a:xfrm>
            <a:off x="3563888" y="1772816"/>
            <a:ext cx="576064" cy="576064"/>
          </a:xfrm>
          <a:prstGeom prst="ellips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dirty="0" smtClean="0">
                <a:latin typeface="Calibri" pitchFamily="34" charset="0"/>
                <a:ea typeface="新細明體" pitchFamily="18" charset="-120"/>
              </a:rPr>
              <a:t>25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37" name="直線接點 36"/>
          <p:cNvCxnSpPr>
            <a:stCxn id="36" idx="5"/>
            <a:endCxn id="34" idx="0"/>
          </p:cNvCxnSpPr>
          <p:nvPr/>
        </p:nvCxnSpPr>
        <p:spPr bwMode="auto">
          <a:xfrm>
            <a:off x="4055589" y="2264517"/>
            <a:ext cx="1668539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41" name="直線接點 40"/>
          <p:cNvCxnSpPr>
            <a:stCxn id="36" idx="3"/>
            <a:endCxn id="31" idx="0"/>
          </p:cNvCxnSpPr>
          <p:nvPr/>
        </p:nvCxnSpPr>
        <p:spPr bwMode="auto">
          <a:xfrm flipH="1">
            <a:off x="1907704" y="2264517"/>
            <a:ext cx="1740547" cy="516411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7522</TotalTime>
  <Words>384</Words>
  <Application>Microsoft Office PowerPoint</Application>
  <PresentationFormat>如螢幕大小 (4:3)</PresentationFormat>
  <Paragraphs>200</Paragraphs>
  <Slides>12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12</vt:i4>
      </vt:variant>
    </vt:vector>
  </HeadingPairs>
  <TitlesOfParts>
    <vt:vector size="18" baseType="lpstr">
      <vt:lpstr>新細明體</vt:lpstr>
      <vt:lpstr>Arial</vt:lpstr>
      <vt:lpstr>Calibri</vt:lpstr>
      <vt:lpstr>Wingdings</vt:lpstr>
      <vt:lpstr>1_Edge</vt:lpstr>
      <vt:lpstr>Office 佈景主題</vt:lpstr>
      <vt:lpstr>Construction of a Huffman Tree Illustrated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Büchi Complementation</dc:title>
  <dc:creator>tsay</dc:creator>
  <cp:lastModifiedBy>tsay</cp:lastModifiedBy>
  <cp:revision>480</cp:revision>
  <dcterms:created xsi:type="dcterms:W3CDTF">2009-06-21T02:54:00Z</dcterms:created>
  <dcterms:modified xsi:type="dcterms:W3CDTF">2017-04-18T05:59:57Z</dcterms:modified>
</cp:coreProperties>
</file>